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4"/>
  </p:sldMasterIdLst>
  <p:notesMasterIdLst>
    <p:notesMasterId r:id="rId62"/>
  </p:notesMasterIdLst>
  <p:handoutMasterIdLst>
    <p:handoutMasterId r:id="rId63"/>
  </p:handoutMasterIdLst>
  <p:sldIdLst>
    <p:sldId id="300" r:id="rId5"/>
    <p:sldId id="345" r:id="rId6"/>
    <p:sldId id="389" r:id="rId7"/>
    <p:sldId id="390" r:id="rId8"/>
    <p:sldId id="391" r:id="rId9"/>
    <p:sldId id="392" r:id="rId10"/>
    <p:sldId id="393" r:id="rId11"/>
    <p:sldId id="394" r:id="rId12"/>
    <p:sldId id="395" r:id="rId13"/>
    <p:sldId id="396" r:id="rId14"/>
    <p:sldId id="397" r:id="rId15"/>
    <p:sldId id="431" r:id="rId16"/>
    <p:sldId id="432" r:id="rId17"/>
    <p:sldId id="437" r:id="rId18"/>
    <p:sldId id="398" r:id="rId19"/>
    <p:sldId id="399" r:id="rId20"/>
    <p:sldId id="400" r:id="rId21"/>
    <p:sldId id="401" r:id="rId22"/>
    <p:sldId id="402" r:id="rId23"/>
    <p:sldId id="404" r:id="rId24"/>
    <p:sldId id="405" r:id="rId25"/>
    <p:sldId id="406" r:id="rId26"/>
    <p:sldId id="407" r:id="rId27"/>
    <p:sldId id="408" r:id="rId28"/>
    <p:sldId id="409" r:id="rId29"/>
    <p:sldId id="410" r:id="rId30"/>
    <p:sldId id="411" r:id="rId31"/>
    <p:sldId id="412" r:id="rId32"/>
    <p:sldId id="413" r:id="rId33"/>
    <p:sldId id="433" r:id="rId34"/>
    <p:sldId id="414" r:id="rId35"/>
    <p:sldId id="415" r:id="rId36"/>
    <p:sldId id="416" r:id="rId37"/>
    <p:sldId id="438" r:id="rId38"/>
    <p:sldId id="439" r:id="rId39"/>
    <p:sldId id="440" r:id="rId40"/>
    <p:sldId id="417" r:id="rId41"/>
    <p:sldId id="418" r:id="rId42"/>
    <p:sldId id="419" r:id="rId43"/>
    <p:sldId id="420" r:id="rId44"/>
    <p:sldId id="377" r:id="rId45"/>
    <p:sldId id="421" r:id="rId46"/>
    <p:sldId id="422" r:id="rId47"/>
    <p:sldId id="423" r:id="rId48"/>
    <p:sldId id="424" r:id="rId49"/>
    <p:sldId id="347" r:id="rId50"/>
    <p:sldId id="427" r:id="rId51"/>
    <p:sldId id="429" r:id="rId52"/>
    <p:sldId id="428" r:id="rId53"/>
    <p:sldId id="425" r:id="rId54"/>
    <p:sldId id="430" r:id="rId55"/>
    <p:sldId id="348" r:id="rId56"/>
    <p:sldId id="349" r:id="rId57"/>
    <p:sldId id="434" r:id="rId58"/>
    <p:sldId id="435" r:id="rId59"/>
    <p:sldId id="436" r:id="rId60"/>
    <p:sldId id="365" r:id="rId61"/>
  </p:sldIdLst>
  <p:sldSz cx="12192000" cy="6858000"/>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F99"/>
    <a:srgbClr val="3333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242" autoAdjust="0"/>
    <p:restoredTop sz="85332" autoAdjust="0"/>
  </p:normalViewPr>
  <p:slideViewPr>
    <p:cSldViewPr snapToGrid="0">
      <p:cViewPr varScale="1">
        <p:scale>
          <a:sx n="97" d="100"/>
          <a:sy n="97" d="100"/>
        </p:scale>
        <p:origin x="312" y="84"/>
      </p:cViewPr>
      <p:guideLst>
        <p:guide orient="horz" pos="2160"/>
        <p:guide pos="3840"/>
      </p:guideLst>
    </p:cSldViewPr>
  </p:slideViewPr>
  <p:notesTextViewPr>
    <p:cViewPr>
      <p:scale>
        <a:sx n="1" d="1"/>
        <a:sy n="1" d="1"/>
      </p:scale>
      <p:origin x="0" y="0"/>
    </p:cViewPr>
  </p:notesTextViewPr>
  <p:notesViewPr>
    <p:cSldViewPr snapToGrid="0">
      <p:cViewPr varScale="1">
        <p:scale>
          <a:sx n="49" d="100"/>
          <a:sy n="49" d="100"/>
        </p:scale>
        <p:origin x="2748" y="5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C54093"/>
              </a:solidFill>
            </c:spPr>
            <c:extLst>
              <c:ext xmlns:c16="http://schemas.microsoft.com/office/drawing/2014/chart" uri="{C3380CC4-5D6E-409C-BE32-E72D297353CC}">
                <c16:uniqueId val="{00000001-A98B-4323-9163-900D4C870EFE}"/>
              </c:ext>
            </c:extLst>
          </c:dPt>
          <c:dPt>
            <c:idx val="1"/>
            <c:bubble3D val="0"/>
            <c:spPr>
              <a:solidFill>
                <a:schemeClr val="bg1">
                  <a:lumMod val="85000"/>
                  <a:alpha val="50000"/>
                </a:schemeClr>
              </a:solidFill>
            </c:spPr>
            <c:extLst>
              <c:ext xmlns:c16="http://schemas.microsoft.com/office/drawing/2014/chart" uri="{C3380CC4-5D6E-409C-BE32-E72D297353CC}">
                <c16:uniqueId val="{00000003-A98B-4323-9163-900D4C870EFE}"/>
              </c:ext>
            </c:extLst>
          </c:dPt>
          <c:cat>
            <c:strRef>
              <c:f>Sheet1!$A$2:$A$3</c:f>
              <c:strCache>
                <c:ptCount val="2"/>
                <c:pt idx="0">
                  <c:v>1st Qtr</c:v>
                </c:pt>
                <c:pt idx="1">
                  <c:v>2nd Qtr</c:v>
                </c:pt>
              </c:strCache>
            </c:strRef>
          </c:cat>
          <c:val>
            <c:numRef>
              <c:f>Sheet1!$B$2:$B$3</c:f>
              <c:numCache>
                <c:formatCode>General</c:formatCode>
                <c:ptCount val="2"/>
                <c:pt idx="0">
                  <c:v>80</c:v>
                </c:pt>
                <c:pt idx="1">
                  <c:v>20</c:v>
                </c:pt>
              </c:numCache>
            </c:numRef>
          </c:val>
          <c:extLst>
            <c:ext xmlns:c16="http://schemas.microsoft.com/office/drawing/2014/chart" uri="{C3380CC4-5D6E-409C-BE32-E72D297353CC}">
              <c16:uniqueId val="{00000004-A98B-4323-9163-900D4C870EFE}"/>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spPr>
    <a:ln>
      <a:noFill/>
    </a:ln>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C54093"/>
              </a:solidFill>
            </c:spPr>
            <c:extLst>
              <c:ext xmlns:c16="http://schemas.microsoft.com/office/drawing/2014/chart" uri="{C3380CC4-5D6E-409C-BE32-E72D297353CC}">
                <c16:uniqueId val="{00000001-1CFC-446E-BC0C-286FE0F78A27}"/>
              </c:ext>
            </c:extLst>
          </c:dPt>
          <c:dPt>
            <c:idx val="1"/>
            <c:bubble3D val="0"/>
            <c:spPr>
              <a:solidFill>
                <a:schemeClr val="bg1">
                  <a:lumMod val="85000"/>
                  <a:alpha val="50000"/>
                </a:schemeClr>
              </a:solidFill>
            </c:spPr>
            <c:extLst>
              <c:ext xmlns:c16="http://schemas.microsoft.com/office/drawing/2014/chart" uri="{C3380CC4-5D6E-409C-BE32-E72D297353CC}">
                <c16:uniqueId val="{00000003-1CFC-446E-BC0C-286FE0F78A27}"/>
              </c:ext>
            </c:extLst>
          </c:dPt>
          <c:cat>
            <c:strRef>
              <c:f>Sheet1!$A$2:$A$3</c:f>
              <c:strCache>
                <c:ptCount val="2"/>
                <c:pt idx="0">
                  <c:v>1st Qtr</c:v>
                </c:pt>
                <c:pt idx="1">
                  <c:v>2nd Qtr</c:v>
                </c:pt>
              </c:strCache>
            </c:strRef>
          </c:cat>
          <c:val>
            <c:numRef>
              <c:f>Sheet1!$B$2:$B$3</c:f>
              <c:numCache>
                <c:formatCode>General</c:formatCode>
                <c:ptCount val="2"/>
                <c:pt idx="0">
                  <c:v>68</c:v>
                </c:pt>
                <c:pt idx="1">
                  <c:v>32</c:v>
                </c:pt>
              </c:numCache>
            </c:numRef>
          </c:val>
          <c:extLst>
            <c:ext xmlns:c16="http://schemas.microsoft.com/office/drawing/2014/chart" uri="{C3380CC4-5D6E-409C-BE32-E72D297353CC}">
              <c16:uniqueId val="{00000004-1CFC-446E-BC0C-286FE0F78A27}"/>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spPr>
    <a:ln>
      <a:noFill/>
    </a:ln>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C54093"/>
              </a:solidFill>
            </c:spPr>
            <c:extLst>
              <c:ext xmlns:c16="http://schemas.microsoft.com/office/drawing/2014/chart" uri="{C3380CC4-5D6E-409C-BE32-E72D297353CC}">
                <c16:uniqueId val="{00000001-3C99-48DB-A1F9-53EE4BE84910}"/>
              </c:ext>
            </c:extLst>
          </c:dPt>
          <c:dPt>
            <c:idx val="1"/>
            <c:bubble3D val="0"/>
            <c:spPr>
              <a:solidFill>
                <a:schemeClr val="bg1">
                  <a:lumMod val="85000"/>
                  <a:alpha val="50000"/>
                </a:schemeClr>
              </a:solidFill>
            </c:spPr>
            <c:extLst>
              <c:ext xmlns:c16="http://schemas.microsoft.com/office/drawing/2014/chart" uri="{C3380CC4-5D6E-409C-BE32-E72D297353CC}">
                <c16:uniqueId val="{00000003-3C99-48DB-A1F9-53EE4BE84910}"/>
              </c:ext>
            </c:extLst>
          </c:dPt>
          <c:cat>
            <c:strRef>
              <c:f>Sheet1!$A$2:$A$3</c:f>
              <c:strCache>
                <c:ptCount val="2"/>
                <c:pt idx="0">
                  <c:v>1st Qtr</c:v>
                </c:pt>
                <c:pt idx="1">
                  <c:v>2nd Qtr</c:v>
                </c:pt>
              </c:strCache>
            </c:strRef>
          </c:cat>
          <c:val>
            <c:numRef>
              <c:f>Sheet1!$B$2:$B$3</c:f>
              <c:numCache>
                <c:formatCode>General</c:formatCode>
                <c:ptCount val="2"/>
                <c:pt idx="0">
                  <c:v>21</c:v>
                </c:pt>
                <c:pt idx="1">
                  <c:v>79</c:v>
                </c:pt>
              </c:numCache>
            </c:numRef>
          </c:val>
          <c:extLst>
            <c:ext xmlns:c16="http://schemas.microsoft.com/office/drawing/2014/chart" uri="{C3380CC4-5D6E-409C-BE32-E72D297353CC}">
              <c16:uniqueId val="{00000004-3C99-48DB-A1F9-53EE4BE84910}"/>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spPr>
    <a:ln>
      <a:noFill/>
    </a:ln>
  </c:spPr>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799" y="0"/>
            <a:ext cx="4301543" cy="341064"/>
          </a:xfrm>
          <a:prstGeom prst="rect">
            <a:avLst/>
          </a:prstGeom>
        </p:spPr>
        <p:txBody>
          <a:bodyPr vert="horz" lIns="91440" tIns="45720" rIns="91440" bIns="45720" rtlCol="0"/>
          <a:lstStyle>
            <a:lvl1pPr algn="r">
              <a:defRPr sz="1200"/>
            </a:lvl1pPr>
          </a:lstStyle>
          <a:p>
            <a:fld id="{B8F25882-A31F-4C3B-9F52-B0D5B0092636}" type="datetimeFigureOut">
              <a:rPr lang="en-GB" smtClean="0"/>
              <a:t>23/12/2020</a:t>
            </a:fld>
            <a:endParaRPr lang="en-GB"/>
          </a:p>
        </p:txBody>
      </p:sp>
      <p:sp>
        <p:nvSpPr>
          <p:cNvPr id="4" name="Footer Placeholder 3"/>
          <p:cNvSpPr>
            <a:spLocks noGrp="1"/>
          </p:cNvSpPr>
          <p:nvPr>
            <p:ph type="ftr" sz="quarter" idx="2"/>
          </p:nvPr>
        </p:nvSpPr>
        <p:spPr>
          <a:xfrm>
            <a:off x="1" y="6456612"/>
            <a:ext cx="4301543" cy="34106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799" y="6456612"/>
            <a:ext cx="4301543" cy="341064"/>
          </a:xfrm>
          <a:prstGeom prst="rect">
            <a:avLst/>
          </a:prstGeom>
        </p:spPr>
        <p:txBody>
          <a:bodyPr vert="horz" lIns="91440" tIns="45720" rIns="91440" bIns="45720" rtlCol="0" anchor="b"/>
          <a:lstStyle>
            <a:lvl1pPr algn="r">
              <a:defRPr sz="1200"/>
            </a:lvl1pPr>
          </a:lstStyle>
          <a:p>
            <a:fld id="{D375FECD-5615-41F0-84F2-7D05D2997551}" type="slidenum">
              <a:rPr lang="en-GB" smtClean="0"/>
              <a:t>‹#›</a:t>
            </a:fld>
            <a:endParaRPr lang="en-GB"/>
          </a:p>
        </p:txBody>
      </p:sp>
    </p:spTree>
    <p:extLst>
      <p:ext uri="{BB962C8B-B14F-4D97-AF65-F5344CB8AC3E}">
        <p14:creationId xmlns:p14="http://schemas.microsoft.com/office/powerpoint/2010/main" val="1926774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799" y="0"/>
            <a:ext cx="4301543" cy="341064"/>
          </a:xfrm>
          <a:prstGeom prst="rect">
            <a:avLst/>
          </a:prstGeom>
        </p:spPr>
        <p:txBody>
          <a:bodyPr vert="horz" lIns="91440" tIns="45720" rIns="91440" bIns="45720" rtlCol="0"/>
          <a:lstStyle>
            <a:lvl1pPr algn="r">
              <a:defRPr sz="1200"/>
            </a:lvl1pPr>
          </a:lstStyle>
          <a:p>
            <a:fld id="{B70D8ED8-AAF2-4F4A-B489-9949A4033491}" type="datetimeFigureOut">
              <a:rPr lang="en-GB" smtClean="0"/>
              <a:t>23/12/2020</a:t>
            </a:fld>
            <a:endParaRPr lang="en-GB"/>
          </a:p>
        </p:txBody>
      </p:sp>
      <p:sp>
        <p:nvSpPr>
          <p:cNvPr id="4" name="Slide Image Placeholder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799" y="6456612"/>
            <a:ext cx="4301543" cy="341064"/>
          </a:xfrm>
          <a:prstGeom prst="rect">
            <a:avLst/>
          </a:prstGeom>
        </p:spPr>
        <p:txBody>
          <a:bodyPr vert="horz" lIns="91440" tIns="45720" rIns="91440" bIns="45720" rtlCol="0" anchor="b"/>
          <a:lstStyle>
            <a:lvl1pPr algn="r">
              <a:defRPr sz="1200"/>
            </a:lvl1pPr>
          </a:lstStyle>
          <a:p>
            <a:fld id="{5A7A0163-B50C-471F-84A7-296DCDCEEC5C}" type="slidenum">
              <a:rPr lang="en-GB" smtClean="0"/>
              <a:t>‹#›</a:t>
            </a:fld>
            <a:endParaRPr lang="en-GB"/>
          </a:p>
        </p:txBody>
      </p:sp>
    </p:spTree>
    <p:extLst>
      <p:ext uri="{BB962C8B-B14F-4D97-AF65-F5344CB8AC3E}">
        <p14:creationId xmlns:p14="http://schemas.microsoft.com/office/powerpoint/2010/main" val="2622362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Dear colleagues of our Scientific Council, dear friends, in this presentation I will provide a summary of IARC’s major scientific highlights in 2020. </a:t>
            </a:r>
            <a:endParaRPr lang="fi-FI"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will also present highlights from the 62</a:t>
            </a:r>
            <a:r>
              <a:rPr lang="en-GB" sz="1200" kern="1200" baseline="30000" dirty="0">
                <a:solidFill>
                  <a:schemeClr val="tx1"/>
                </a:solidFill>
                <a:effectLst/>
                <a:latin typeface="+mn-lt"/>
                <a:ea typeface="+mn-ea"/>
                <a:cs typeface="+mn-cs"/>
              </a:rPr>
              <a:t>nd</a:t>
            </a:r>
            <a:r>
              <a:rPr lang="en-GB" sz="1200" kern="1200" dirty="0">
                <a:solidFill>
                  <a:schemeClr val="tx1"/>
                </a:solidFill>
                <a:effectLst/>
                <a:latin typeface="+mn-lt"/>
                <a:ea typeface="+mn-ea"/>
                <a:cs typeface="+mn-cs"/>
              </a:rPr>
              <a:t> Session of the Governing Council, and provide an update from the 56</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Session of the Scientific Council. </a:t>
            </a:r>
            <a:endParaRPr lang="fi-FI"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will conclude my presentation with an update on the activities of the IARC Ethics Committee (IEC), taken from the IARC Biennial report.</a:t>
            </a:r>
            <a:endParaRPr lang="fi-FI"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A7A0163-B50C-471F-84A7-296DCDCEEC5C}" type="slidenum">
              <a:rPr lang="en-GB" smtClean="0"/>
              <a:t>1</a:t>
            </a:fld>
            <a:endParaRPr lang="en-GB" dirty="0"/>
          </a:p>
        </p:txBody>
      </p:sp>
    </p:spTree>
    <p:extLst>
      <p:ext uri="{BB962C8B-B14F-4D97-AF65-F5344CB8AC3E}">
        <p14:creationId xmlns:p14="http://schemas.microsoft.com/office/powerpoint/2010/main" val="3830190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11 – Nutrition and Metabolism</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study shows that metabolic signatures of healthy lifestyle are associated with lower colorectal cancer risk in the European Prospective Investigation into Cancer and Nutrition (EPIC) study.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is the first study to derive metabolomic signatures of World Cancer Research Funds (WCRD) scores for cancer prevention</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 The metabolic score predicted colorectal cancer much better than the score derived from questionnaire data – showing potential for metabolic profiling to capture etiologic pathways and identify early biomarkers of risk.</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11</a:t>
            </a:fld>
            <a:endParaRPr lang="en-GB"/>
          </a:p>
        </p:txBody>
      </p:sp>
    </p:spTree>
    <p:extLst>
      <p:ext uri="{BB962C8B-B14F-4D97-AF65-F5344CB8AC3E}">
        <p14:creationId xmlns:p14="http://schemas.microsoft.com/office/powerpoint/2010/main" val="3680557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12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Processed meat has been associated with higher risk of colorectal cancer, while intake assessments of this heterogeneous food group remain challenging due to the lack of detail in dietary questionnaires.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objective of this study was to identify novel biomarkers for processed meat intake using metabolomics.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After a dietary intervention -in which 12 volunteers consumed successively 3 processed meat products- (and tofu or pork as control foods) for 3 days, mass spectrometry was applied to urine and blood samples.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identified biomarkers were then measured in urine and blood from almost 500 subjects from the EPIC cohort for validation against habitual intake estimated through Food Frequency Questionnaires. </a:t>
            </a:r>
            <a:endParaRPr lang="fi-FI" sz="1200" kern="1200" dirty="0">
              <a:solidFill>
                <a:schemeClr val="tx1"/>
              </a:solidFill>
              <a:effectLst/>
              <a:latin typeface="+mn-lt"/>
              <a:ea typeface="+mn-ea"/>
              <a:cs typeface="+mn-cs"/>
            </a:endParaRPr>
          </a:p>
          <a:p>
            <a:pPr lvl="0"/>
            <a:r>
              <a:rPr lang="en-GB" sz="1200" kern="1200" dirty="0" err="1">
                <a:solidFill>
                  <a:schemeClr val="tx1"/>
                </a:solidFill>
                <a:effectLst/>
                <a:latin typeface="+mn-lt"/>
                <a:ea typeface="+mn-ea"/>
                <a:cs typeface="+mn-cs"/>
              </a:rPr>
              <a:t>Syringol</a:t>
            </a:r>
            <a:r>
              <a:rPr lang="en-GB" sz="1200" kern="1200" dirty="0">
                <a:solidFill>
                  <a:schemeClr val="tx1"/>
                </a:solidFill>
                <a:effectLst/>
                <a:latin typeface="+mn-lt"/>
                <a:ea typeface="+mn-ea"/>
                <a:cs typeface="+mn-cs"/>
              </a:rPr>
              <a:t> compounds were found in smoked meats, while pepper compounds (</a:t>
            </a:r>
            <a:r>
              <a:rPr lang="en-GB" sz="1200" kern="1200" dirty="0" err="1">
                <a:solidFill>
                  <a:schemeClr val="tx1"/>
                </a:solidFill>
                <a:effectLst/>
                <a:latin typeface="+mn-lt"/>
                <a:ea typeface="+mn-ea"/>
                <a:cs typeface="+mn-cs"/>
              </a:rPr>
              <a:t>piperine</a:t>
            </a:r>
            <a:r>
              <a:rPr lang="en-GB" sz="1200" kern="1200" dirty="0">
                <a:solidFill>
                  <a:schemeClr val="tx1"/>
                </a:solidFill>
                <a:effectLst/>
                <a:latin typeface="+mn-lt"/>
                <a:ea typeface="+mn-ea"/>
                <a:cs typeface="+mn-cs"/>
              </a:rPr>
              <a:t> and related alkaloids) were mainly found in salami and fried sausage.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biomarkers of processed meat intake identified in this study may be used to improve assessment of processed meat intake in epidemiological studies and assist in understanding the role of various processed meat products in cancer risk. </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12</a:t>
            </a:fld>
            <a:endParaRPr lang="en-GB"/>
          </a:p>
        </p:txBody>
      </p:sp>
    </p:spTree>
    <p:extLst>
      <p:ext uri="{BB962C8B-B14F-4D97-AF65-F5344CB8AC3E}">
        <p14:creationId xmlns:p14="http://schemas.microsoft.com/office/powerpoint/2010/main" val="3693419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13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Chronic inflammation has been hypothesized to play a role in the development and progression of breast cancer. However, few prospective studies have been conducted on the association between circulating inflammatory markers other than C-reactive protein (CRP) and breast cancer risk.</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 The objective of this study was to examine whether pre-diagnostic circulating concentrations of 11 cytokines and adipokines were associated with breast cancer risk, overall and by subtypes.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Pre-diagnostic levels of cytokines and adipokines were measured in plasma from over 1,600 matched breast cancer case-control pairs within EPIC.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Overall, no statistically significant association was observed between the inflammatory markers and breast cancer risk in models adjusted for known risk factors.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Among pre/perimenopausal women, the leptin-to-adiponectin ratio was inversely associated with breast cancer.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Among postmenopausal women, TNF-α levels were positively associated with breast cancer risk. No heterogeneity was observed by breast cancer subtypes.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These results suggest that systemic inflammation plays a limited role in breast cancer development but does not rule out a potential role of local inflammation or of inflammation or immune pathways that were not captured by the measured biomarkers.</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5A7A0163-B50C-471F-84A7-296DCDCEEC5C}" type="slidenum">
              <a:rPr lang="en-GB" smtClean="0"/>
              <a:t>13</a:t>
            </a:fld>
            <a:endParaRPr lang="en-GB"/>
          </a:p>
        </p:txBody>
      </p:sp>
    </p:spTree>
    <p:extLst>
      <p:ext uri="{BB962C8B-B14F-4D97-AF65-F5344CB8AC3E}">
        <p14:creationId xmlns:p14="http://schemas.microsoft.com/office/powerpoint/2010/main" val="1677991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14</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identification of a biomarker of habitual alcohol intake could enhance evidence on its impact on cancer onset.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Untargeted metabolomics was used to identify blood metabolites and this correlated with habitual alcohol intake in EPIC and in the ATBC studies.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One metabolite, the 2-hydroxy-3-methylbutyric acid, showed a dose-response association with alcohol intake, and was associated with risk of hepatocellular carcinoma (HCC) and pancreatic cancer in EPIC, and with liver cancer and liver disease mortality in the ATBC study.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2-Hydroxy-3-methylbutyric acid is a </a:t>
            </a:r>
            <a:r>
              <a:rPr lang="en-GB" sz="1200" i="1" kern="1200" dirty="0">
                <a:solidFill>
                  <a:schemeClr val="tx1"/>
                </a:solidFill>
                <a:effectLst/>
                <a:latin typeface="+mn-lt"/>
                <a:ea typeface="+mn-ea"/>
                <a:cs typeface="+mn-cs"/>
              </a:rPr>
              <a:t>(potential?)</a:t>
            </a:r>
            <a:r>
              <a:rPr lang="en-GB" sz="1200" kern="1200" dirty="0">
                <a:solidFill>
                  <a:schemeClr val="tx1"/>
                </a:solidFill>
                <a:effectLst/>
                <a:latin typeface="+mn-lt"/>
                <a:ea typeface="+mn-ea"/>
                <a:cs typeface="+mn-cs"/>
              </a:rPr>
              <a:t> biomarker of habitual alcohol intake that may advance our understanding on the role of alcohol in cancer aetiology. </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14</a:t>
            </a:fld>
            <a:endParaRPr lang="en-GB"/>
          </a:p>
        </p:txBody>
      </p:sp>
    </p:spTree>
    <p:extLst>
      <p:ext uri="{BB962C8B-B14F-4D97-AF65-F5344CB8AC3E}">
        <p14:creationId xmlns:p14="http://schemas.microsoft.com/office/powerpoint/2010/main" val="2762307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15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Let’s move to environmental factors and cancer, starting with the ABC-DO study</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ABC-DO is a breast cancer cohort of 2200 women diagnosed across 5 Sub-Saharan African countries. ABCDO aims to investigate how to improve survival from multiple viewpoints: whether it be cultural, in terms of the health system, with regard to tumour biology and treatment gaps.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team’s </a:t>
            </a:r>
            <a:r>
              <a:rPr lang="en-GB" sz="1200" i="1" kern="1200" dirty="0">
                <a:solidFill>
                  <a:schemeClr val="tx1"/>
                </a:solidFill>
                <a:effectLst/>
                <a:latin typeface="+mn-lt"/>
                <a:ea typeface="+mn-ea"/>
                <a:cs typeface="+mn-cs"/>
              </a:rPr>
              <a:t>2020 publications include:</a:t>
            </a:r>
            <a:endParaRPr lang="fi-FI"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Firstly, a Lancet Global Health paper: reporting that r</a:t>
            </a:r>
            <a:r>
              <a:rPr lang="en-GB" sz="1200" kern="1200" dirty="0">
                <a:solidFill>
                  <a:schemeClr val="tx1"/>
                </a:solidFill>
                <a:effectLst/>
                <a:latin typeface="+mn-lt"/>
                <a:ea typeface="+mn-ea"/>
                <a:cs typeface="+mn-cs"/>
              </a:rPr>
              <a:t>educing treatment gaps and improving stage at diagnosis are the greatest contributors to better survival, and would avoid an equal number of breast cancer deaths.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Secondly, published in JAMA Oncology, the team has produced the first ever estimate of maternal orphans associated with breast cancer, i.e. minors left behind when a woman dies. For every 100 breast cancer deaths, there were 121 maternal orphans. Avoidable premature cancer deaths should be on the global health agenda.</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Thirdly, they documented the wide window of opportunity (8 – 12 months) for early diagnosis, and the geospatial barriers to  diagnosing patients within this timeframe.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highlighted the utility of mobile phones in cohort follow-up, which may also be used to achieve early diagnosis, enhance treatment compliance and ensure patient appointment attendance.</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5A7A0163-B50C-471F-84A7-296DCDCEEC5C}" type="slidenum">
              <a:rPr lang="en-GB" smtClean="0"/>
              <a:t>15</a:t>
            </a:fld>
            <a:endParaRPr lang="en-GB"/>
          </a:p>
        </p:txBody>
      </p:sp>
    </p:spTree>
    <p:extLst>
      <p:ext uri="{BB962C8B-B14F-4D97-AF65-F5344CB8AC3E}">
        <p14:creationId xmlns:p14="http://schemas.microsoft.com/office/powerpoint/2010/main" val="3694397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16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ESCCAPE activities were initiated by IARC 5 years ago to address why there are incredibly high rates of squamous cell oesophageal cancer in east Africa.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These efforts now form an impressive three country case-control study of over 1300 cases and the same number of controls.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 2020, the ESCCAPE team has continued to explore the role of poor oral hygiene: missing teeth and lack of daily tooth brushing with a toothbrush (and not a chewed stick) were identified as risk factors for oesophageal cancer.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ESCCAPE team has also conducted the first feasibility study of the </a:t>
            </a:r>
            <a:r>
              <a:rPr lang="en-GB" sz="1200" kern="1200" dirty="0" err="1">
                <a:solidFill>
                  <a:schemeClr val="tx1"/>
                </a:solidFill>
                <a:effectLst/>
                <a:latin typeface="+mn-lt"/>
                <a:ea typeface="+mn-ea"/>
                <a:cs typeface="+mn-cs"/>
              </a:rPr>
              <a:t>Cytosponge</a:t>
            </a:r>
            <a:r>
              <a:rPr lang="en-GB" sz="1200" kern="1200" dirty="0">
                <a:solidFill>
                  <a:schemeClr val="tx1"/>
                </a:solidFill>
                <a:effectLst/>
                <a:latin typeface="+mn-lt"/>
                <a:ea typeface="+mn-ea"/>
                <a:cs typeface="+mn-cs"/>
              </a:rPr>
              <a:t>, i.e. a pill on a string with an encapsulated sponge, to obtain cytology cells from the oesophagus.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sponge was highly acceptable to 100 community participants in Tanzania. </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5A7A0163-B50C-471F-84A7-296DCDCEEC5C}" type="slidenum">
              <a:rPr lang="en-GB" smtClean="0"/>
              <a:t>16</a:t>
            </a:fld>
            <a:endParaRPr lang="en-GB"/>
          </a:p>
        </p:txBody>
      </p:sp>
    </p:spTree>
    <p:extLst>
      <p:ext uri="{BB962C8B-B14F-4D97-AF65-F5344CB8AC3E}">
        <p14:creationId xmlns:p14="http://schemas.microsoft.com/office/powerpoint/2010/main" val="2505526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17</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Even 35 years after the Chernobyl accident, there are still several </a:t>
            </a:r>
            <a:r>
              <a:rPr lang="en-GB" sz="1200" i="1" kern="1200" dirty="0">
                <a:solidFill>
                  <a:schemeClr val="tx1"/>
                </a:solidFill>
                <a:effectLst/>
                <a:latin typeface="+mn-lt"/>
                <a:ea typeface="+mn-ea"/>
                <a:cs typeface="+mn-cs"/>
              </a:rPr>
              <a:t>open </a:t>
            </a:r>
            <a:r>
              <a:rPr lang="en-GB" sz="1200" kern="1200" dirty="0">
                <a:solidFill>
                  <a:schemeClr val="tx1"/>
                </a:solidFill>
                <a:effectLst/>
                <a:latin typeface="+mn-lt"/>
                <a:ea typeface="+mn-ea"/>
                <a:cs typeface="+mn-cs"/>
              </a:rPr>
              <a:t>questions about radiogenic site-specific cancer risks, including female breast cancer, in the residents of radioactively contaminated territories.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IARC carried out an ecological study of breast cancer incidence in female populations of Ukraine and Belarus living in the areas heavily contaminated with long-lived isotopes of caesium (Cs-134, Cs-137).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study included 85 thousand breast cancer cases, and  150 million person-years at risk in two countries combined.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Annual district-average absorbed radiation doses to the breast were reconstructed, and estimated for the entire adult female population over the period of 1986-2016.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Adjusting for time, age and urbanicity effects, no evidence of increasing incidence with the dose was found.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Owing to ecological study design limitations, a case-control study covering this area with individually reconstructed absorbed breast doses is needed to test for association between low-dose protracted radiation exposure and breast cancer risk after Chernobyl.</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17</a:t>
            </a:fld>
            <a:endParaRPr lang="en-GB"/>
          </a:p>
        </p:txBody>
      </p:sp>
    </p:spTree>
    <p:extLst>
      <p:ext uri="{BB962C8B-B14F-4D97-AF65-F5344CB8AC3E}">
        <p14:creationId xmlns:p14="http://schemas.microsoft.com/office/powerpoint/2010/main" val="3725496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18</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is a unique occupational cohort study conducted in close collaboration with the </a:t>
            </a:r>
            <a:r>
              <a:rPr lang="en-GB" sz="1200" kern="1200" dirty="0" err="1">
                <a:solidFill>
                  <a:schemeClr val="tx1"/>
                </a:solidFill>
                <a:effectLst/>
                <a:latin typeface="+mn-lt"/>
                <a:ea typeface="+mn-ea"/>
                <a:cs typeface="+mn-cs"/>
              </a:rPr>
              <a:t>Izmerov</a:t>
            </a:r>
            <a:r>
              <a:rPr lang="en-GB" sz="1200" kern="1200" dirty="0">
                <a:solidFill>
                  <a:schemeClr val="tx1"/>
                </a:solidFill>
                <a:effectLst/>
                <a:latin typeface="+mn-lt"/>
                <a:ea typeface="+mn-ea"/>
                <a:cs typeface="+mn-cs"/>
              </a:rPr>
              <a:t> Research Institute of Occupational Health in Moscow.</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Preparatory work started in 2009 and the main project was launched in 2012.</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All these efforts have resulted in the largest cohort worldwide of miners and millers. This is also the only available cohort study  with a large proportion of women exposed to chrysotile.</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Follow up for vital status and for cancer mortality resulted in record linkages with official mortality and resident registers, and 16,000 original death certificates were coded to ICD-10 at IARC.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Risk analyses are underway, and the main results are going to be published in 2021.</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18</a:t>
            </a:fld>
            <a:endParaRPr lang="en-GB"/>
          </a:p>
        </p:txBody>
      </p:sp>
    </p:spTree>
    <p:extLst>
      <p:ext uri="{BB962C8B-B14F-4D97-AF65-F5344CB8AC3E}">
        <p14:creationId xmlns:p14="http://schemas.microsoft.com/office/powerpoint/2010/main" val="1872518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19</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At the last European Commission’s Joint Action on Cancer (</a:t>
            </a:r>
            <a:r>
              <a:rPr lang="en-GB" sz="1200" kern="1200" dirty="0" err="1">
                <a:solidFill>
                  <a:schemeClr val="tx1"/>
                </a:solidFill>
                <a:effectLst/>
                <a:latin typeface="+mn-lt"/>
                <a:ea typeface="+mn-ea"/>
                <a:cs typeface="+mn-cs"/>
              </a:rPr>
              <a:t>iPAAC</a:t>
            </a:r>
            <a:r>
              <a:rPr lang="en-GB" sz="1200" kern="1200" dirty="0">
                <a:solidFill>
                  <a:schemeClr val="tx1"/>
                </a:solidFill>
                <a:effectLst/>
                <a:latin typeface="+mn-lt"/>
                <a:ea typeface="+mn-ea"/>
                <a:cs typeface="+mn-cs"/>
              </a:rPr>
              <a:t>, which stands for Innovative Partnership for Action Against Cancer), IARC was requested to provide the “Road map” for the sustainability and monitoring of the European Code Against Cancer, in collaboration with the Association of European Cancer Leagues and the Cancer Society of Finland.</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 co-creational consultation process with more than 100 experts in cancer prevention, public health, as well as experts in communication, resulted in 8 recommendations on the scope of a future 5</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edition of the European Code, including updating the evidence and strategies for its implementation and dissemination across Europe.</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Some of the recommendations are:</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Adding population-level measures and policies in synergy with NCDs preventive messages,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(ii) targeting health professionals and policy-makers,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(iii) establishing a framework to periodically update the Code through a centralized governance and intersectoral collaborations,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(iv) and developing a Dissemination and Evaluation Plan,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Overwhelming support for the update of the European Code was expressed by all the stakeholders.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 addition, 4 research needs were identified: implementation research; research dissemination, evaluation of the impact of future Codes Against Cancer, and continued aetiological research.</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19</a:t>
            </a:fld>
            <a:endParaRPr lang="en-GB"/>
          </a:p>
        </p:txBody>
      </p:sp>
    </p:spTree>
    <p:extLst>
      <p:ext uri="{BB962C8B-B14F-4D97-AF65-F5344CB8AC3E}">
        <p14:creationId xmlns:p14="http://schemas.microsoft.com/office/powerpoint/2010/main" val="875572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20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Let’s move to the area of infections and cancer.</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IARC developed a model for cooperation between some beta Human Papilloma viruses (HPV) types and UV radiation in promoting skin cancer. </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Under physiological conditions, UV irradiation of the skin induces DNA mutations in keratinocytes and immunosuppression. </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UV-induced damage results in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cell cycle arrest and repair of DNA mutations or (ii) apoptosis, if the DNA damage is unrepairable. </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Beta HPV early proteins, E6 and E7, can alter the cellular response to UV-induced stress, maintain alive DNA-damaged cells that have a high risk of evolving into cancer cells. </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After accumulation of mutations in oncogenic driver genes, e.g. cellular </a:t>
            </a:r>
            <a:r>
              <a:rPr lang="en-US" sz="1200" kern="1200" dirty="0" err="1">
                <a:solidFill>
                  <a:schemeClr val="tx1"/>
                </a:solidFill>
                <a:effectLst/>
                <a:latin typeface="+mn-lt"/>
                <a:ea typeface="+mn-ea"/>
                <a:cs typeface="+mn-cs"/>
              </a:rPr>
              <a:t>tumour</a:t>
            </a:r>
            <a:r>
              <a:rPr lang="en-US" sz="1200" kern="1200" dirty="0">
                <a:solidFill>
                  <a:schemeClr val="tx1"/>
                </a:solidFill>
                <a:effectLst/>
                <a:latin typeface="+mn-lt"/>
                <a:ea typeface="+mn-ea"/>
                <a:cs typeface="+mn-cs"/>
              </a:rPr>
              <a:t> suppressor genes or oncogenes, the expression of the viral genes becomes dispensable.</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study is in press in Nature.</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20</a:t>
            </a:fld>
            <a:endParaRPr lang="en-GB"/>
          </a:p>
        </p:txBody>
      </p:sp>
    </p:spTree>
    <p:extLst>
      <p:ext uri="{BB962C8B-B14F-4D97-AF65-F5344CB8AC3E}">
        <p14:creationId xmlns:p14="http://schemas.microsoft.com/office/powerpoint/2010/main" val="1571918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3</a:t>
            </a:r>
            <a:endParaRPr lang="fi-FI"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for</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IARC’s major scientific highlights in 2020, l</a:t>
            </a:r>
            <a:r>
              <a:rPr lang="en-GB" sz="1200" b="1" kern="1200" dirty="0">
                <a:solidFill>
                  <a:schemeClr val="tx1"/>
                </a:solidFill>
                <a:effectLst/>
                <a:latin typeface="+mn-lt"/>
                <a:ea typeface="+mn-ea"/>
                <a:cs typeface="+mn-cs"/>
              </a:rPr>
              <a:t>et’s start with the Cancer Surveillance Section</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cancer incidence burden will almost double from the 19.1 million new cases in 2020, to </a:t>
            </a:r>
            <a:r>
              <a:rPr lang="en-US" sz="1200" b="1" kern="1200" dirty="0">
                <a:solidFill>
                  <a:schemeClr val="tx1"/>
                </a:solidFill>
                <a:effectLst/>
                <a:latin typeface="+mn-lt"/>
                <a:ea typeface="+mn-ea"/>
                <a:cs typeface="+mn-cs"/>
              </a:rPr>
              <a:t>28 million</a:t>
            </a:r>
            <a:r>
              <a:rPr lang="en-US" sz="1200" kern="1200" dirty="0">
                <a:solidFill>
                  <a:schemeClr val="tx1"/>
                </a:solidFill>
                <a:effectLst/>
                <a:latin typeface="+mn-lt"/>
                <a:ea typeface="+mn-ea"/>
                <a:cs typeface="+mn-cs"/>
              </a:rPr>
              <a:t> predicted new cases by 2040. These figures and predictions are based on IARC’s cancer surveillance work which involves collecting and analyzing global cancer statistics to effectively and accurately describe the occurrence of cancer in the world.</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figures are alarming and so it is time to act! Given this prediction, of the enormous personal and societal losses, and the fact that up to half of all cancer cases could be prevented, prevention will become the key response to tackling the cancer epidemic for most countries in this century. </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second important finding is that breast cancer has surpassed lung cancer as the leading cause of cancer incidence, indicating that research on risk factors for breast cancer should be intensified.</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5A7A0163-B50C-471F-84A7-296DCDCEEC5C}" type="slidenum">
              <a:rPr lang="en-GB" smtClean="0"/>
              <a:t>3</a:t>
            </a:fld>
            <a:endParaRPr lang="en-GB"/>
          </a:p>
        </p:txBody>
      </p:sp>
    </p:spTree>
    <p:extLst>
      <p:ext uri="{BB962C8B-B14F-4D97-AF65-F5344CB8AC3E}">
        <p14:creationId xmlns:p14="http://schemas.microsoft.com/office/powerpoint/2010/main" val="2322141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21</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study is a collaboration with WHO.</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Approximately 5% of global cervical cancers are attributable to HIV.</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But this proportion reached approximately 20% in Eastern Africa and 50% in Southern Africa.</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highlights the need for cervical cancer prevention in Africa (i.e. HPV vaccination), where HIV adds to an already existing high burden (see map of incidence non-attributable to HIV).</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publication of this study coincided with the launch of the WHO Global Strategy towards the Elimination of Cervical Cancer.</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21</a:t>
            </a:fld>
            <a:endParaRPr lang="en-GB"/>
          </a:p>
        </p:txBody>
      </p:sp>
    </p:spTree>
    <p:extLst>
      <p:ext uri="{BB962C8B-B14F-4D97-AF65-F5344CB8AC3E}">
        <p14:creationId xmlns:p14="http://schemas.microsoft.com/office/powerpoint/2010/main" val="1801107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22</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Bhutan implemented a national program for human papillomavirus (HPV) vaccination in 2010 involving girls aged 12 to 18 years and achieving nearly 90% coverage</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objective of this study was to estimate HPV vaccine effectiveness in Bhutan</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IARC conducted 2 cross-sectional surveys (2011–2012 and 2018) among sexually active women aged 17 to 29 years, including 1445 participants from the baseline survey and 1595 from the repeated survey</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Between the 2 surveys, the prevalence of HPV vaccine types decreased from 8.3% to 1.4%, whereas the prevalence of nonvaccine types increased from 25.8% to 31.4%</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Among women younger than 27 years, who were targeted by the vaccination program, the overall and indirect adjusted vaccine effectiveness </a:t>
            </a:r>
            <a:r>
              <a:rPr lang="en-US" sz="1200" b="1" kern="1200" dirty="0">
                <a:solidFill>
                  <a:schemeClr val="tx1"/>
                </a:solidFill>
                <a:effectLst/>
                <a:latin typeface="+mn-lt"/>
                <a:ea typeface="+mn-ea"/>
                <a:cs typeface="+mn-cs"/>
              </a:rPr>
              <a:t>was 93%</a:t>
            </a:r>
            <a:r>
              <a:rPr lang="en-US" sz="1200" kern="1200" dirty="0">
                <a:solidFill>
                  <a:schemeClr val="tx1"/>
                </a:solidFill>
                <a:effectLst/>
                <a:latin typeface="+mn-lt"/>
                <a:ea typeface="+mn-ea"/>
                <a:cs typeface="+mn-cs"/>
              </a:rPr>
              <a:t> (CI, 87% to 97%) and 88% (CI, 69% to 95%), respectively </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 impact on nonvaccine HPV types was detectable</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Bhutan, the prevalence of vaccine-targeted HPV types has decreased sharply, </a:t>
            </a:r>
            <a:r>
              <a:rPr lang="en-US" sz="1200" b="1" kern="1200" dirty="0">
                <a:solidFill>
                  <a:schemeClr val="tx1"/>
                </a:solidFill>
                <a:effectLst/>
                <a:latin typeface="+mn-lt"/>
                <a:ea typeface="+mn-ea"/>
                <a:cs typeface="+mn-cs"/>
              </a:rPr>
              <a:t>providing the first evidence of the effectiveness of a high-coverage national HPV vaccination program in a lower-middle-income country</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22</a:t>
            </a:fld>
            <a:endParaRPr lang="en-GB"/>
          </a:p>
        </p:txBody>
      </p:sp>
    </p:spTree>
    <p:extLst>
      <p:ext uri="{BB962C8B-B14F-4D97-AF65-F5344CB8AC3E}">
        <p14:creationId xmlns:p14="http://schemas.microsoft.com/office/powerpoint/2010/main" val="149895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23</a:t>
            </a:r>
            <a:endParaRPr lang="fi-FI"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This slide shows </a:t>
            </a:r>
            <a:r>
              <a:rPr lang="fr-FR" sz="1200" kern="1200" dirty="0" err="1">
                <a:solidFill>
                  <a:schemeClr val="tx1"/>
                </a:solidFill>
                <a:effectLst/>
                <a:latin typeface="+mn-lt"/>
                <a:ea typeface="+mn-ea"/>
                <a:cs typeface="+mn-cs"/>
              </a:rPr>
              <a:t>results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meta-analysis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including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unpublished</a:t>
            </a:r>
            <a:r>
              <a:rPr lang="fr-FR" sz="1200" kern="1200" dirty="0">
                <a:solidFill>
                  <a:schemeClr val="tx1"/>
                </a:solidFill>
                <a:effectLst/>
                <a:latin typeface="+mn-lt"/>
                <a:ea typeface="+mn-ea"/>
                <a:cs typeface="+mn-cs"/>
              </a:rPr>
              <a:t> data </a:t>
            </a:r>
            <a:r>
              <a:rPr lang="fr-FR" sz="1200" kern="1200" dirty="0" err="1">
                <a:solidFill>
                  <a:schemeClr val="tx1"/>
                </a:solidFill>
                <a:effectLst/>
                <a:latin typeface="+mn-lt"/>
                <a:ea typeface="+mn-ea"/>
                <a:cs typeface="+mn-cs"/>
              </a:rPr>
              <a:t>through</a:t>
            </a:r>
            <a:r>
              <a:rPr lang="fr-FR" sz="1200" kern="1200" dirty="0">
                <a:solidFill>
                  <a:schemeClr val="tx1"/>
                </a:solidFill>
                <a:effectLst/>
                <a:latin typeface="+mn-lt"/>
                <a:ea typeface="+mn-ea"/>
                <a:cs typeface="+mn-cs"/>
              </a:rPr>
              <a:t> Collaboration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U.S. NCI</a:t>
            </a:r>
            <a:endParaRPr lang="fi-FI" sz="1200" kern="1200" dirty="0">
              <a:solidFill>
                <a:schemeClr val="tx1"/>
              </a:solidFill>
              <a:effectLst/>
              <a:latin typeface="+mn-lt"/>
              <a:ea typeface="+mn-ea"/>
              <a:cs typeface="+mn-cs"/>
            </a:endParaRPr>
          </a:p>
          <a:p>
            <a:pPr lvl="0"/>
            <a:r>
              <a:rPr lang="en-IE" sz="1200" kern="1200" dirty="0">
                <a:solidFill>
                  <a:schemeClr val="tx1"/>
                </a:solidFill>
                <a:effectLst/>
                <a:latin typeface="+mn-lt"/>
                <a:ea typeface="+mn-ea"/>
                <a:cs typeface="+mn-cs"/>
              </a:rPr>
              <a:t>Estimates of anal cancer incidence were calculated across the full spectrum of at-risk groups, namely, persons living with HIV, men who have sex with men (MSM), women diagnosed with HPV-related gynaecological precancerous lesions or cancer, solid organ transplant recipients, and patients with auto-immune diseases</a:t>
            </a:r>
            <a:endParaRPr lang="fi-FI" sz="1200" kern="1200" dirty="0">
              <a:solidFill>
                <a:schemeClr val="tx1"/>
              </a:solidFill>
              <a:effectLst/>
              <a:latin typeface="+mn-lt"/>
              <a:ea typeface="+mn-ea"/>
              <a:cs typeface="+mn-cs"/>
            </a:endParaRPr>
          </a:p>
          <a:p>
            <a:pPr lvl="0"/>
            <a:r>
              <a:rPr lang="en-IE" sz="1200" kern="1200" dirty="0">
                <a:solidFill>
                  <a:schemeClr val="tx1"/>
                </a:solidFill>
                <a:effectLst/>
                <a:latin typeface="+mn-lt"/>
                <a:ea typeface="+mn-ea"/>
                <a:cs typeface="+mn-cs"/>
              </a:rPr>
              <a:t>This unifying anal cancer risk scale can improve prioritisation and standardisation in anal cancer prevention and research initiatives (i.e. screening/early detection), based on a principle of similar management for populations of similar absolute risk.</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23</a:t>
            </a:fld>
            <a:endParaRPr lang="en-GB"/>
          </a:p>
        </p:txBody>
      </p:sp>
    </p:spTree>
    <p:extLst>
      <p:ext uri="{BB962C8B-B14F-4D97-AF65-F5344CB8AC3E}">
        <p14:creationId xmlns:p14="http://schemas.microsoft.com/office/powerpoint/2010/main" val="3411457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24</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Let’s move to genetics</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Cancer risk is determined by a complex interplay of environmental and heritable factors. </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Polygenic risk scores (PRS) provide a personalized genetic susceptibility profile that may be leveraged for disease prediction. </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Using data from the UK Biobank, IARC scientists quantified the added predictive value of integrating cancer-specific polygenic risk scores with family history and modifiable risk factors for 16 cancers. </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Findings show that incorporating polygenic risk scores measurably improves prediction accuracy for most cancers, but the magnitude of this improvement varies substantially. </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IARC also demonstrated that stratifying on levels of polygenic risk scores identifies significantly divergent 5-year risk trajectories after accounting for family history and modifiable risk factors. </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At the population level, the top 20% of the polygenic risk scores distribution accounts for 4.0% to 30.3% of incident cancer cases, exceeding the impact of many lifestyle-related factors. </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summary, this study illustrates the potential for improving cancer risk assessment by integrating genetic risk scores.</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24</a:t>
            </a:fld>
            <a:endParaRPr lang="en-GB"/>
          </a:p>
        </p:txBody>
      </p:sp>
    </p:spTree>
    <p:extLst>
      <p:ext uri="{BB962C8B-B14F-4D97-AF65-F5344CB8AC3E}">
        <p14:creationId xmlns:p14="http://schemas.microsoft.com/office/powerpoint/2010/main" val="649215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25 </a:t>
            </a:r>
            <a:endParaRPr lang="fi-FI" sz="1200" kern="1200" dirty="0">
              <a:solidFill>
                <a:schemeClr val="tx1"/>
              </a:solidFill>
              <a:effectLst/>
              <a:latin typeface="+mn-lt"/>
              <a:ea typeface="+mn-ea"/>
              <a:cs typeface="+mn-cs"/>
            </a:endParaRPr>
          </a:p>
          <a:p>
            <a:pPr lvl="0"/>
            <a:r>
              <a:rPr lang="en-GB" sz="1200" kern="1200" dirty="0" err="1">
                <a:solidFill>
                  <a:schemeClr val="tx1"/>
                </a:solidFill>
                <a:effectLst/>
                <a:latin typeface="+mn-lt"/>
                <a:ea typeface="+mn-ea"/>
                <a:cs typeface="+mn-cs"/>
              </a:rPr>
              <a:t>Esophaegal</a:t>
            </a:r>
            <a:r>
              <a:rPr lang="en-GB" sz="1200" kern="1200" dirty="0">
                <a:solidFill>
                  <a:schemeClr val="tx1"/>
                </a:solidFill>
                <a:effectLst/>
                <a:latin typeface="+mn-lt"/>
                <a:ea typeface="+mn-ea"/>
                <a:cs typeface="+mn-cs"/>
              </a:rPr>
              <a:t> squamous cell carcinoma shows over 100-fold variation in incidence internationally</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variation is not fully explained by known lifestyle and environmental factors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It has been speculated that that an unknown exogenous exposure is responsible for this variation</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IARC findings show similar mutational profiles of </a:t>
            </a:r>
            <a:r>
              <a:rPr lang="en-GB" sz="1200" kern="1200" dirty="0" err="1">
                <a:solidFill>
                  <a:schemeClr val="tx1"/>
                </a:solidFill>
                <a:effectLst/>
                <a:latin typeface="+mn-lt"/>
                <a:ea typeface="+mn-ea"/>
                <a:cs typeface="+mn-cs"/>
              </a:rPr>
              <a:t>esophaegal</a:t>
            </a:r>
            <a:r>
              <a:rPr lang="en-GB" sz="1200" kern="1200" dirty="0">
                <a:solidFill>
                  <a:schemeClr val="tx1"/>
                </a:solidFill>
                <a:effectLst/>
                <a:latin typeface="+mn-lt"/>
                <a:ea typeface="+mn-ea"/>
                <a:cs typeface="+mn-cs"/>
              </a:rPr>
              <a:t> squamous cell carcinoma across the 8 countries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Associations between mutational signatures and </a:t>
            </a:r>
            <a:r>
              <a:rPr lang="en-GB" sz="1200" kern="1200" dirty="0" err="1">
                <a:solidFill>
                  <a:schemeClr val="tx1"/>
                </a:solidFill>
                <a:effectLst/>
                <a:latin typeface="+mn-lt"/>
                <a:ea typeface="+mn-ea"/>
                <a:cs typeface="+mn-cs"/>
              </a:rPr>
              <a:t>esophaegal</a:t>
            </a:r>
            <a:r>
              <a:rPr lang="en-GB" sz="1200" kern="1200" dirty="0">
                <a:solidFill>
                  <a:schemeClr val="tx1"/>
                </a:solidFill>
                <a:effectLst/>
                <a:latin typeface="+mn-lt"/>
                <a:ea typeface="+mn-ea"/>
                <a:cs typeface="+mn-cs"/>
              </a:rPr>
              <a:t> squamous cell carcinoma risk factors were identified for alcohol, tobacco, opium and some germline variants, with modest impact on mutation burden</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study shows no evidence of a mutational signature explaining </a:t>
            </a:r>
            <a:r>
              <a:rPr lang="en-GB" sz="1200" kern="1200" dirty="0" err="1">
                <a:solidFill>
                  <a:schemeClr val="tx1"/>
                </a:solidFill>
                <a:effectLst/>
                <a:latin typeface="+mn-lt"/>
                <a:ea typeface="+mn-ea"/>
                <a:cs typeface="+mn-cs"/>
              </a:rPr>
              <a:t>esophaegal</a:t>
            </a:r>
            <a:r>
              <a:rPr lang="en-GB" sz="1200" kern="1200" dirty="0">
                <a:solidFill>
                  <a:schemeClr val="tx1"/>
                </a:solidFill>
                <a:effectLst/>
                <a:latin typeface="+mn-lt"/>
                <a:ea typeface="+mn-ea"/>
                <a:cs typeface="+mn-cs"/>
              </a:rPr>
              <a:t> squamous cell carcinoma variation</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However, APOBEC signatures were present in the majority of cases, suggesting that activation of APOBEC is a crucial step in </a:t>
            </a:r>
            <a:r>
              <a:rPr lang="en-GB" sz="1200" kern="1200" dirty="0" err="1">
                <a:solidFill>
                  <a:schemeClr val="tx1"/>
                </a:solidFill>
                <a:effectLst/>
                <a:latin typeface="+mn-lt"/>
                <a:ea typeface="+mn-ea"/>
                <a:cs typeface="+mn-cs"/>
              </a:rPr>
              <a:t>Esophaegal</a:t>
            </a:r>
            <a:r>
              <a:rPr lang="en-GB" sz="1200" kern="1200" dirty="0">
                <a:solidFill>
                  <a:schemeClr val="tx1"/>
                </a:solidFill>
                <a:effectLst/>
                <a:latin typeface="+mn-lt"/>
                <a:ea typeface="+mn-ea"/>
                <a:cs typeface="+mn-cs"/>
              </a:rPr>
              <a:t> squamous cell carcinoma development.</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25</a:t>
            </a:fld>
            <a:endParaRPr lang="en-GB"/>
          </a:p>
        </p:txBody>
      </p:sp>
    </p:spTree>
    <p:extLst>
      <p:ext uri="{BB962C8B-B14F-4D97-AF65-F5344CB8AC3E}">
        <p14:creationId xmlns:p14="http://schemas.microsoft.com/office/powerpoint/2010/main" val="3318858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26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study is based on more than 10 years of follow-up of more than 50 000 individuals within the </a:t>
            </a:r>
            <a:r>
              <a:rPr lang="en-GB" sz="1200" kern="1200" dirty="0" err="1">
                <a:solidFill>
                  <a:schemeClr val="tx1"/>
                </a:solidFill>
                <a:effectLst/>
                <a:latin typeface="+mn-lt"/>
                <a:ea typeface="+mn-ea"/>
                <a:cs typeface="+mn-cs"/>
              </a:rPr>
              <a:t>Golestan</a:t>
            </a:r>
            <a:r>
              <a:rPr lang="en-GB" sz="1200" kern="1200" dirty="0">
                <a:solidFill>
                  <a:schemeClr val="tx1"/>
                </a:solidFill>
                <a:effectLst/>
                <a:latin typeface="+mn-lt"/>
                <a:ea typeface="+mn-ea"/>
                <a:cs typeface="+mn-cs"/>
              </a:rPr>
              <a:t> Cohort Study, which was initiated in 2004 by the Digestive Disease Research Institute of the Tehran University of Medical Sciences (Islamic Republic of Iran) in Northeast Iran, in collaboration with the IARC and the United States National Cancer Institute.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Because of the challenges inherent in studying this exposure, there is a lack of prospective studies of opium use with long-term follow-up.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a:t>
            </a:r>
            <a:r>
              <a:rPr lang="en-GB" sz="1200" kern="1200" dirty="0" err="1">
                <a:solidFill>
                  <a:schemeClr val="tx1"/>
                </a:solidFill>
                <a:effectLst/>
                <a:latin typeface="+mn-lt"/>
                <a:ea typeface="+mn-ea"/>
                <a:cs typeface="+mn-cs"/>
              </a:rPr>
              <a:t>Golestan</a:t>
            </a:r>
            <a:r>
              <a:rPr lang="en-GB" sz="1200" kern="1200" dirty="0">
                <a:solidFill>
                  <a:schemeClr val="tx1"/>
                </a:solidFill>
                <a:effectLst/>
                <a:latin typeface="+mn-lt"/>
                <a:ea typeface="+mn-ea"/>
                <a:cs typeface="+mn-cs"/>
              </a:rPr>
              <a:t> Cohort Study is the only population-based prospective study that includes a large group of long-term opium users with validated data on opium use.</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study provides robust evidence indicating: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That the regular use of opium was associated with higher risk of developing a broad array of cancer types, stomach, oesophageal, lung, laryngeal and bladder cancers among ever and never tobacco users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Duration of opium use showed a dose-dependent association with the risk of developing cancer</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Given the huge increase in the use of opiates in the past few years, further global initiatives are needed to reduce opiate misuse and implement preventive strategies to mitigate their hazardous long-term effects.</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5A7A0163-B50C-471F-84A7-296DCDCEEC5C}" type="slidenum">
              <a:rPr lang="en-GB" smtClean="0"/>
              <a:t>26</a:t>
            </a:fld>
            <a:endParaRPr lang="en-GB"/>
          </a:p>
        </p:txBody>
      </p:sp>
    </p:spTree>
    <p:extLst>
      <p:ext uri="{BB962C8B-B14F-4D97-AF65-F5344CB8AC3E}">
        <p14:creationId xmlns:p14="http://schemas.microsoft.com/office/powerpoint/2010/main" val="762997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27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Early detection of cancer seeks to identify cancers at an early disease stage. When cancer is detected at an early stage, it can be more easily treated with fewer side effects, and a higher proportion of patients will survive.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Early detection is typically achieved by </a:t>
            </a:r>
            <a:r>
              <a:rPr lang="en-GB" sz="1200" b="1" kern="1200" dirty="0">
                <a:solidFill>
                  <a:schemeClr val="tx1"/>
                </a:solidFill>
                <a:effectLst/>
                <a:latin typeface="+mn-lt"/>
                <a:ea typeface="+mn-ea"/>
                <a:cs typeface="+mn-cs"/>
              </a:rPr>
              <a:t>screening large numbers of </a:t>
            </a:r>
            <a:r>
              <a:rPr lang="en-GB" sz="1200" b="1" kern="1200" dirty="0" err="1">
                <a:solidFill>
                  <a:schemeClr val="tx1"/>
                </a:solidFill>
                <a:effectLst/>
                <a:latin typeface="+mn-lt"/>
                <a:ea typeface="+mn-ea"/>
                <a:cs typeface="+mn-cs"/>
              </a:rPr>
              <a:t>unsymptomatic</a:t>
            </a:r>
            <a:r>
              <a:rPr lang="en-GB" sz="1200" b="1" kern="1200" dirty="0">
                <a:solidFill>
                  <a:schemeClr val="tx1"/>
                </a:solidFill>
                <a:effectLst/>
                <a:latin typeface="+mn-lt"/>
                <a:ea typeface="+mn-ea"/>
                <a:cs typeface="+mn-cs"/>
              </a:rPr>
              <a:t> individuals in the general population to identify those few with early-stage cancer</a:t>
            </a:r>
            <a:r>
              <a:rPr lang="en-GB"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Cancer screening has been shown to reduce mortality for a number of common cancers, but its impact remains limited and is associated with many harms.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review conducted by the Genetics Section addresses evidence and implementation consideration for screening programmes.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Indeed, there is a strong potential to improve the effectiveness of cancer early detection and decrease its harms through multiple means.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IARC focuses primarily on improving the identification of the group of high risk individuals who are most likely to benefit from screening through risk modelling.</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IARC focus on a few specific cancers, in particular cancers of the lung, bladder, </a:t>
            </a:r>
            <a:r>
              <a:rPr lang="en-GB" sz="1200" kern="1200" dirty="0" err="1">
                <a:solidFill>
                  <a:schemeClr val="tx1"/>
                </a:solidFill>
                <a:effectLst/>
                <a:latin typeface="+mn-lt"/>
                <a:ea typeface="+mn-ea"/>
                <a:cs typeface="+mn-cs"/>
              </a:rPr>
              <a:t>esophagus</a:t>
            </a:r>
            <a:r>
              <a:rPr lang="en-GB" sz="1200" kern="1200" dirty="0">
                <a:solidFill>
                  <a:schemeClr val="tx1"/>
                </a:solidFill>
                <a:effectLst/>
                <a:latin typeface="+mn-lt"/>
                <a:ea typeface="+mn-ea"/>
                <a:cs typeface="+mn-cs"/>
              </a:rPr>
              <a:t>, and head and neck.</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5A7A0163-B50C-471F-84A7-296DCDCEEC5C}" type="slidenum">
              <a:rPr lang="en-GB" smtClean="0"/>
              <a:t>27</a:t>
            </a:fld>
            <a:endParaRPr lang="en-GB"/>
          </a:p>
        </p:txBody>
      </p:sp>
    </p:spTree>
    <p:extLst>
      <p:ext uri="{BB962C8B-B14F-4D97-AF65-F5344CB8AC3E}">
        <p14:creationId xmlns:p14="http://schemas.microsoft.com/office/powerpoint/2010/main" val="1696050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28</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Rare tumours have been largely left aside from large cancer genomic programs, even if they collectively account for ~25% of all cancers diagnosed</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Rare cancers encounter the limitation of availability of good quality biological material, with most genomic studies therefore including a limited number of samples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Here IARC generated the first comprehensive molecular map based on homogenized transcriptomic data available for the four types of lung neuroendocrine neoplasms (NENs) from six different studies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Findings have shown that this map captures the main biological findings of previous studies.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IARC provides a full spectrum of data and tools needed to integrate it with future lung neuroendocrine neoplasms transcriptomic studies, allowing to draw meaningful conclusions that will eventually lead to a better understanding of this rare understudied disease.</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generated map can be interactively explored and interrogated on the UCSC </a:t>
            </a:r>
            <a:r>
              <a:rPr lang="en-GB" sz="1200" kern="1200" dirty="0" err="1">
                <a:solidFill>
                  <a:schemeClr val="tx1"/>
                </a:solidFill>
                <a:effectLst/>
                <a:latin typeface="+mn-lt"/>
                <a:ea typeface="+mn-ea"/>
                <a:cs typeface="+mn-cs"/>
              </a:rPr>
              <a:t>TumorMap</a:t>
            </a:r>
            <a:r>
              <a:rPr lang="en-GB" sz="1200" kern="1200" dirty="0">
                <a:solidFill>
                  <a:schemeClr val="tx1"/>
                </a:solidFill>
                <a:effectLst/>
                <a:latin typeface="+mn-lt"/>
                <a:ea typeface="+mn-ea"/>
                <a:cs typeface="+mn-cs"/>
              </a:rPr>
              <a:t> web portal.</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Considering the small sample sizes of molecular studies on rare lung neuroendocrine neoplasms, promoting data integration will empower more reliable statistical testing, and this map will therefore serve as a reference in future studies. </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28</a:t>
            </a:fld>
            <a:endParaRPr lang="en-GB"/>
          </a:p>
        </p:txBody>
      </p:sp>
    </p:spTree>
    <p:extLst>
      <p:ext uri="{BB962C8B-B14F-4D97-AF65-F5344CB8AC3E}">
        <p14:creationId xmlns:p14="http://schemas.microsoft.com/office/powerpoint/2010/main" val="404386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29</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Let’s move to epigenetics</a:t>
            </a:r>
            <a:endParaRPr lang="fi-FI" sz="1200" kern="1200" dirty="0">
              <a:solidFill>
                <a:schemeClr val="tx1"/>
              </a:solidFill>
              <a:effectLst/>
              <a:latin typeface="+mn-lt"/>
              <a:ea typeface="+mn-ea"/>
              <a:cs typeface="+mn-cs"/>
            </a:endParaRPr>
          </a:p>
          <a:p>
            <a:pPr lvl="0"/>
            <a:r>
              <a:rPr lang="en-MY" sz="1200" kern="1200" dirty="0">
                <a:solidFill>
                  <a:schemeClr val="tx1"/>
                </a:solidFill>
                <a:effectLst/>
                <a:latin typeface="+mn-lt"/>
                <a:ea typeface="+mn-ea"/>
                <a:cs typeface="+mn-cs"/>
              </a:rPr>
              <a:t>The Epigenetics Group of IARC and a consortium of collaborators from Austria, Germany and France conducted epigenome-wide profiling in more than 600 prospectively-collected blood samples and more than 200 tumour and normal adjacent tissue samples. </a:t>
            </a:r>
            <a:endParaRPr lang="fi-FI" sz="1200" kern="1200" dirty="0">
              <a:solidFill>
                <a:schemeClr val="tx1"/>
              </a:solidFill>
              <a:effectLst/>
              <a:latin typeface="+mn-lt"/>
              <a:ea typeface="+mn-ea"/>
              <a:cs typeface="+mn-cs"/>
            </a:endParaRPr>
          </a:p>
          <a:p>
            <a:pPr lvl="0"/>
            <a:r>
              <a:rPr lang="en-MY" sz="1200" kern="1200" dirty="0">
                <a:solidFill>
                  <a:schemeClr val="tx1"/>
                </a:solidFill>
                <a:effectLst/>
                <a:latin typeface="+mn-lt"/>
                <a:ea typeface="+mn-ea"/>
                <a:cs typeface="+mn-cs"/>
              </a:rPr>
              <a:t>They applied machine learning algorithms to identify a panel of epigenetic events that could differentiate individuals who went on to develop cancer from those who did not with an accuracy of 84%, and could identify future cases up to 13.8 years before diagnosis of the disease was reported. </a:t>
            </a:r>
            <a:endParaRPr lang="fi-FI" sz="1200" kern="1200" dirty="0">
              <a:solidFill>
                <a:schemeClr val="tx1"/>
              </a:solidFill>
              <a:effectLst/>
              <a:latin typeface="+mn-lt"/>
              <a:ea typeface="+mn-ea"/>
              <a:cs typeface="+mn-cs"/>
            </a:endParaRPr>
          </a:p>
          <a:p>
            <a:pPr lvl="0"/>
            <a:r>
              <a:rPr lang="en-MY" sz="1200" kern="1200" dirty="0">
                <a:solidFill>
                  <a:schemeClr val="tx1"/>
                </a:solidFill>
                <a:effectLst/>
                <a:latin typeface="+mn-lt"/>
                <a:ea typeface="+mn-ea"/>
                <a:cs typeface="+mn-cs"/>
              </a:rPr>
              <a:t>Interestingly, epigenetic states in a subset of these marks were significantly correlated with time to diagnosis. </a:t>
            </a:r>
            <a:endParaRPr lang="fi-FI" sz="1200" kern="1200" dirty="0">
              <a:solidFill>
                <a:schemeClr val="tx1"/>
              </a:solidFill>
              <a:effectLst/>
              <a:latin typeface="+mn-lt"/>
              <a:ea typeface="+mn-ea"/>
              <a:cs typeface="+mn-cs"/>
            </a:endParaRPr>
          </a:p>
          <a:p>
            <a:r>
              <a:rPr lang="en-MY" sz="1200" kern="1200" dirty="0">
                <a:solidFill>
                  <a:schemeClr val="tx1"/>
                </a:solidFill>
                <a:effectLst/>
                <a:latin typeface="+mn-lt"/>
                <a:ea typeface="+mn-ea"/>
                <a:cs typeface="+mn-cs"/>
              </a:rPr>
              <a:t>The investigators also found that there was little overlap between cancer-specific epigenetic events in the blood and the tumour tissue, suggesting that the identified blood-based epigenetic events are unlikely to originate from </a:t>
            </a:r>
            <a:r>
              <a:rPr lang="en-MY" sz="1200" kern="1200" dirty="0" err="1">
                <a:solidFill>
                  <a:schemeClr val="tx1"/>
                </a:solidFill>
                <a:effectLst/>
                <a:latin typeface="+mn-lt"/>
                <a:ea typeface="+mn-ea"/>
                <a:cs typeface="+mn-cs"/>
              </a:rPr>
              <a:t>micrometastases</a:t>
            </a:r>
            <a:r>
              <a:rPr lang="en-MY" sz="1200" kern="1200" dirty="0">
                <a:solidFill>
                  <a:schemeClr val="tx1"/>
                </a:solidFill>
                <a:effectLst/>
                <a:latin typeface="+mn-lt"/>
                <a:ea typeface="+mn-ea"/>
                <a:cs typeface="+mn-cs"/>
              </a:rPr>
              <a:t> of existing tumours, but are instead reflections of cellular processes occurring in the early stages of carcinogenesis. </a:t>
            </a:r>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29</a:t>
            </a:fld>
            <a:endParaRPr lang="en-GB"/>
          </a:p>
        </p:txBody>
      </p:sp>
    </p:spTree>
    <p:extLst>
      <p:ext uri="{BB962C8B-B14F-4D97-AF65-F5344CB8AC3E}">
        <p14:creationId xmlns:p14="http://schemas.microsoft.com/office/powerpoint/2010/main" val="24851021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30</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Nicotine-derived tobacco nitrosamine or NNK is a highly potent mutagenic carcinogen present in tobacco smoke.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NNK is classified as IARC Group 1 carcinogen and it induces cancer in rodents, with the lung being the primary target site. However, the specific genomic mutational signatures of NNK had never been characterized.</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IARC investigated both the specific DNA adducts formed by NNK using mass spectrometry, and the genome-scale mutational signatures of NNK in human lung cancer cell line.</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IAR scientists found 2 major adducts forming in cancer cells, with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major known adduct being repaired. </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Whole-exome sequencing analysis revealed a striking novel mutational signature associated with NNK treatment.</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Transcription strand bias analysis of the sequencing data revealed specific mutagenesis </a:t>
            </a:r>
            <a:r>
              <a:rPr lang="en-GB" sz="1200" kern="1200" dirty="0">
                <a:solidFill>
                  <a:schemeClr val="tx1"/>
                </a:solidFill>
                <a:effectLst/>
                <a:latin typeface="+mn-lt"/>
                <a:ea typeface="+mn-ea"/>
                <a:cs typeface="+mn-cs"/>
              </a:rPr>
              <a:t>consistent with the bulky adducts on thymidine and also guanine.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novel signatures is now being identified in silico in the vast pan-cancer genomics data, to identify the contribution of NNK to carcinogenesis linked to tobacco use. </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30</a:t>
            </a:fld>
            <a:endParaRPr lang="en-GB"/>
          </a:p>
        </p:txBody>
      </p:sp>
    </p:spTree>
    <p:extLst>
      <p:ext uri="{BB962C8B-B14F-4D97-AF65-F5344CB8AC3E}">
        <p14:creationId xmlns:p14="http://schemas.microsoft.com/office/powerpoint/2010/main" val="210667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 4</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terms of survival, IARC will focus on two main areas: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 High-income countries, there will be an in-depth analysis on the causes of disparities,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 Low- &amp; middle-income countries, there will be efforts to improve local data quality and capacity</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Knowledge dissemination is essential, so IARC will:</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Make data publicly available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Use Stakeholder’s Communication Tools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Communicate on the impact of COVID-19 on cancer</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5A7A0163-B50C-471F-84A7-296DCDCEEC5C}" type="slidenum">
              <a:rPr lang="en-GB" smtClean="0"/>
              <a:t>4</a:t>
            </a:fld>
            <a:endParaRPr lang="en-GB"/>
          </a:p>
        </p:txBody>
      </p:sp>
    </p:spTree>
    <p:extLst>
      <p:ext uri="{BB962C8B-B14F-4D97-AF65-F5344CB8AC3E}">
        <p14:creationId xmlns:p14="http://schemas.microsoft.com/office/powerpoint/2010/main" val="1307529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31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Let’s move to HPV vaccination and cervical cancer screening programmes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IARC has assessed the efficacy of a single dose of quadrivalent HPV vaccine against persistent HPV infection compared to 2 or 3 doses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study was financed by the Bill and Melinda Gates Foundation</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Using data from 10-year follow-up of the vaccinated cohorts and an age-matched unvaccinated cohort in India, findings show a very high efficacy against persistent HPV infection, irrespective of the number of doses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Due to the cost-effectiveness of one dose, findings of this study are determinant for the successful implementation in limited resource settings.</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5A7A0163-B50C-471F-84A7-296DCDCEEC5C}" type="slidenum">
              <a:rPr lang="en-GB" smtClean="0"/>
              <a:t>31</a:t>
            </a:fld>
            <a:endParaRPr lang="en-GB"/>
          </a:p>
        </p:txBody>
      </p:sp>
    </p:spTree>
    <p:extLst>
      <p:ext uri="{BB962C8B-B14F-4D97-AF65-F5344CB8AC3E}">
        <p14:creationId xmlns:p14="http://schemas.microsoft.com/office/powerpoint/2010/main" val="2053169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32 </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Within the framework of US-NIH sponsored study, IARC worked with a private enterprise to develop a portable, battery-driven thermal ablator</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thermal ablator was field tested in Zambia</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Women eligible for ablative treatment were randomized into 3 arms to be treated with either thermal ablation or cryotherapy or LLETZ </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Results showed that the cure rates at 6 month follow up were no different between the treatment arms</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IARC study provided valuable evidence to the WHO to recommend thermal ablation as a method to treat cervical precancers.</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5A7A0163-B50C-471F-84A7-296DCDCEEC5C}" type="slidenum">
              <a:rPr lang="en-GB" smtClean="0"/>
              <a:t>32</a:t>
            </a:fld>
            <a:endParaRPr lang="en-GB"/>
          </a:p>
        </p:txBody>
      </p:sp>
    </p:spTree>
    <p:extLst>
      <p:ext uri="{BB962C8B-B14F-4D97-AF65-F5344CB8AC3E}">
        <p14:creationId xmlns:p14="http://schemas.microsoft.com/office/powerpoint/2010/main" val="31417413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33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IARC has assessed the impact of the COVID-19 outbreak on  cancer screening programmes in 17 LMICs within different Human Development Index (HDI) categories</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Managers and supervisors of cancer screening programs from 17 LMICs participated in an online survey and subsequent in-depth interview.</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Results from this survey indicate that:</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Screening was suspended for more than 30 days in all countries except Iran.</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Diagnostic services were suspended for more than 30 days in all countries except Iran, Malaysia and Sri Lanka.</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Cancer treatment services were suspended for more than 30 days in Cameroon, Bangladesh, India, Honduras and China.</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These results suggest an increase in the burden of cancer in the following years as a consequence of the COVID-19 pandemic, particularly in LMICs.</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33</a:t>
            </a:fld>
            <a:endParaRPr lang="en-GB"/>
          </a:p>
        </p:txBody>
      </p:sp>
    </p:spTree>
    <p:extLst>
      <p:ext uri="{BB962C8B-B14F-4D97-AF65-F5344CB8AC3E}">
        <p14:creationId xmlns:p14="http://schemas.microsoft.com/office/powerpoint/2010/main" val="1709219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34</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a:t>
            </a:r>
            <a:r>
              <a:rPr lang="en-GB" sz="1200" kern="1200" dirty="0">
                <a:solidFill>
                  <a:schemeClr val="tx1"/>
                </a:solidFill>
                <a:effectLst/>
                <a:latin typeface="+mn-lt"/>
                <a:ea typeface="+mn-ea"/>
                <a:cs typeface="+mn-cs"/>
              </a:rPr>
              <a:t>E6 and E7 oncoproteins are necessary for HPV oncogenic transformation and may be useful for triage of HPV positive women at higher risk of developing  cervical cancer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 the ESTAMPA study a test for oncoprotein detection is under evaluation, it is a rapid and simple technology test to generate results in 2.5 hours.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first version of the test is the </a:t>
            </a:r>
            <a:r>
              <a:rPr lang="en-US" sz="1200" kern="1200" dirty="0">
                <a:solidFill>
                  <a:schemeClr val="tx1"/>
                </a:solidFill>
                <a:effectLst/>
                <a:latin typeface="+mn-lt"/>
                <a:ea typeface="+mn-ea"/>
                <a:cs typeface="+mn-cs"/>
              </a:rPr>
              <a:t>OncoE6TM Test</a:t>
            </a:r>
            <a:r>
              <a:rPr lang="en-GB" sz="1200" kern="1200" dirty="0">
                <a:solidFill>
                  <a:schemeClr val="tx1"/>
                </a:solidFill>
                <a:effectLst/>
                <a:latin typeface="+mn-lt"/>
                <a:ea typeface="+mn-ea"/>
                <a:cs typeface="+mn-cs"/>
              </a:rPr>
              <a:t> which detects </a:t>
            </a:r>
            <a:r>
              <a:rPr lang="en-US" sz="1200" kern="1200" dirty="0">
                <a:solidFill>
                  <a:schemeClr val="tx1"/>
                </a:solidFill>
                <a:effectLst/>
                <a:latin typeface="+mn-lt"/>
                <a:ea typeface="+mn-ea"/>
                <a:cs typeface="+mn-cs"/>
              </a:rPr>
              <a:t>E6 oncoprotein of HPV16 and HPV18, was evaluated in a population from Honduras showed a sensitivity for CIN3+ detection of 56% and specificity of 98%.</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new prototype of 8-HPV types is under evaluation, it detects E6 and E7 oncoproteins of 8 HPV types (16/18/45/31/33/35/52/58) using 3 strips.  The hypothesis for the evaluation of this new prototype is that adding detection of other high-risk HPV types oncoproteins might increase the sensitivity of the oncoproteins test without loss specificity.</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preliminary results show a sensitivity of 60% and specificity of 82%, the sensitivity increased by age and there was few contribution by adding HPV35 and 58 types.</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next steps for this study include the fine tuning of the test and to evaluate the performance assessment of the 8-HPV type </a:t>
            </a:r>
            <a:r>
              <a:rPr lang="en-US" sz="1200" kern="1200" dirty="0" err="1">
                <a:solidFill>
                  <a:schemeClr val="tx1"/>
                </a:solidFill>
                <a:effectLst/>
                <a:latin typeface="+mn-lt"/>
                <a:ea typeface="+mn-ea"/>
                <a:cs typeface="+mn-cs"/>
              </a:rPr>
              <a:t>Onco</a:t>
            </a:r>
            <a:r>
              <a:rPr lang="en-US" sz="1200" kern="1200" dirty="0">
                <a:solidFill>
                  <a:schemeClr val="tx1"/>
                </a:solidFill>
                <a:effectLst/>
                <a:latin typeface="+mn-lt"/>
                <a:ea typeface="+mn-ea"/>
                <a:cs typeface="+mn-cs"/>
              </a:rPr>
              <a:t> test in the ESTAMPA screening population for triage of HPV positive women, in primary screening and in real-life testing.</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5A7A0163-B50C-471F-84A7-296DCDCEEC5C}" type="slidenum">
              <a:rPr lang="en-GB" smtClean="0"/>
              <a:t>34</a:t>
            </a:fld>
            <a:endParaRPr lang="en-GB"/>
          </a:p>
        </p:txBody>
      </p:sp>
    </p:spTree>
    <p:extLst>
      <p:ext uri="{BB962C8B-B14F-4D97-AF65-F5344CB8AC3E}">
        <p14:creationId xmlns:p14="http://schemas.microsoft.com/office/powerpoint/2010/main" val="28577438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35</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Women living with HIV (WLHIV) are at higher risk of HPV infection, HPV persistence, cervical disease as well as cervical treatment failure. Research is needed to fill the gap for this population with high-risk of cervical cancer to accelerate cervical cancer elimination.</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CESTA is a randomized controlled trial aiming to recruit 1,100 WLHIV aged 25-54 years old with the objective of comparing the efficacy of HPV screen-and-treat strategies with or without Visual Inspection with Acetic Acid (VIA) triage.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HPV-positive women were randomized into the VIA-triage where only VIA-positive women eligible to ablative treatment were treated by cryotherapy or thermal ablation and to the no-triage Arm where all eligible HPV-positive women were treated by ablative treatment.</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Currently, 400 women living with HIV were recruited in Durban, South Africa. The prevalence on the clinician sample was 48%. The VIA triage test as well as the ablative treatment could not be performed to a large proportion of women because the squamous columnar junction was not visible, leading the women to be referred to colposcopy for further management.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Among the women who had a visible junction, 81% received ablative treatment in the VIA-triage Arm and 93% in the no-triage Arm.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recruitment of 700 women living with HIV is under planning in a new study site in South Africa to reach the statistical power to compare both strategies and bring clear answer of the scheme that should be used for those high-risk women. </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35</a:t>
            </a:fld>
            <a:endParaRPr lang="en-GB"/>
          </a:p>
        </p:txBody>
      </p:sp>
    </p:spTree>
    <p:extLst>
      <p:ext uri="{BB962C8B-B14F-4D97-AF65-F5344CB8AC3E}">
        <p14:creationId xmlns:p14="http://schemas.microsoft.com/office/powerpoint/2010/main" val="30964832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36</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study aims to address the performance and feasibility of several strategies to identify HPV positive women at risk of developing cervical cancer in the ESTAMPA study.</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study will include around 50,000 women aged 30-64 in 12 study centres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ESTAMPA has created a solid network of leading Latin American researchers who have enriched their own research experiences with the transfer of knowledge across the continent</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collaboration has facilitated the planning of future important research topics for the coming years and has established a platform to implement HPV-based cervical screening in the region</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So far, more than 40,000 women have been screened of whom 14% have tested positive for HPV and more than 90% of these have received colposcopy and appropriate clinical management. In total, almost 900 women with cervical precancerous lesions have been diagnosed and treated</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performance of some of the strategies to detect cervical precancerous lesions among HPV positive cases has been evaluated. Visual inspection with acetic acid (VIA) and short-term HPV persistence have shown to detect more than 80% of the lesions while detection through the use of Pap and HPV16/18 genotyping does not exceed 60%.</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It is important to note that Pap performance may improve if HPV positive status is known (ongoing analyses are being carried out)</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As presented previously, additional tests are under evaluation including a new E6/E7 oncoprotein test prototype, dual staining cytology, methylation, and a risk stratification model</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ESTAMPA has also provided a valid scale to measure the psychosocial impact of receiving a HPV positive test which may help to understand how to communicate such results to the general population</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5A7A0163-B50C-471F-84A7-296DCDCEEC5C}" type="slidenum">
              <a:rPr lang="en-GB" smtClean="0"/>
              <a:t>36</a:t>
            </a:fld>
            <a:endParaRPr lang="en-GB"/>
          </a:p>
        </p:txBody>
      </p:sp>
    </p:spTree>
    <p:extLst>
      <p:ext uri="{BB962C8B-B14F-4D97-AF65-F5344CB8AC3E}">
        <p14:creationId xmlns:p14="http://schemas.microsoft.com/office/powerpoint/2010/main" val="32514766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37</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Let’s move to the IARC Research Training and Fellowship Programme</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 total, 177 students, postdoctoral scientists and visiting scientists were hosted at the Agency in 2020. This category of personnel known as IARC’s Early Career and Visiting Scientists or ECVS, received training and participated in collaborative research projects as part of their stay. This corresponds to an overall 12% decrease in comparison with 2018 and 2019.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There was indeed an estimated decrease of 25% in new arrivals due to the COVID crisis. </a:t>
            </a:r>
            <a:r>
              <a:rPr lang="en-US" sz="1200" kern="1200" dirty="0">
                <a:solidFill>
                  <a:schemeClr val="tx1"/>
                </a:solidFill>
                <a:effectLst/>
                <a:latin typeface="+mn-lt"/>
                <a:ea typeface="+mn-ea"/>
                <a:cs typeface="+mn-cs"/>
              </a:rPr>
              <a:t>In response to the first lockdown in France, and considering the uncertainty over the summer, new ECVS arrivals were suspended from mid-March to 1 September 2020.</a:t>
            </a:r>
            <a:r>
              <a:rPr lang="en-GB" sz="1200" kern="1200" dirty="0">
                <a:solidFill>
                  <a:schemeClr val="tx1"/>
                </a:solidFill>
                <a:effectLst/>
                <a:latin typeface="+mn-lt"/>
                <a:ea typeface="+mn-ea"/>
                <a:cs typeface="+mn-cs"/>
              </a:rPr>
              <a:t> As a mitigation measure, approximately 20 ECVS started their training remotely (and then moved to Lyon as soon as it was safe and possible to do so).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ECVS joining IARC are financially supported either by IARC’s Scientific Sections or through the IARC Fellowships programme.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regular annual call for postdoctoral fellowships was opened in October 2020. And in addition, there was an ad hoc call and award for 2 IARC postdoctoral fellowships supported by Children with Cancer UK.</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selection for the regular IARC postdoctoral fellowship programme will be made early 2021 and the number of fellowships awarded will depend on the budget discussions at the Governing Council in May 2021. </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37</a:t>
            </a:fld>
            <a:endParaRPr lang="en-GB"/>
          </a:p>
        </p:txBody>
      </p:sp>
    </p:spTree>
    <p:extLst>
      <p:ext uri="{BB962C8B-B14F-4D97-AF65-F5344CB8AC3E}">
        <p14:creationId xmlns:p14="http://schemas.microsoft.com/office/powerpoint/2010/main" val="19031479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38</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As an important complement to face to face courses, online learning material have been increasingly been made available in 2020.</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Just over one year ago, the Education and Training Group launched the IARC Learning portal, an open website hosting learning resources to support the professional development of cancer researchers and health professionals. </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portal is organized around several thematic platforms, which are growing to offer a variety of learning and training resources (self-paced modules, manuals and guidelines, tutorials and demos, lectures and webinars, etc.). </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platforms currently available focus on: Biobanking, Cancer Prevention and Early Detection, the World Cancer Report Updates, and the Human Exposome Assessment Platform (HEAP) project. </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One of the latest additions to IARC’s learning activities is the </a:t>
            </a:r>
            <a:r>
              <a:rPr lang="en-US" sz="1200" i="1" kern="1200" dirty="0">
                <a:solidFill>
                  <a:schemeClr val="tx1"/>
                </a:solidFill>
                <a:effectLst/>
                <a:latin typeface="+mn-lt"/>
                <a:ea typeface="+mn-ea"/>
                <a:cs typeface="+mn-cs"/>
              </a:rPr>
              <a:t>World Cancer Report </a:t>
            </a:r>
            <a:r>
              <a:rPr lang="en-US" sz="1200" kern="1200" dirty="0">
                <a:solidFill>
                  <a:schemeClr val="tx1"/>
                </a:solidFill>
                <a:effectLst/>
                <a:latin typeface="+mn-lt"/>
                <a:ea typeface="+mn-ea"/>
                <a:cs typeface="+mn-cs"/>
              </a:rPr>
              <a:t>Updates learning platform. The platform was launched in November 2020 with the support of the European Society of Medical Oncology, through a series of live events: “HPV Vaccination”, in November, “Obesity and cancer” in December, Social inequalities and cancer in January 2021. </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Events are also webcasted live on YouTube and the recording can be viewed, on request, from the platform. More events will be organized in 2021 and self-learning resources developed around the highlights of the </a:t>
            </a:r>
            <a:r>
              <a:rPr lang="en-US" sz="1200" i="1" kern="1200" dirty="0">
                <a:solidFill>
                  <a:schemeClr val="tx1"/>
                </a:solidFill>
                <a:effectLst/>
                <a:latin typeface="+mn-lt"/>
                <a:ea typeface="+mn-ea"/>
                <a:cs typeface="+mn-cs"/>
              </a:rPr>
              <a:t>World Cancer Report</a:t>
            </a:r>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38</a:t>
            </a:fld>
            <a:endParaRPr lang="en-GB"/>
          </a:p>
        </p:txBody>
      </p:sp>
    </p:spTree>
    <p:extLst>
      <p:ext uri="{BB962C8B-B14F-4D97-AF65-F5344CB8AC3E}">
        <p14:creationId xmlns:p14="http://schemas.microsoft.com/office/powerpoint/2010/main" val="2626437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39</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Let’s move to the IARC Laboratory services and Biobank</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IARC Biobank contains a total of over 6.3 million samples from IARC studies from across the world</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Approximately half of those samples come from the European Prospective Investigation into Cancer and Nutrition (EPIC) study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Most of the samples stored are blood and blood-derivatives;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 The geographical distribution of the IARC biobank samples in 2020 is shown in the second graph – truly global</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2020 the biobank supported 28 major studies at IARC; it received funding from 3 competitive grants; processed over 100,000 samples and published over 30 peer-reviewed manuscripts</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39</a:t>
            </a:fld>
            <a:endParaRPr lang="en-GB"/>
          </a:p>
        </p:txBody>
      </p:sp>
    </p:spTree>
    <p:extLst>
      <p:ext uri="{BB962C8B-B14F-4D97-AF65-F5344CB8AC3E}">
        <p14:creationId xmlns:p14="http://schemas.microsoft.com/office/powerpoint/2010/main" val="2870407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40</a:t>
            </a:r>
            <a:endParaRPr lang="fi-FI"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The </a:t>
            </a:r>
            <a:r>
              <a:rPr lang="fr-FR" sz="1200" kern="1200" dirty="0" err="1">
                <a:solidFill>
                  <a:schemeClr val="tx1"/>
                </a:solidFill>
                <a:effectLst/>
                <a:latin typeface="+mn-lt"/>
                <a:ea typeface="+mn-ea"/>
                <a:cs typeface="+mn-cs"/>
              </a:rPr>
              <a:t>BCNet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was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created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beacuse</a:t>
            </a:r>
            <a:r>
              <a:rPr lang="fr-FR" sz="1200" kern="1200" dirty="0">
                <a:solidFill>
                  <a:schemeClr val="tx1"/>
                </a:solidFill>
                <a:effectLst/>
                <a:latin typeface="+mn-lt"/>
                <a:ea typeface="+mn-ea"/>
                <a:cs typeface="+mn-cs"/>
              </a:rPr>
              <a:t> cancer incidence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expected</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increase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significantly</a:t>
            </a:r>
            <a:r>
              <a:rPr lang="fr-FR" sz="1200" kern="1200" dirty="0">
                <a:solidFill>
                  <a:schemeClr val="tx1"/>
                </a:solidFill>
                <a:effectLst/>
                <a:latin typeface="+mn-lt"/>
                <a:ea typeface="+mn-ea"/>
                <a:cs typeface="+mn-cs"/>
              </a:rPr>
              <a:t> in </a:t>
            </a:r>
            <a:r>
              <a:rPr lang="fr-FR" sz="1200" kern="1200" dirty="0" err="1">
                <a:solidFill>
                  <a:schemeClr val="tx1"/>
                </a:solidFill>
                <a:effectLst/>
                <a:latin typeface="+mn-lt"/>
                <a:ea typeface="+mn-ea"/>
                <a:cs typeface="+mn-cs"/>
              </a:rPr>
              <a:t>LMICs</a:t>
            </a:r>
            <a:r>
              <a:rPr lang="fr-FR" sz="1200" kern="1200" dirty="0">
                <a:solidFill>
                  <a:schemeClr val="tx1"/>
                </a:solidFill>
                <a:effectLst/>
                <a:latin typeface="+mn-lt"/>
                <a:ea typeface="+mn-ea"/>
                <a:cs typeface="+mn-cs"/>
              </a:rPr>
              <a:t> over the </a:t>
            </a:r>
            <a:r>
              <a:rPr lang="fr-FR" sz="1200" kern="1200" dirty="0" err="1">
                <a:solidFill>
                  <a:schemeClr val="tx1"/>
                </a:solidFill>
                <a:effectLst/>
                <a:latin typeface="+mn-lt"/>
                <a:ea typeface="+mn-ea"/>
                <a:cs typeface="+mn-cs"/>
              </a:rPr>
              <a:t>next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decades</a:t>
            </a:r>
            <a:r>
              <a:rPr lang="fr-FR" sz="1200" kern="1200" dirty="0">
                <a:solidFill>
                  <a:schemeClr val="tx1"/>
                </a:solidFill>
                <a:effectLst/>
                <a:latin typeface="+mn-lt"/>
                <a:ea typeface="+mn-ea"/>
                <a:cs typeface="+mn-cs"/>
              </a:rPr>
              <a:t>, and LMIC populations in large </a:t>
            </a:r>
            <a:r>
              <a:rPr lang="fr-FR" sz="1200" kern="1200" dirty="0" err="1">
                <a:solidFill>
                  <a:schemeClr val="tx1"/>
                </a:solidFill>
                <a:effectLst/>
                <a:latin typeface="+mn-lt"/>
                <a:ea typeface="+mn-ea"/>
                <a:cs typeface="+mn-cs"/>
              </a:rPr>
              <a:t>biobank</a:t>
            </a:r>
            <a:r>
              <a:rPr lang="fr-FR" sz="1200" kern="1200" dirty="0">
                <a:solidFill>
                  <a:schemeClr val="tx1"/>
                </a:solidFill>
                <a:effectLst/>
                <a:latin typeface="+mn-lt"/>
                <a:ea typeface="+mn-ea"/>
                <a:cs typeface="+mn-cs"/>
              </a:rPr>
              <a:t> collections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lacking</a:t>
            </a:r>
            <a:r>
              <a:rPr lang="fr-FR"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This has </a:t>
            </a:r>
            <a:r>
              <a:rPr lang="fr-FR" sz="1200" kern="1200" dirty="0" err="1">
                <a:solidFill>
                  <a:schemeClr val="tx1"/>
                </a:solidFill>
                <a:effectLst/>
                <a:latin typeface="+mn-lt"/>
                <a:ea typeface="+mn-ea"/>
                <a:cs typeface="+mn-cs"/>
              </a:rPr>
              <a:t>downstream</a:t>
            </a:r>
            <a:r>
              <a:rPr lang="fr-FR" sz="1200" kern="1200" dirty="0">
                <a:solidFill>
                  <a:schemeClr val="tx1"/>
                </a:solidFill>
                <a:effectLst/>
                <a:latin typeface="+mn-lt"/>
                <a:ea typeface="+mn-ea"/>
                <a:cs typeface="+mn-cs"/>
              </a:rPr>
              <a:t> implications in the </a:t>
            </a:r>
            <a:r>
              <a:rPr lang="fr-FR" sz="1200" kern="1200" dirty="0" err="1">
                <a:solidFill>
                  <a:schemeClr val="tx1"/>
                </a:solidFill>
                <a:effectLst/>
                <a:latin typeface="+mn-lt"/>
                <a:ea typeface="+mn-ea"/>
                <a:cs typeface="+mn-cs"/>
              </a:rPr>
              <a:t>effectiveness</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identifying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potential</a:t>
            </a:r>
            <a:r>
              <a:rPr lang="fr-FR" sz="1200" kern="1200" dirty="0">
                <a:solidFill>
                  <a:schemeClr val="tx1"/>
                </a:solidFill>
                <a:effectLst/>
                <a:latin typeface="+mn-lt"/>
                <a:ea typeface="+mn-ea"/>
                <a:cs typeface="+mn-cs"/>
              </a:rPr>
              <a:t> cancer diagnostics and </a:t>
            </a:r>
            <a:r>
              <a:rPr lang="fr-FR" sz="1200" kern="1200" dirty="0" err="1">
                <a:solidFill>
                  <a:schemeClr val="tx1"/>
                </a:solidFill>
                <a:effectLst/>
                <a:latin typeface="+mn-lt"/>
                <a:ea typeface="+mn-ea"/>
                <a:cs typeface="+mn-cs"/>
              </a:rPr>
              <a:t>treatments</a:t>
            </a:r>
            <a:r>
              <a:rPr lang="fr-FR"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pPr lvl="0"/>
            <a:r>
              <a:rPr lang="fr-FR" sz="1200" kern="1200" dirty="0" err="1">
                <a:solidFill>
                  <a:schemeClr val="tx1"/>
                </a:solidFill>
                <a:effectLst/>
                <a:latin typeface="+mn-lt"/>
                <a:ea typeface="+mn-ea"/>
                <a:cs typeface="+mn-cs"/>
              </a:rPr>
              <a:t>BCNet</a:t>
            </a:r>
            <a:r>
              <a:rPr lang="fr-FR" sz="1200" kern="1200" dirty="0">
                <a:solidFill>
                  <a:schemeClr val="tx1"/>
                </a:solidFill>
                <a:effectLst/>
                <a:latin typeface="+mn-lt"/>
                <a:ea typeface="+mn-ea"/>
                <a:cs typeface="+mn-cs"/>
              </a:rPr>
              <a:t> supports the </a:t>
            </a:r>
            <a:r>
              <a:rPr lang="fr-FR" sz="1200" kern="1200" dirty="0" err="1">
                <a:solidFill>
                  <a:schemeClr val="tx1"/>
                </a:solidFill>
                <a:effectLst/>
                <a:latin typeface="+mn-lt"/>
                <a:ea typeface="+mn-ea"/>
                <a:cs typeface="+mn-cs"/>
              </a:rPr>
              <a:t>creation</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biobanks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within</a:t>
            </a:r>
            <a:r>
              <a:rPr lang="fr-FR" sz="1200" kern="1200" dirty="0">
                <a:solidFill>
                  <a:schemeClr val="tx1"/>
                </a:solidFill>
                <a:effectLst/>
                <a:latin typeface="+mn-lt"/>
                <a:ea typeface="+mn-ea"/>
                <a:cs typeface="+mn-cs"/>
              </a:rPr>
              <a:t> the country of </a:t>
            </a:r>
            <a:r>
              <a:rPr lang="fr-FR" sz="1200" kern="1200" dirty="0" err="1">
                <a:solidFill>
                  <a:schemeClr val="tx1"/>
                </a:solidFill>
                <a:effectLst/>
                <a:latin typeface="+mn-lt"/>
                <a:ea typeface="+mn-ea"/>
                <a:cs typeface="+mn-cs"/>
              </a:rPr>
              <a:t>origin</a:t>
            </a:r>
            <a:r>
              <a:rPr lang="fr-FR" sz="1200" kern="1200" dirty="0">
                <a:solidFill>
                  <a:schemeClr val="tx1"/>
                </a:solidFill>
                <a:effectLst/>
                <a:latin typeface="+mn-lt"/>
                <a:ea typeface="+mn-ea"/>
                <a:cs typeface="+mn-cs"/>
              </a:rPr>
              <a:t> of the </a:t>
            </a:r>
            <a:r>
              <a:rPr lang="fr-FR" sz="1200" kern="1200" dirty="0" err="1">
                <a:solidFill>
                  <a:schemeClr val="tx1"/>
                </a:solidFill>
                <a:effectLst/>
                <a:latin typeface="+mn-lt"/>
                <a:ea typeface="+mn-ea"/>
                <a:cs typeface="+mn-cs"/>
              </a:rPr>
              <a:t>samples</a:t>
            </a:r>
            <a:r>
              <a:rPr lang="fr-FR" sz="1200" kern="1200" dirty="0">
                <a:solidFill>
                  <a:schemeClr val="tx1"/>
                </a:solidFill>
                <a:effectLst/>
                <a:latin typeface="+mn-lt"/>
                <a:ea typeface="+mn-ea"/>
                <a:cs typeface="+mn-cs"/>
              </a:rPr>
              <a:t>, as the first </a:t>
            </a:r>
            <a:r>
              <a:rPr lang="fr-FR" sz="1200" kern="1200" dirty="0" err="1">
                <a:solidFill>
                  <a:schemeClr val="tx1"/>
                </a:solidFill>
                <a:effectLst/>
                <a:latin typeface="+mn-lt"/>
                <a:ea typeface="+mn-ea"/>
                <a:cs typeface="+mn-cs"/>
              </a:rPr>
              <a:t>step</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developing</a:t>
            </a:r>
            <a:r>
              <a:rPr lang="fr-FR" sz="1200" kern="1200" dirty="0">
                <a:solidFill>
                  <a:schemeClr val="tx1"/>
                </a:solidFill>
                <a:effectLst/>
                <a:latin typeface="+mn-lt"/>
                <a:ea typeface="+mn-ea"/>
                <a:cs typeface="+mn-cs"/>
              </a:rPr>
              <a:t> infrastructure for </a:t>
            </a:r>
            <a:r>
              <a:rPr lang="fr-FR" sz="1200" kern="1200" dirty="0" err="1">
                <a:solidFill>
                  <a:schemeClr val="tx1"/>
                </a:solidFill>
                <a:effectLst/>
                <a:latin typeface="+mn-lt"/>
                <a:ea typeface="+mn-ea"/>
                <a:cs typeface="+mn-cs"/>
              </a:rPr>
              <a:t>locally</a:t>
            </a:r>
            <a:r>
              <a:rPr lang="fr-FR" sz="1200" kern="1200" dirty="0">
                <a:solidFill>
                  <a:schemeClr val="tx1"/>
                </a:solidFill>
                <a:effectLst/>
                <a:latin typeface="+mn-lt"/>
                <a:ea typeface="+mn-ea"/>
                <a:cs typeface="+mn-cs"/>
              </a:rPr>
              <a:t> relevant </a:t>
            </a:r>
            <a:r>
              <a:rPr lang="fr-FR" sz="1200" kern="1200" dirty="0" err="1">
                <a:solidFill>
                  <a:schemeClr val="tx1"/>
                </a:solidFill>
                <a:effectLst/>
                <a:latin typeface="+mn-lt"/>
                <a:ea typeface="+mn-ea"/>
                <a:cs typeface="+mn-cs"/>
              </a:rPr>
              <a:t>precision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medicine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research</a:t>
            </a:r>
            <a:r>
              <a:rPr lang="fr-FR" sz="1200" kern="1200" dirty="0">
                <a:solidFill>
                  <a:schemeClr val="tx1"/>
                </a:solidFill>
                <a:effectLst/>
                <a:latin typeface="+mn-lt"/>
                <a:ea typeface="+mn-ea"/>
                <a:cs typeface="+mn-cs"/>
              </a:rPr>
              <a:t> on cancer. </a:t>
            </a:r>
            <a:endParaRPr lang="fi-FI"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It </a:t>
            </a:r>
            <a:r>
              <a:rPr lang="fr-FR" sz="1200" kern="1200" dirty="0" err="1">
                <a:solidFill>
                  <a:schemeClr val="tx1"/>
                </a:solidFill>
                <a:effectLst/>
                <a:latin typeface="+mn-lt"/>
                <a:ea typeface="+mn-ea"/>
                <a:cs typeface="+mn-cs"/>
              </a:rPr>
              <a:t>can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also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act</a:t>
            </a:r>
            <a:r>
              <a:rPr lang="fr-FR" sz="1200" kern="1200" dirty="0">
                <a:solidFill>
                  <a:schemeClr val="tx1"/>
                </a:solidFill>
                <a:effectLst/>
                <a:latin typeface="+mn-lt"/>
                <a:ea typeface="+mn-ea"/>
                <a:cs typeface="+mn-cs"/>
              </a:rPr>
              <a:t> as the </a:t>
            </a:r>
            <a:r>
              <a:rPr lang="fr-FR" sz="1200" kern="1200" dirty="0" err="1">
                <a:solidFill>
                  <a:schemeClr val="tx1"/>
                </a:solidFill>
                <a:effectLst/>
                <a:latin typeface="+mn-lt"/>
                <a:ea typeface="+mn-ea"/>
                <a:cs typeface="+mn-cs"/>
              </a:rPr>
              <a:t>foundational</a:t>
            </a:r>
            <a:r>
              <a:rPr lang="fr-FR" sz="1200" kern="1200" dirty="0">
                <a:solidFill>
                  <a:schemeClr val="tx1"/>
                </a:solidFill>
                <a:effectLst/>
                <a:latin typeface="+mn-lt"/>
                <a:ea typeface="+mn-ea"/>
                <a:cs typeface="+mn-cs"/>
              </a:rPr>
              <a:t> network for IARC-</a:t>
            </a:r>
            <a:r>
              <a:rPr lang="fr-FR" sz="1200" kern="1200" dirty="0" err="1">
                <a:solidFill>
                  <a:schemeClr val="tx1"/>
                </a:solidFill>
                <a:effectLst/>
                <a:latin typeface="+mn-lt"/>
                <a:ea typeface="+mn-ea"/>
                <a:cs typeface="+mn-cs"/>
              </a:rPr>
              <a:t>based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multicentre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research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proposals</a:t>
            </a:r>
            <a:r>
              <a:rPr lang="fr-FR"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In 2020, </a:t>
            </a:r>
            <a:r>
              <a:rPr lang="fr-FR" sz="1200" kern="1200" dirty="0" err="1">
                <a:solidFill>
                  <a:schemeClr val="tx1"/>
                </a:solidFill>
                <a:effectLst/>
                <a:latin typeface="+mn-lt"/>
                <a:ea typeface="+mn-ea"/>
                <a:cs typeface="+mn-cs"/>
              </a:rPr>
              <a:t>BCNet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received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funding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the NIH/NCI and </a:t>
            </a:r>
            <a:r>
              <a:rPr lang="fr-FR" sz="1200" kern="1200" dirty="0" err="1">
                <a:solidFill>
                  <a:schemeClr val="tx1"/>
                </a:solidFill>
                <a:effectLst/>
                <a:latin typeface="+mn-lt"/>
                <a:ea typeface="+mn-ea"/>
                <a:cs typeface="+mn-cs"/>
              </a:rPr>
              <a:t>published</a:t>
            </a:r>
            <a:r>
              <a:rPr lang="fr-FR" sz="1200" kern="1200" dirty="0">
                <a:solidFill>
                  <a:schemeClr val="tx1"/>
                </a:solidFill>
                <a:effectLst/>
                <a:latin typeface="+mn-lt"/>
                <a:ea typeface="+mn-ea"/>
                <a:cs typeface="+mn-cs"/>
              </a:rPr>
              <a:t> 4 </a:t>
            </a:r>
            <a:r>
              <a:rPr lang="fr-FR" sz="1200" kern="1200" dirty="0" err="1">
                <a:solidFill>
                  <a:schemeClr val="tx1"/>
                </a:solidFill>
                <a:effectLst/>
                <a:latin typeface="+mn-lt"/>
                <a:ea typeface="+mn-ea"/>
                <a:cs typeface="+mn-cs"/>
              </a:rPr>
              <a:t>peer-reviewed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manuscripts</a:t>
            </a:r>
            <a:r>
              <a:rPr lang="fr-FR"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The IARC Learning </a:t>
            </a:r>
            <a:r>
              <a:rPr lang="fr-FR" sz="1200" kern="1200" dirty="0" err="1">
                <a:solidFill>
                  <a:schemeClr val="tx1"/>
                </a:solidFill>
                <a:effectLst/>
                <a:latin typeface="+mn-lt"/>
                <a:ea typeface="+mn-ea"/>
                <a:cs typeface="+mn-cs"/>
              </a:rPr>
              <a:t>platform</a:t>
            </a:r>
            <a:r>
              <a:rPr lang="fr-FR" sz="1200" kern="1200" dirty="0">
                <a:solidFill>
                  <a:schemeClr val="tx1"/>
                </a:solidFill>
                <a:effectLst/>
                <a:latin typeface="+mn-lt"/>
                <a:ea typeface="+mn-ea"/>
                <a:cs typeface="+mn-cs"/>
              </a:rPr>
              <a:t> on </a:t>
            </a:r>
            <a:r>
              <a:rPr lang="fr-FR" sz="1200" kern="1200" dirty="0" err="1">
                <a:solidFill>
                  <a:schemeClr val="tx1"/>
                </a:solidFill>
                <a:effectLst/>
                <a:latin typeface="+mn-lt"/>
                <a:ea typeface="+mn-ea"/>
                <a:cs typeface="+mn-cs"/>
              </a:rPr>
              <a:t>biobanking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through</a:t>
            </a:r>
            <a:r>
              <a:rPr lang="fr-FR" sz="1200" kern="1200" dirty="0">
                <a:solidFill>
                  <a:schemeClr val="tx1"/>
                </a:solidFill>
                <a:effectLst/>
                <a:latin typeface="+mn-lt"/>
                <a:ea typeface="+mn-ea"/>
                <a:cs typeface="+mn-cs"/>
              </a:rPr>
              <a:t> the IARC online Learning </a:t>
            </a:r>
            <a:r>
              <a:rPr lang="fr-FR" sz="1200" kern="1200" dirty="0" err="1">
                <a:solidFill>
                  <a:schemeClr val="tx1"/>
                </a:solidFill>
                <a:effectLst/>
                <a:latin typeface="+mn-lt"/>
                <a:ea typeface="+mn-ea"/>
                <a:cs typeface="+mn-cs"/>
              </a:rPr>
              <a:t>platform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receives</a:t>
            </a:r>
            <a:r>
              <a:rPr lang="fr-FR" sz="1200" kern="1200" dirty="0">
                <a:solidFill>
                  <a:schemeClr val="tx1"/>
                </a:solidFill>
                <a:effectLst/>
                <a:latin typeface="+mn-lt"/>
                <a:ea typeface="+mn-ea"/>
                <a:cs typeface="+mn-cs"/>
              </a:rPr>
              <a:t> on </a:t>
            </a:r>
            <a:r>
              <a:rPr lang="fr-FR" sz="1200" kern="1200" dirty="0" err="1">
                <a:solidFill>
                  <a:schemeClr val="tx1"/>
                </a:solidFill>
                <a:effectLst/>
                <a:latin typeface="+mn-lt"/>
                <a:ea typeface="+mn-ea"/>
                <a:cs typeface="+mn-cs"/>
              </a:rPr>
              <a:t>average</a:t>
            </a:r>
            <a:r>
              <a:rPr lang="fr-FR" sz="1200" kern="1200" dirty="0">
                <a:solidFill>
                  <a:schemeClr val="tx1"/>
                </a:solidFill>
                <a:effectLst/>
                <a:latin typeface="+mn-lt"/>
                <a:ea typeface="+mn-ea"/>
                <a:cs typeface="+mn-cs"/>
              </a:rPr>
              <a:t> 1000 </a:t>
            </a:r>
            <a:r>
              <a:rPr lang="fr-FR" sz="1200" kern="1200" dirty="0" err="1">
                <a:solidFill>
                  <a:schemeClr val="tx1"/>
                </a:solidFill>
                <a:effectLst/>
                <a:latin typeface="+mn-lt"/>
                <a:ea typeface="+mn-ea"/>
                <a:cs typeface="+mn-cs"/>
              </a:rPr>
              <a:t>different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visitors</a:t>
            </a:r>
            <a:r>
              <a:rPr lang="fr-FR" sz="1200" kern="1200" dirty="0">
                <a:solidFill>
                  <a:schemeClr val="tx1"/>
                </a:solidFill>
                <a:effectLst/>
                <a:latin typeface="+mn-lt"/>
                <a:ea typeface="+mn-ea"/>
                <a:cs typeface="+mn-cs"/>
              </a:rPr>
              <a:t> per </a:t>
            </a:r>
            <a:r>
              <a:rPr lang="fr-FR" sz="1200" kern="1200" dirty="0" err="1">
                <a:solidFill>
                  <a:schemeClr val="tx1"/>
                </a:solidFill>
                <a:effectLst/>
                <a:latin typeface="+mn-lt"/>
                <a:ea typeface="+mn-ea"/>
                <a:cs typeface="+mn-cs"/>
              </a:rPr>
              <a:t>month</a:t>
            </a:r>
            <a:r>
              <a:rPr lang="fr-FR"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40</a:t>
            </a:fld>
            <a:endParaRPr lang="en-GB"/>
          </a:p>
        </p:txBody>
      </p:sp>
    </p:spTree>
    <p:extLst>
      <p:ext uri="{BB962C8B-B14F-4D97-AF65-F5344CB8AC3E}">
        <p14:creationId xmlns:p14="http://schemas.microsoft.com/office/powerpoint/2010/main" val="1412416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5</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Led by IARC, the Global Initiative for Cancer Registry Development (GICR), is a unified strategy for international partners to share knowledge and facilitate research to inform cancer control strategies.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 2020, the priority areas were:</a:t>
            </a:r>
            <a:endParaRPr lang="fi-FI"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The development of E-learning</a:t>
            </a:r>
            <a:r>
              <a:rPr lang="en-GB" sz="1200" kern="1200" dirty="0">
                <a:solidFill>
                  <a:schemeClr val="tx1"/>
                </a:solidFill>
                <a:effectLst/>
                <a:latin typeface="+mn-lt"/>
                <a:ea typeface="+mn-ea"/>
                <a:cs typeface="+mn-cs"/>
              </a:rPr>
              <a:t> modules </a:t>
            </a:r>
            <a:endParaRPr lang="fi-FI" sz="1200" kern="1200" dirty="0">
              <a:solidFill>
                <a:schemeClr val="tx1"/>
              </a:solidFill>
              <a:effectLst/>
              <a:latin typeface="+mn-lt"/>
              <a:ea typeface="+mn-ea"/>
              <a:cs typeface="+mn-cs"/>
            </a:endParaRPr>
          </a:p>
          <a:p>
            <a:pPr lvl="0"/>
            <a:r>
              <a:rPr lang="en-GB" sz="1200" b="1" kern="1200" dirty="0" err="1">
                <a:solidFill>
                  <a:schemeClr val="tx1"/>
                </a:solidFill>
                <a:effectLst/>
                <a:latin typeface="+mn-lt"/>
                <a:ea typeface="+mn-ea"/>
                <a:cs typeface="+mn-cs"/>
              </a:rPr>
              <a:t>CanRegistry</a:t>
            </a:r>
            <a:r>
              <a:rPr lang="en-GB" sz="1200" b="1" kern="1200" dirty="0">
                <a:solidFill>
                  <a:schemeClr val="tx1"/>
                </a:solidFill>
                <a:effectLst/>
                <a:latin typeface="+mn-lt"/>
                <a:ea typeface="+mn-ea"/>
                <a:cs typeface="+mn-cs"/>
              </a:rPr>
              <a:t> 5+</a:t>
            </a:r>
            <a:r>
              <a:rPr lang="en-GB"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Childhood cancer</a:t>
            </a:r>
            <a:r>
              <a:rPr lang="en-GB" sz="1200" kern="1200" dirty="0">
                <a:solidFill>
                  <a:schemeClr val="tx1"/>
                </a:solidFill>
                <a:effectLst/>
                <a:latin typeface="+mn-lt"/>
                <a:ea typeface="+mn-ea"/>
                <a:cs typeface="+mn-cs"/>
              </a:rPr>
              <a:t> in partnership with St Jude’s Children’s Research Hospital: </a:t>
            </a:r>
            <a:endParaRPr lang="fi-FI"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With unprecedented efforts to raise awareness of the impact of childhood cancer and the marked disparities in childhood cancer survival observed between low- and high-income settings, CSU’s surveillance and research work is increasingly embedded within the GICR programme and linked to the continuing efforts of the WHO Global Initiative for Childhood Cancer.</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5A7A0163-B50C-471F-84A7-296DCDCEEC5C}" type="slidenum">
              <a:rPr lang="en-GB" smtClean="0"/>
              <a:t>5</a:t>
            </a:fld>
            <a:endParaRPr lang="en-GB"/>
          </a:p>
        </p:txBody>
      </p:sp>
    </p:spTree>
    <p:extLst>
      <p:ext uri="{BB962C8B-B14F-4D97-AF65-F5344CB8AC3E}">
        <p14:creationId xmlns:p14="http://schemas.microsoft.com/office/powerpoint/2010/main" val="34429470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41</a:t>
            </a:r>
            <a:endParaRPr lang="fi-FI"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will now present highlights from the 62</a:t>
            </a:r>
            <a:r>
              <a:rPr lang="en-GB" sz="1200" kern="1200" baseline="30000" dirty="0">
                <a:solidFill>
                  <a:schemeClr val="tx1"/>
                </a:solidFill>
                <a:effectLst/>
                <a:latin typeface="+mn-lt"/>
                <a:ea typeface="+mn-ea"/>
                <a:cs typeface="+mn-cs"/>
              </a:rPr>
              <a:t>nd</a:t>
            </a:r>
            <a:r>
              <a:rPr lang="en-GB" sz="1200" kern="1200" dirty="0">
                <a:solidFill>
                  <a:schemeClr val="tx1"/>
                </a:solidFill>
                <a:effectLst/>
                <a:latin typeface="+mn-lt"/>
                <a:ea typeface="+mn-ea"/>
                <a:cs typeface="+mn-cs"/>
              </a:rPr>
              <a:t> Session of the Governing Council.</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5A7A0163-B50C-471F-84A7-296DCDCEEC5C}" type="slidenum">
              <a:rPr lang="en-GB" smtClean="0"/>
              <a:t>41</a:t>
            </a:fld>
            <a:endParaRPr lang="en-GB"/>
          </a:p>
        </p:txBody>
      </p:sp>
    </p:spTree>
    <p:extLst>
      <p:ext uri="{BB962C8B-B14F-4D97-AF65-F5344CB8AC3E}">
        <p14:creationId xmlns:p14="http://schemas.microsoft.com/office/powerpoint/2010/main" val="7255930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42</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Due to the COVID-19 pandemic, this last session of the Governing Council was held remotely via web conference for the first time in IARC’s history.</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meeting went very well, and despite a shortened agenda, there were meaningful discussions and agreed decisions.</a:t>
            </a:r>
            <a:endParaRPr lang="fi-FI" sz="120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endParaRPr lang="en-GB" dirty="0"/>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42</a:t>
            </a:fld>
            <a:endParaRPr lang="en-GB"/>
          </a:p>
        </p:txBody>
      </p:sp>
    </p:spTree>
    <p:extLst>
      <p:ext uri="{BB962C8B-B14F-4D97-AF65-F5344CB8AC3E}">
        <p14:creationId xmlns:p14="http://schemas.microsoft.com/office/powerpoint/2010/main" val="13701723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sz="1200" kern="1200" dirty="0">
                <a:solidFill>
                  <a:schemeClr val="tx1"/>
                </a:solidFill>
                <a:effectLst/>
                <a:latin typeface="+mn-lt"/>
                <a:ea typeface="+mn-ea"/>
                <a:cs typeface="+mn-cs"/>
              </a:rPr>
              <a:t>Slide 43</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review and decision on the admission of the People’s Republic of China to become a new IARC Participating State has been deferred to the next session of the GC (as the letter requesting membership reached WHO with less than the 90 days before the Governing Council meeting, which is a pre-requisite according to the statutes), and the withdrawal of Turkey was confirmed with regret.</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43</a:t>
            </a:fld>
            <a:endParaRPr lang="en-GB"/>
          </a:p>
        </p:txBody>
      </p:sp>
    </p:spTree>
    <p:extLst>
      <p:ext uri="{BB962C8B-B14F-4D97-AF65-F5344CB8AC3E}">
        <p14:creationId xmlns:p14="http://schemas.microsoft.com/office/powerpoint/2010/main" val="6889713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44</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 terms of scientific achievements: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Director and her personnel were commended on the IARC Biennial report 2018-2019 and on their success in being awarded competitive research grants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Strengthening coordination between IARC and WHO was appreciated</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Funding support to Open Access Publishing and Acquisition of the Scientific IT Platform was authorized</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Arrangements put in place to ensure the health and safety of IARC’s personnel was appreciated.</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44</a:t>
            </a:fld>
            <a:endParaRPr lang="en-GB"/>
          </a:p>
        </p:txBody>
      </p:sp>
    </p:spTree>
    <p:extLst>
      <p:ext uri="{BB962C8B-B14F-4D97-AF65-F5344CB8AC3E}">
        <p14:creationId xmlns:p14="http://schemas.microsoft.com/office/powerpoint/2010/main" val="21105329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45</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Participating States were satisfied, as reflected in these messages, and the list of addresses is by no means complete…</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5A7A0163-B50C-471F-84A7-296DCDCEEC5C}" type="slidenum">
              <a:rPr lang="en-GB" smtClean="0"/>
              <a:t>45</a:t>
            </a:fld>
            <a:endParaRPr lang="en-GB"/>
          </a:p>
        </p:txBody>
      </p:sp>
    </p:spTree>
    <p:extLst>
      <p:ext uri="{BB962C8B-B14F-4D97-AF65-F5344CB8AC3E}">
        <p14:creationId xmlns:p14="http://schemas.microsoft.com/office/powerpoint/2010/main" val="29708959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46</a:t>
            </a:r>
            <a:endParaRPr lang="fi-FI"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we have several new members in this year Scientific Council, I will now provide an update from the 56</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Session of the Scientific Council, held in 2020.</a:t>
            </a:r>
            <a:r>
              <a:rPr lang="fi-FI" dirty="0">
                <a:effectLst/>
              </a:rPr>
              <a:t> </a:t>
            </a:r>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46</a:t>
            </a:fld>
            <a:endParaRPr lang="en-GB"/>
          </a:p>
        </p:txBody>
      </p:sp>
    </p:spTree>
    <p:extLst>
      <p:ext uri="{BB962C8B-B14F-4D97-AF65-F5344CB8AC3E}">
        <p14:creationId xmlns:p14="http://schemas.microsoft.com/office/powerpoint/2010/main" val="24421036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47</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 the field of sciences, the Scientific Council congratulated the Director and the Agency on the IARC Biennial Report 2018–2019</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Scientific Council appreciated the evaluation report of IARC activities vis a vis its mandate and generally agreed with the recommendations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 Working Group including members from the Scientific Council and from the Governing Council was established in May 2020. The Working Group reviewed the draft of the Medium-Term-Strategy in September 2020 and provided guidance.</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new draft IARC Medium-Term Strategy 2021-2025 is now available for the Scientific Council comments and feedback.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Scientific Council strongly supported the continuity of research activities in the field of social inequalities and health economics in cancer research</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 The Scientific Council appreciated the efforts of IARC Communications during the past year to increase awareness of IARC’s scientific output, and supported the continuation of regular tracking of citations of IARC publications </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47</a:t>
            </a:fld>
            <a:endParaRPr lang="en-GB"/>
          </a:p>
        </p:txBody>
      </p:sp>
    </p:spTree>
    <p:extLst>
      <p:ext uri="{BB962C8B-B14F-4D97-AF65-F5344CB8AC3E}">
        <p14:creationId xmlns:p14="http://schemas.microsoft.com/office/powerpoint/2010/main" val="20114102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48</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Scientific Council emphasized the need to continue providing excellent training opportunities to scientists, particularly in LMICs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Scientific Council recommended offering online learning (including webinars) to reach a wider audience, contain costs, and decrease the carbon footprint of IARC education/training activities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As an important complement to face to face courses, online learning material at IARC have increasingly been made available.</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Scientific Council recommended that IARC continues to monitor and record the outcomes of its education and training activities</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5A7A0163-B50C-471F-84A7-296DCDCEEC5C}" type="slidenum">
              <a:rPr lang="en-GB" smtClean="0"/>
              <a:t>48</a:t>
            </a:fld>
            <a:endParaRPr lang="en-GB"/>
          </a:p>
        </p:txBody>
      </p:sp>
    </p:spTree>
    <p:extLst>
      <p:ext uri="{BB962C8B-B14F-4D97-AF65-F5344CB8AC3E}">
        <p14:creationId xmlns:p14="http://schemas.microsoft.com/office/powerpoint/2010/main" val="14447545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49</a:t>
            </a:r>
            <a:endParaRPr lang="fi-FI" sz="10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Scientific Council strongly supported the new resource mobilization strategy being developed by IARC to reach new potential donors, such as: </a:t>
            </a:r>
            <a:endParaRPr lang="fi-FI" sz="10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non-State actors from Lyon and its surroundings, including for-profit entities, corporate and philanthropic foundations</a:t>
            </a:r>
            <a:endParaRPr lang="fi-FI" sz="10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Identification of potential resource mobilization opportunities  has been further developed by building an extensive database of donors and targeting specific institutes, foundations or individuals who may be interested in investing in the new building; </a:t>
            </a:r>
            <a:endParaRPr lang="fi-FI" sz="10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Secretariat obtained an official confirmation from the “French </a:t>
            </a:r>
            <a:r>
              <a:rPr lang="en-GB" sz="1200" kern="1200" dirty="0" err="1">
                <a:solidFill>
                  <a:schemeClr val="tx1"/>
                </a:solidFill>
                <a:effectLst/>
                <a:latin typeface="+mn-lt"/>
                <a:ea typeface="+mn-ea"/>
                <a:cs typeface="+mn-cs"/>
              </a:rPr>
              <a:t>Ministère</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l’Action</a:t>
            </a:r>
            <a:r>
              <a:rPr lang="en-GB" sz="1200" kern="1200" dirty="0">
                <a:solidFill>
                  <a:schemeClr val="tx1"/>
                </a:solidFill>
                <a:effectLst/>
                <a:latin typeface="+mn-lt"/>
                <a:ea typeface="+mn-ea"/>
                <a:cs typeface="+mn-cs"/>
              </a:rPr>
              <a:t> et des </a:t>
            </a:r>
            <a:r>
              <a:rPr lang="en-GB" sz="1200" kern="1200" dirty="0" err="1">
                <a:solidFill>
                  <a:schemeClr val="tx1"/>
                </a:solidFill>
                <a:effectLst/>
                <a:latin typeface="+mn-lt"/>
                <a:ea typeface="+mn-ea"/>
                <a:cs typeface="+mn-cs"/>
              </a:rPr>
              <a:t>Comptes</a:t>
            </a:r>
            <a:r>
              <a:rPr lang="en-GB" sz="1200" kern="1200" dirty="0">
                <a:solidFill>
                  <a:schemeClr val="tx1"/>
                </a:solidFill>
                <a:effectLst/>
                <a:latin typeface="+mn-lt"/>
                <a:ea typeface="+mn-ea"/>
                <a:cs typeface="+mn-cs"/>
              </a:rPr>
              <a:t> publics” on the following, which are beneficial for IARC fundraising activities:</a:t>
            </a:r>
            <a:endParaRPr lang="fi-FI" sz="10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IARC is officially recognized as a public interest entity in France.</a:t>
            </a:r>
            <a:endParaRPr lang="fi-FI" sz="10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IARC is officially entitled to receive donations which are tax-deductible from individuals as well as other legal entities, as per the conditions set forth in the relevant articles of the French “Code </a:t>
            </a:r>
            <a:r>
              <a:rPr lang="en-GB" sz="1200" kern="1200" dirty="0" err="1">
                <a:solidFill>
                  <a:schemeClr val="tx1"/>
                </a:solidFill>
                <a:effectLst/>
                <a:latin typeface="+mn-lt"/>
                <a:ea typeface="+mn-ea"/>
                <a:cs typeface="+mn-cs"/>
              </a:rPr>
              <a:t>Général</a:t>
            </a:r>
            <a:r>
              <a:rPr lang="en-GB" sz="1200" kern="1200" dirty="0">
                <a:solidFill>
                  <a:schemeClr val="tx1"/>
                </a:solidFill>
                <a:effectLst/>
                <a:latin typeface="+mn-lt"/>
                <a:ea typeface="+mn-ea"/>
                <a:cs typeface="+mn-cs"/>
              </a:rPr>
              <a:t> des </a:t>
            </a:r>
            <a:r>
              <a:rPr lang="en-GB" sz="1200" kern="1200" dirty="0" err="1">
                <a:solidFill>
                  <a:schemeClr val="tx1"/>
                </a:solidFill>
                <a:effectLst/>
                <a:latin typeface="+mn-lt"/>
                <a:ea typeface="+mn-ea"/>
                <a:cs typeface="+mn-cs"/>
              </a:rPr>
              <a:t>Impôts</a:t>
            </a:r>
            <a:r>
              <a:rPr lang="en-GB" sz="1200" kern="1200" dirty="0">
                <a:solidFill>
                  <a:schemeClr val="tx1"/>
                </a:solidFill>
                <a:effectLst/>
                <a:latin typeface="+mn-lt"/>
                <a:ea typeface="+mn-ea"/>
                <a:cs typeface="+mn-cs"/>
              </a:rPr>
              <a:t>” (CGI).</a:t>
            </a:r>
            <a:endParaRPr lang="fi-FI" sz="10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 April 2020, the Organisation for Economic Co-operation and Development</a:t>
            </a:r>
            <a:r>
              <a:rPr lang="en-GB" sz="10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OECD) put IARC on the list of </a:t>
            </a:r>
            <a:r>
              <a:rPr lang="en-GB" sz="1200" i="0" kern="1200" dirty="0">
                <a:solidFill>
                  <a:schemeClr val="tx1"/>
                </a:solidFill>
                <a:effectLst/>
                <a:latin typeface="+mn-lt"/>
                <a:ea typeface="+mn-ea"/>
                <a:cs typeface="+mn-cs"/>
              </a:rPr>
              <a:t>Official development assistance (</a:t>
            </a:r>
            <a:r>
              <a:rPr lang="en-GB" sz="1200" kern="1200" dirty="0">
                <a:solidFill>
                  <a:schemeClr val="tx1"/>
                </a:solidFill>
                <a:effectLst/>
                <a:latin typeface="+mn-lt"/>
                <a:ea typeface="+mn-ea"/>
                <a:cs typeface="+mn-cs"/>
              </a:rPr>
              <a:t>ODA)-eligible organizations with a coefficient of 51%.</a:t>
            </a:r>
            <a:endParaRPr lang="fi-FI" sz="10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In practical terms, this means: </a:t>
            </a:r>
            <a:endParaRPr lang="fi-FI" sz="10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IARC Participating States are able to report 51% of their IARC assessed contributions to the OECD (i.e. their IARC’s regular budget core contribution) from 2019 onwards.</a:t>
            </a:r>
            <a:endParaRPr lang="fi-FI" sz="10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49</a:t>
            </a:fld>
            <a:endParaRPr lang="en-GB"/>
          </a:p>
        </p:txBody>
      </p:sp>
    </p:spTree>
    <p:extLst>
      <p:ext uri="{BB962C8B-B14F-4D97-AF65-F5344CB8AC3E}">
        <p14:creationId xmlns:p14="http://schemas.microsoft.com/office/powerpoint/2010/main" val="35873368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50</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“Nouveau Centre” is the perfect symbol of IARC’s ambition to be the global hub for cancer research with maximum impact in public health. </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Strategically located within Lyon’s “</a:t>
            </a:r>
            <a:r>
              <a:rPr lang="en-US" sz="1200" kern="1200" dirty="0" err="1">
                <a:solidFill>
                  <a:schemeClr val="tx1"/>
                </a:solidFill>
                <a:effectLst/>
                <a:latin typeface="+mn-lt"/>
                <a:ea typeface="+mn-ea"/>
                <a:cs typeface="+mn-cs"/>
              </a:rPr>
              <a:t>biodistrict</a:t>
            </a:r>
            <a:r>
              <a:rPr lang="en-US" sz="1200" kern="1200" dirty="0">
                <a:solidFill>
                  <a:schemeClr val="tx1"/>
                </a:solidFill>
                <a:effectLst/>
                <a:latin typeface="+mn-lt"/>
                <a:ea typeface="+mn-ea"/>
                <a:cs typeface="+mn-cs"/>
              </a:rPr>
              <a:t>”, that will also house the future WHO Academy, the “Nouveau Centre” represents the beginning of a new and exciting era for the Agency. </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With this new building, IARC can achieve its mission of reducing the burden of (and suffering from) cancer, now and for future generations.</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50</a:t>
            </a:fld>
            <a:endParaRPr lang="en-GB"/>
          </a:p>
        </p:txBody>
      </p:sp>
    </p:spTree>
    <p:extLst>
      <p:ext uri="{BB962C8B-B14F-4D97-AF65-F5344CB8AC3E}">
        <p14:creationId xmlns:p14="http://schemas.microsoft.com/office/powerpoint/2010/main" val="2543635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6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slide shows the draft framework to monitor and evaluate the Cervical Cancer Elimination Initiative.</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CSU estimated the cervical cancer burden until the year: 2100 based on a scale-up of screening and human papillomavirus (HPV) vaccination programmes.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Targets of this initiative involve:</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Primary prevention: to scale up HPV vaccination so that 90% of girls are fully vaccinated with HPV vaccine by 15 years of age.</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Early detection: to screen 70% of women</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And treatment: aiming to reach 90% of women identified with a cervical disease.</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5A7A0163-B50C-471F-84A7-296DCDCEEC5C}" type="slidenum">
              <a:rPr lang="en-GB" smtClean="0"/>
              <a:t>6</a:t>
            </a:fld>
            <a:endParaRPr lang="en-GB"/>
          </a:p>
        </p:txBody>
      </p:sp>
    </p:spTree>
    <p:extLst>
      <p:ext uri="{BB962C8B-B14F-4D97-AF65-F5344CB8AC3E}">
        <p14:creationId xmlns:p14="http://schemas.microsoft.com/office/powerpoint/2010/main" val="42863812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51</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As some of you will remember, the first stone laying ceremony was organized on 6 February 2020 in the presence of all scientific council members.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It was a very successful event with excellent press coverage that helped to raise IARC’s visibility and awareness about the funding gap.</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51</a:t>
            </a:fld>
            <a:endParaRPr lang="en-GB"/>
          </a:p>
        </p:txBody>
      </p:sp>
    </p:spTree>
    <p:extLst>
      <p:ext uri="{BB962C8B-B14F-4D97-AF65-F5344CB8AC3E}">
        <p14:creationId xmlns:p14="http://schemas.microsoft.com/office/powerpoint/2010/main" val="42249089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52</a:t>
            </a:r>
            <a:endParaRPr lang="fi-FI"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will finish this presentation with some highlights of the IARC Ethics Committee 2019-2020 from the Biennial Report </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52</a:t>
            </a:fld>
            <a:endParaRPr lang="en-GB"/>
          </a:p>
        </p:txBody>
      </p:sp>
    </p:spTree>
    <p:extLst>
      <p:ext uri="{BB962C8B-B14F-4D97-AF65-F5344CB8AC3E}">
        <p14:creationId xmlns:p14="http://schemas.microsoft.com/office/powerpoint/2010/main" val="41329335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53</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Conducting international cancer research to a high level of quality, as this is the case for IARC, carries not only scientific challenges, but also </a:t>
            </a:r>
            <a:r>
              <a:rPr lang="fr-FR" sz="1200" kern="1200" dirty="0" err="1">
                <a:solidFill>
                  <a:schemeClr val="tx1"/>
                </a:solidFill>
                <a:effectLst/>
                <a:latin typeface="+mn-lt"/>
                <a:ea typeface="+mn-ea"/>
                <a:cs typeface="+mn-cs"/>
              </a:rPr>
              <a:t>ethical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responsibilities</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research conducted by IARC relies on the participation of humans from different sociocultural and economic contexts </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this context, the  mission of the IARC Ethical Committee is to ensure that the research conducted </a:t>
            </a:r>
            <a:r>
              <a:rPr lang="fr-FR" sz="1200" kern="1200" dirty="0">
                <a:solidFill>
                  <a:schemeClr val="tx1"/>
                </a:solidFill>
                <a:effectLst/>
                <a:latin typeface="+mn-lt"/>
                <a:ea typeface="+mn-ea"/>
                <a:cs typeface="+mn-cs"/>
              </a:rPr>
              <a:t>by IARC </a:t>
            </a:r>
            <a:r>
              <a:rPr lang="en-US" sz="1200" kern="1200" dirty="0">
                <a:solidFill>
                  <a:schemeClr val="tx1"/>
                </a:solidFill>
                <a:effectLst/>
                <a:latin typeface="+mn-lt"/>
                <a:ea typeface="+mn-ea"/>
                <a:cs typeface="+mn-cs"/>
              </a:rPr>
              <a:t>conforms with international ethical standards for research involving humans and that measures are in place to safeguard the rights and welfare of participants. </a:t>
            </a:r>
            <a:endParaRPr lang="fi-FI" sz="1200" kern="1200" dirty="0">
              <a:solidFill>
                <a:schemeClr val="tx1"/>
              </a:solidFill>
              <a:effectLst/>
              <a:latin typeface="+mn-lt"/>
              <a:ea typeface="+mn-ea"/>
              <a:cs typeface="+mn-cs"/>
            </a:endParaRPr>
          </a:p>
          <a:p>
            <a:pPr algn="just"/>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5A7A0163-B50C-471F-84A7-296DCDCEEC5C}" type="slidenum">
              <a:rPr lang="en-GB" smtClean="0"/>
              <a:t>53</a:t>
            </a:fld>
            <a:endParaRPr lang="en-GB"/>
          </a:p>
        </p:txBody>
      </p:sp>
    </p:spTree>
    <p:extLst>
      <p:ext uri="{BB962C8B-B14F-4D97-AF65-F5344CB8AC3E}">
        <p14:creationId xmlns:p14="http://schemas.microsoft.com/office/powerpoint/2010/main" val="22887226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54</a:t>
            </a:r>
            <a:endParaRPr lang="fi-FI"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broad diversity of experience and knowledge among IEC members ensures that the ethical review of research carried out at IARC is thoroughly addressed through its different components.</a:t>
            </a:r>
            <a:endParaRPr lang="fi-FI"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54</a:t>
            </a:fld>
            <a:endParaRPr lang="en-GB"/>
          </a:p>
        </p:txBody>
      </p:sp>
    </p:spTree>
    <p:extLst>
      <p:ext uri="{BB962C8B-B14F-4D97-AF65-F5344CB8AC3E}">
        <p14:creationId xmlns:p14="http://schemas.microsoft.com/office/powerpoint/2010/main" val="39277417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55</a:t>
            </a:r>
            <a:endParaRPr lang="fi-FI"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Regarding evaluations: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On the left: an increased number of both new projects (1.2%) and re-submissions (8.5%) was recorded compared to the previous biennium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On the right: the IEC strongly supported IARC scientists during the 2020 covid-19 lockdown, by clearing 40% more projects, compared to 2019, in-between official meetings through the expedite review procedure.</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55</a:t>
            </a:fld>
            <a:endParaRPr lang="en-GB"/>
          </a:p>
        </p:txBody>
      </p:sp>
    </p:spTree>
    <p:extLst>
      <p:ext uri="{BB962C8B-B14F-4D97-AF65-F5344CB8AC3E}">
        <p14:creationId xmlns:p14="http://schemas.microsoft.com/office/powerpoint/2010/main" val="17183337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56</a:t>
            </a:r>
            <a:endParaRPr lang="fi-FI"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Among other activities, we can mention:</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IEC Procedures were updated to enhance the efficacy of projects’ evaluation in support of IARC Principal Investigators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Conflicts of interest were strictly monitored to ensure the unbiased evaluation of projects.</a:t>
            </a:r>
            <a:endParaRPr lang="fi-FI"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IEC continued to monitor advances and potential ethical implications of the </a:t>
            </a:r>
            <a:r>
              <a:rPr lang="en-GB" sz="1200" kern="1200" dirty="0" err="1">
                <a:solidFill>
                  <a:schemeClr val="tx1"/>
                </a:solidFill>
                <a:effectLst/>
                <a:latin typeface="+mn-lt"/>
                <a:ea typeface="+mn-ea"/>
                <a:cs typeface="+mn-cs"/>
              </a:rPr>
              <a:t>Asbest</a:t>
            </a:r>
            <a:r>
              <a:rPr lang="en-GB" sz="1200" kern="1200" dirty="0">
                <a:solidFill>
                  <a:schemeClr val="tx1"/>
                </a:solidFill>
                <a:effectLst/>
                <a:latin typeface="+mn-lt"/>
                <a:ea typeface="+mn-ea"/>
                <a:cs typeface="+mn-cs"/>
              </a:rPr>
              <a:t> study, as recommended by the 50</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session of the Scientific Council</a:t>
            </a:r>
            <a:r>
              <a:rPr lang="fi-FI" dirty="0">
                <a:effectLst/>
              </a:rPr>
              <a:t> </a:t>
            </a:r>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56</a:t>
            </a:fld>
            <a:endParaRPr lang="en-GB"/>
          </a:p>
        </p:txBody>
      </p:sp>
    </p:spTree>
    <p:extLst>
      <p:ext uri="{BB962C8B-B14F-4D97-AF65-F5344CB8AC3E}">
        <p14:creationId xmlns:p14="http://schemas.microsoft.com/office/powerpoint/2010/main" val="9533886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57</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 thank you very much for your attention and I look forward to seeing you virtually in Lyon for our Scientific Council</a:t>
            </a:r>
            <a:endParaRPr lang="fi-FI"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Thank you. </a:t>
            </a:r>
            <a:endParaRPr lang="fi-FI" sz="1200" kern="1200">
              <a:solidFill>
                <a:schemeClr val="tx1"/>
              </a:solidFill>
              <a:effectLst/>
              <a:latin typeface="+mn-lt"/>
              <a:ea typeface="+mn-ea"/>
              <a:cs typeface="+mn-cs"/>
            </a:endParaRPr>
          </a:p>
          <a:p>
            <a:endParaRPr lang="fi-FI"/>
          </a:p>
        </p:txBody>
      </p:sp>
      <p:sp>
        <p:nvSpPr>
          <p:cNvPr id="4" name="Slide Number Placeholder 3"/>
          <p:cNvSpPr>
            <a:spLocks noGrp="1"/>
          </p:cNvSpPr>
          <p:nvPr>
            <p:ph type="sldNum" sz="quarter" idx="5"/>
          </p:nvPr>
        </p:nvSpPr>
        <p:spPr/>
        <p:txBody>
          <a:bodyPr/>
          <a:lstStyle/>
          <a:p>
            <a:fld id="{5A7A0163-B50C-471F-84A7-296DCDCEEC5C}" type="slidenum">
              <a:rPr lang="en-GB" smtClean="0"/>
              <a:t>57</a:t>
            </a:fld>
            <a:endParaRPr lang="en-GB"/>
          </a:p>
        </p:txBody>
      </p:sp>
    </p:spTree>
    <p:extLst>
      <p:ext uri="{BB962C8B-B14F-4D97-AF65-F5344CB8AC3E}">
        <p14:creationId xmlns:p14="http://schemas.microsoft.com/office/powerpoint/2010/main" val="786081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7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Another key area is to study cancer risk in childhood cancer survivors and understand the causes in order to develop targeted prevention strategies.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To do this, data collected by cancer registries will be used, following the protocol of the project “Cancer risk in childhood cancer survivors (CRICCS): understanding the causes to target prevention”. This project is supported by the Children with Cancer UK foundation.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expected outcome of the research programme is to provide information on risk factors for patients, families and clinicians, and knowledge to governments that may be useful in setting cancer prevention priorities.</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7</a:t>
            </a:fld>
            <a:endParaRPr lang="en-GB"/>
          </a:p>
        </p:txBody>
      </p:sp>
    </p:spTree>
    <p:extLst>
      <p:ext uri="{BB962C8B-B14F-4D97-AF65-F5344CB8AC3E}">
        <p14:creationId xmlns:p14="http://schemas.microsoft.com/office/powerpoint/2010/main" val="3400252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8 – Evidence Synthesis and Classification</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Regarding the IARC Monographs Programme, the </a:t>
            </a:r>
            <a:r>
              <a:rPr lang="en-GB" sz="1200" i="1" kern="1200" dirty="0">
                <a:solidFill>
                  <a:schemeClr val="tx1"/>
                </a:solidFill>
                <a:effectLst/>
                <a:latin typeface="+mn-lt"/>
                <a:ea typeface="+mn-ea"/>
                <a:cs typeface="+mn-cs"/>
              </a:rPr>
              <a:t>Monographs</a:t>
            </a:r>
            <a:r>
              <a:rPr lang="en-GB" sz="1200" kern="1200" dirty="0">
                <a:solidFill>
                  <a:schemeClr val="tx1"/>
                </a:solidFill>
                <a:effectLst/>
                <a:latin typeface="+mn-lt"/>
                <a:ea typeface="+mn-ea"/>
                <a:cs typeface="+mn-cs"/>
              </a:rPr>
              <a:t> meetings were held 100% remotely in 2020 due to Covid-19.</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Three remote </a:t>
            </a:r>
            <a:r>
              <a:rPr lang="en-GB" sz="1200" i="1" kern="1200" dirty="0">
                <a:solidFill>
                  <a:schemeClr val="tx1"/>
                </a:solidFill>
                <a:effectLst/>
                <a:latin typeface="+mn-lt"/>
                <a:ea typeface="+mn-ea"/>
                <a:cs typeface="+mn-cs"/>
              </a:rPr>
              <a:t>Monographs</a:t>
            </a:r>
            <a:r>
              <a:rPr lang="en-GB" sz="1200" kern="1200" dirty="0">
                <a:solidFill>
                  <a:schemeClr val="tx1"/>
                </a:solidFill>
                <a:effectLst/>
                <a:latin typeface="+mn-lt"/>
                <a:ea typeface="+mn-ea"/>
                <a:cs typeface="+mn-cs"/>
              </a:rPr>
              <a:t> meetings (volumes 126 to 128) were held from May to November 2020.</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New or updated classifications have been made for 8 agents: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Opium consumption has been classified as Group 1 carcinogen (carcinogenic to humans)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Acrolein, Aniline, </a:t>
            </a:r>
            <a:r>
              <a:rPr lang="en-GB" sz="1200" i="1" kern="1200" dirty="0">
                <a:solidFill>
                  <a:schemeClr val="tx1"/>
                </a:solidFill>
                <a:effectLst/>
                <a:latin typeface="+mn-lt"/>
                <a:ea typeface="+mn-ea"/>
                <a:cs typeface="+mn-cs"/>
              </a:rPr>
              <a:t>ortho</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Anisidine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ortho</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Nitroanisole</a:t>
            </a:r>
            <a:r>
              <a:rPr lang="en-GB" sz="1200" kern="1200" dirty="0">
                <a:solidFill>
                  <a:schemeClr val="tx1"/>
                </a:solidFill>
                <a:effectLst/>
                <a:latin typeface="+mn-lt"/>
                <a:ea typeface="+mn-ea"/>
                <a:cs typeface="+mn-cs"/>
              </a:rPr>
              <a:t> are classified as Group 2A probably carcinogenic to humans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Arecoline, Crotonaldehyde, </a:t>
            </a:r>
            <a:r>
              <a:rPr lang="en-GB" sz="1200" kern="1200" dirty="0" err="1">
                <a:solidFill>
                  <a:schemeClr val="tx1"/>
                </a:solidFill>
                <a:effectLst/>
                <a:latin typeface="+mn-lt"/>
                <a:ea typeface="+mn-ea"/>
                <a:cs typeface="+mn-cs"/>
              </a:rPr>
              <a:t>Cupferron</a:t>
            </a:r>
            <a:r>
              <a:rPr lang="en-GB" sz="1200" kern="1200" dirty="0">
                <a:solidFill>
                  <a:schemeClr val="tx1"/>
                </a:solidFill>
                <a:effectLst/>
                <a:latin typeface="+mn-lt"/>
                <a:ea typeface="+mn-ea"/>
                <a:cs typeface="+mn-cs"/>
              </a:rPr>
              <a:t> are classified as Group 2B possibly carcinogenic to humans.</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These three classifications have been published as articles in </a:t>
            </a:r>
            <a:r>
              <a:rPr lang="en-GB" sz="1200" i="1" kern="1200" dirty="0">
                <a:solidFill>
                  <a:schemeClr val="tx1"/>
                </a:solidFill>
                <a:effectLst/>
                <a:latin typeface="+mn-lt"/>
                <a:ea typeface="+mn-ea"/>
                <a:cs typeface="+mn-cs"/>
              </a:rPr>
              <a:t>Lancet Oncology</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5A7A0163-B50C-471F-84A7-296DCDCEEC5C}" type="slidenum">
              <a:rPr lang="en-GB" smtClean="0"/>
              <a:t>8</a:t>
            </a:fld>
            <a:endParaRPr lang="en-GB"/>
          </a:p>
        </p:txBody>
      </p:sp>
    </p:spTree>
    <p:extLst>
      <p:ext uri="{BB962C8B-B14F-4D97-AF65-F5344CB8AC3E}">
        <p14:creationId xmlns:p14="http://schemas.microsoft.com/office/powerpoint/2010/main" val="626824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9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IARC held the meeting for Handbook 18 on cervical cancer screening remotely with sessions in June, September and October.</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It was the first meeting using the new Preamble. IARC evaluated 5 screening methods: visual inspection with acetic acid, conventional cytology, liquid-based cytology, HPV-nucleic acid tests, and </a:t>
            </a:r>
            <a:r>
              <a:rPr lang="en-GB" sz="1200" kern="1200" dirty="0" err="1">
                <a:solidFill>
                  <a:schemeClr val="tx1"/>
                </a:solidFill>
                <a:effectLst/>
                <a:latin typeface="+mn-lt"/>
                <a:ea typeface="+mn-ea"/>
                <a:cs typeface="+mn-cs"/>
              </a:rPr>
              <a:t>Romanovski</a:t>
            </a:r>
            <a:r>
              <a:rPr lang="en-GB" sz="1200" kern="1200" dirty="0">
                <a:solidFill>
                  <a:schemeClr val="tx1"/>
                </a:solidFill>
                <a:effectLst/>
                <a:latin typeface="+mn-lt"/>
                <a:ea typeface="+mn-ea"/>
                <a:cs typeface="+mn-cs"/>
              </a:rPr>
              <a:t> Giemsa stain, and developed “comparative statements” for HPV versus VIA, HPV versus cytology, and HPV versus co-testing.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meeting was run in close collaboration with the WHO, who updated the recommendations (statements in bold). IARC and WHO are coordinating a simultaneous launch of the Handbook and the WHO recommendations for Spring 2021.</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Preparation for Handbook 19 is underway, with an emphasis on oral cancer prevention in South-Asia, where smokeless tobacco and areca-nut related products are prevalent. This Handbook again will be developed in close collaboration with WHO-HQ and the SEARO Regional Office (WHO South-East Asia Region).</a:t>
            </a:r>
            <a:endParaRPr lang="fi-FI"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A7A0163-B50C-471F-84A7-296DCDCEEC5C}" type="slidenum">
              <a:rPr lang="en-GB" smtClean="0"/>
              <a:t>9</a:t>
            </a:fld>
            <a:endParaRPr lang="en-GB"/>
          </a:p>
        </p:txBody>
      </p:sp>
    </p:spTree>
    <p:extLst>
      <p:ext uri="{BB962C8B-B14F-4D97-AF65-F5344CB8AC3E}">
        <p14:creationId xmlns:p14="http://schemas.microsoft.com/office/powerpoint/2010/main" val="2439887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10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2020 was a successful year for the WHO classification of tumours, despite the need for considerable agility from the team to meet the demands of teleworking, and remote meetings, the first of which was in March.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IARC scientists have published two books in 2020, and the thoracic book is now in the final proofing stage, and is expected to go to the printers in early 2021..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volume on Female Genital Tract tumours was particularly important, as it included a revision of the classification of cervical cancer, which now underpins the WHO program for the elimination of cervical cancer, which is caused by HPV.</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Histopathology laboratory continues its work with numerous groups within IARC, which depend on it for processing samples from all over the world for their projects.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It is increasingly focused on the whole slide imaging of the preparations prepared in the laboratory, as well as those from outside sent to us.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Images from the Histopathology laboratory have made their appearance on the Blue Books Online website, and are much appreciated by users and the larger scientific community.</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IARC has developed a new computational tool for the systematic identification of expert editors and authors, and are now beginning to use this widely. </a:t>
            </a:r>
            <a:endParaRPr lang="fi-FI"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is an example of the work of the IARC international collaboration for cancer classification research (IC</a:t>
            </a:r>
            <a:r>
              <a:rPr lang="en-GB" sz="1200" kern="1200" baseline="30000" dirty="0">
                <a:solidFill>
                  <a:schemeClr val="tx1"/>
                </a:solidFill>
                <a:effectLst/>
                <a:latin typeface="+mn-lt"/>
                <a:ea typeface="+mn-ea"/>
                <a:cs typeface="+mn-cs"/>
              </a:rPr>
              <a:t>3</a:t>
            </a:r>
            <a:r>
              <a:rPr lang="en-GB" sz="1200" kern="1200" dirty="0">
                <a:solidFill>
                  <a:schemeClr val="tx1"/>
                </a:solidFill>
                <a:effectLst/>
                <a:latin typeface="+mn-lt"/>
                <a:ea typeface="+mn-ea"/>
                <a:cs typeface="+mn-cs"/>
              </a:rPr>
              <a:t>R), which has 11 core and full members, and is proving successful in stimulating evidence-based pathology. </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5A7A0163-B50C-471F-84A7-296DCDCEEC5C}" type="slidenum">
              <a:rPr lang="en-GB" smtClean="0"/>
              <a:t>10</a:t>
            </a:fld>
            <a:endParaRPr lang="en-GB"/>
          </a:p>
        </p:txBody>
      </p:sp>
    </p:spTree>
    <p:extLst>
      <p:ext uri="{BB962C8B-B14F-4D97-AF65-F5344CB8AC3E}">
        <p14:creationId xmlns:p14="http://schemas.microsoft.com/office/powerpoint/2010/main" val="2121616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15"/>
          <p:cNvSpPr txBox="1">
            <a:spLocks noChangeArrowheads="1"/>
          </p:cNvSpPr>
          <p:nvPr/>
        </p:nvSpPr>
        <p:spPr bwMode="auto">
          <a:xfrm>
            <a:off x="1610784" y="4221164"/>
            <a:ext cx="8930216"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defRPr/>
            </a:pPr>
            <a:r>
              <a:rPr lang="en-GB" sz="2500" dirty="0">
                <a:solidFill>
                  <a:srgbClr val="3333FF"/>
                </a:solidFill>
                <a:latin typeface="Tahoma" pitchFamily="34" charset="0"/>
                <a:cs typeface="Tahoma" pitchFamily="34" charset="0"/>
              </a:rPr>
              <a:t>International Agency for Research on Cancer</a:t>
            </a:r>
          </a:p>
          <a:p>
            <a:pPr algn="ctr" eaLnBrk="1" fontAlgn="base" hangingPunct="1">
              <a:spcBef>
                <a:spcPct val="0"/>
              </a:spcBef>
              <a:spcAft>
                <a:spcPct val="0"/>
              </a:spcAft>
              <a:defRPr/>
            </a:pPr>
            <a:r>
              <a:rPr lang="en-GB" sz="2500" dirty="0">
                <a:solidFill>
                  <a:srgbClr val="3333FF"/>
                </a:solidFill>
                <a:latin typeface="Tahoma" pitchFamily="34" charset="0"/>
                <a:cs typeface="Tahoma" pitchFamily="34" charset="0"/>
              </a:rPr>
              <a:t>Lyon, France</a:t>
            </a:r>
            <a:endParaRPr lang="en-US" sz="2500" dirty="0">
              <a:solidFill>
                <a:srgbClr val="3333FF"/>
              </a:solidFill>
              <a:latin typeface="Tahoma" pitchFamily="34" charset="0"/>
              <a:cs typeface="Tahoma" pitchFamily="34" charset="0"/>
            </a:endParaRPr>
          </a:p>
        </p:txBody>
      </p:sp>
      <p:pic>
        <p:nvPicPr>
          <p:cNvPr id="5" name="Picture 24" descr="Vue Tour (1)LayersCOPY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11576051"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3" name="Rectangle 13"/>
          <p:cNvSpPr>
            <a:spLocks noGrp="1" noChangeArrowheads="1"/>
          </p:cNvSpPr>
          <p:nvPr>
            <p:ph type="ctrTitle"/>
          </p:nvPr>
        </p:nvSpPr>
        <p:spPr>
          <a:xfrm>
            <a:off x="1989667" y="481014"/>
            <a:ext cx="8172451" cy="1825625"/>
          </a:xfrm>
          <a:extLst>
            <a:ext uri="{91240B29-F687-4F45-9708-019B960494DF}">
              <a14:hiddenLine xmlns:a14="http://schemas.microsoft.com/office/drawing/2010/main" w="9525">
                <a:solidFill>
                  <a:schemeClr val="tx1"/>
                </a:solidFill>
                <a:miter lim="800000"/>
                <a:headEnd/>
                <a:tailEnd/>
              </a14:hiddenLine>
            </a:ext>
          </a:extLst>
        </p:spPr>
        <p:txBody>
          <a:bodyPr/>
          <a:lstStyle>
            <a:lvl1pPr>
              <a:defRPr sz="4600"/>
            </a:lvl1pPr>
          </a:lstStyle>
          <a:p>
            <a:pPr lvl="0"/>
            <a:r>
              <a:rPr lang="en-US" noProof="0"/>
              <a:t>Click to edit Presentation Title</a:t>
            </a:r>
          </a:p>
        </p:txBody>
      </p:sp>
      <p:sp>
        <p:nvSpPr>
          <p:cNvPr id="5134" name="Rectangle 14"/>
          <p:cNvSpPr>
            <a:spLocks noGrp="1" noChangeArrowheads="1"/>
          </p:cNvSpPr>
          <p:nvPr>
            <p:ph type="subTitle" idx="1"/>
          </p:nvPr>
        </p:nvSpPr>
        <p:spPr>
          <a:xfrm>
            <a:off x="2738967" y="3159125"/>
            <a:ext cx="6675967" cy="1096963"/>
          </a:xfrm>
        </p:spPr>
        <p:txBody>
          <a:bodyPr/>
          <a:lstStyle>
            <a:lvl1pPr marL="0" indent="0" algn="ctr">
              <a:buFontTx/>
              <a:buNone/>
              <a:defRPr sz="2800">
                <a:solidFill>
                  <a:srgbClr val="3333FF"/>
                </a:solidFill>
              </a:defRPr>
            </a:lvl1pPr>
          </a:lstStyle>
          <a:p>
            <a:pPr lvl="0"/>
            <a:r>
              <a:rPr lang="en-US" noProof="0"/>
              <a:t>Click to edit Author Name</a:t>
            </a:r>
          </a:p>
        </p:txBody>
      </p:sp>
    </p:spTree>
    <p:extLst>
      <p:ext uri="{BB962C8B-B14F-4D97-AF65-F5344CB8AC3E}">
        <p14:creationId xmlns:p14="http://schemas.microsoft.com/office/powerpoint/2010/main" val="3002391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a:ln/>
        </p:spPr>
        <p:txBody>
          <a:bodyPr/>
          <a:lstStyle>
            <a:lvl1pPr>
              <a:defRPr/>
            </a:lvl1pPr>
          </a:lstStyle>
          <a:p>
            <a:pPr>
              <a:defRPr/>
            </a:pPr>
            <a:fld id="{E55808CA-5825-484F-B1F7-5BA2FE6C6DA1}" type="slidenum">
              <a:rPr lang="en-US"/>
              <a:pPr>
                <a:defRPr/>
              </a:pPr>
              <a:t>‹#›</a:t>
            </a:fld>
            <a:endParaRPr lang="en-US" dirty="0"/>
          </a:p>
        </p:txBody>
      </p:sp>
    </p:spTree>
    <p:extLst>
      <p:ext uri="{BB962C8B-B14F-4D97-AF65-F5344CB8AC3E}">
        <p14:creationId xmlns:p14="http://schemas.microsoft.com/office/powerpoint/2010/main" val="4130628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94752" y="260350"/>
            <a:ext cx="2671233" cy="5461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6818" y="260350"/>
            <a:ext cx="7814733" cy="5461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a:ln/>
        </p:spPr>
        <p:txBody>
          <a:bodyPr/>
          <a:lstStyle>
            <a:lvl1pPr>
              <a:defRPr/>
            </a:lvl1pPr>
          </a:lstStyle>
          <a:p>
            <a:pPr>
              <a:defRPr/>
            </a:pPr>
            <a:fld id="{F43C9B69-9DD1-4BDC-85B7-BDC0018D9E9C}" type="slidenum">
              <a:rPr lang="en-US"/>
              <a:pPr>
                <a:defRPr/>
              </a:pPr>
              <a:t>‹#›</a:t>
            </a:fld>
            <a:endParaRPr lang="en-US" dirty="0"/>
          </a:p>
        </p:txBody>
      </p:sp>
    </p:spTree>
    <p:extLst>
      <p:ext uri="{BB962C8B-B14F-4D97-AF65-F5344CB8AC3E}">
        <p14:creationId xmlns:p14="http://schemas.microsoft.com/office/powerpoint/2010/main" val="1500759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6818" y="260350"/>
            <a:ext cx="10687049" cy="914400"/>
          </a:xfrm>
        </p:spPr>
        <p:txBody>
          <a:bodyPr/>
          <a:lstStyle/>
          <a:p>
            <a:r>
              <a:rPr lang="en-US"/>
              <a:t>Click to edit Master title style</a:t>
            </a:r>
          </a:p>
        </p:txBody>
      </p:sp>
      <p:sp>
        <p:nvSpPr>
          <p:cNvPr id="3" name="Text Placeholder 2"/>
          <p:cNvSpPr>
            <a:spLocks noGrp="1"/>
          </p:cNvSpPr>
          <p:nvPr>
            <p:ph type="body" sz="half" idx="1"/>
          </p:nvPr>
        </p:nvSpPr>
        <p:spPr>
          <a:xfrm>
            <a:off x="778933" y="1600200"/>
            <a:ext cx="5240867" cy="4121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3000" y="1600200"/>
            <a:ext cx="5242984" cy="4121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sldNum" sz="quarter" idx="10"/>
          </p:nvPr>
        </p:nvSpPr>
        <p:spPr>
          <a:ln/>
        </p:spPr>
        <p:txBody>
          <a:bodyPr/>
          <a:lstStyle>
            <a:lvl1pPr>
              <a:defRPr/>
            </a:lvl1pPr>
          </a:lstStyle>
          <a:p>
            <a:pPr>
              <a:defRPr/>
            </a:pPr>
            <a:fld id="{3F7F9560-ECD5-44F5-9714-0385AC10F971}" type="slidenum">
              <a:rPr lang="en-US"/>
              <a:pPr>
                <a:defRPr/>
              </a:pPr>
              <a:t>‹#›</a:t>
            </a:fld>
            <a:endParaRPr lang="en-US" dirty="0"/>
          </a:p>
        </p:txBody>
      </p:sp>
    </p:spTree>
    <p:extLst>
      <p:ext uri="{BB962C8B-B14F-4D97-AF65-F5344CB8AC3E}">
        <p14:creationId xmlns:p14="http://schemas.microsoft.com/office/powerpoint/2010/main" val="3488646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381866"/>
            <a:ext cx="10363200" cy="1218585"/>
          </a:xfrm>
        </p:spPr>
        <p:txBody>
          <a:bodyPr>
            <a:normAutofit/>
          </a:bodyPr>
          <a:lstStyle>
            <a:lvl1pPr>
              <a:defRPr sz="3600" baseline="0">
                <a:solidFill>
                  <a:srgbClr val="0033CC"/>
                </a:solidFill>
              </a:defRPr>
            </a:lvl1pPr>
          </a:lstStyle>
          <a:p>
            <a:r>
              <a:rPr lang="en-US"/>
              <a:t>Click to edit Master title style</a:t>
            </a:r>
            <a:endParaRPr lang="en-GB" dirty="0"/>
          </a:p>
        </p:txBody>
      </p:sp>
    </p:spTree>
    <p:extLst>
      <p:ext uri="{BB962C8B-B14F-4D97-AF65-F5344CB8AC3E}">
        <p14:creationId xmlns:p14="http://schemas.microsoft.com/office/powerpoint/2010/main" val="2509891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381866"/>
            <a:ext cx="10363200" cy="1218585"/>
          </a:xfrm>
        </p:spPr>
        <p:txBody>
          <a:bodyPr>
            <a:normAutofit/>
          </a:bodyPr>
          <a:lstStyle>
            <a:lvl1pPr>
              <a:defRPr sz="3600" baseline="0">
                <a:solidFill>
                  <a:srgbClr val="0033CC"/>
                </a:solidFill>
              </a:defRPr>
            </a:lvl1pPr>
          </a:lstStyle>
          <a:p>
            <a:r>
              <a:rPr lang="en-US"/>
              <a:t>Click to edit Master title style</a:t>
            </a:r>
            <a:endParaRPr lang="en-GB" dirty="0"/>
          </a:p>
        </p:txBody>
      </p:sp>
    </p:spTree>
    <p:extLst>
      <p:ext uri="{BB962C8B-B14F-4D97-AF65-F5344CB8AC3E}">
        <p14:creationId xmlns:p14="http://schemas.microsoft.com/office/powerpoint/2010/main" val="3723685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a:ln/>
        </p:spPr>
        <p:txBody>
          <a:bodyPr/>
          <a:lstStyle>
            <a:lvl1pPr>
              <a:defRPr/>
            </a:lvl1pPr>
          </a:lstStyle>
          <a:p>
            <a:pPr>
              <a:defRPr/>
            </a:pPr>
            <a:fld id="{F5489411-1604-4E06-86E3-0F5969B0D933}" type="slidenum">
              <a:rPr lang="en-US"/>
              <a:pPr>
                <a:defRPr/>
              </a:pPr>
              <a:t>‹#›</a:t>
            </a:fld>
            <a:endParaRPr lang="en-US" dirty="0"/>
          </a:p>
        </p:txBody>
      </p:sp>
    </p:spTree>
    <p:extLst>
      <p:ext uri="{BB962C8B-B14F-4D97-AF65-F5344CB8AC3E}">
        <p14:creationId xmlns:p14="http://schemas.microsoft.com/office/powerpoint/2010/main" val="422685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sldNum" sz="quarter" idx="10"/>
          </p:nvPr>
        </p:nvSpPr>
        <p:spPr>
          <a:ln/>
        </p:spPr>
        <p:txBody>
          <a:bodyPr/>
          <a:lstStyle>
            <a:lvl1pPr>
              <a:defRPr/>
            </a:lvl1pPr>
          </a:lstStyle>
          <a:p>
            <a:pPr>
              <a:defRPr/>
            </a:pPr>
            <a:fld id="{9F702703-D527-496E-80B5-3760F7F8CCC2}" type="slidenum">
              <a:rPr lang="en-US"/>
              <a:pPr>
                <a:defRPr/>
              </a:pPr>
              <a:t>‹#›</a:t>
            </a:fld>
            <a:endParaRPr lang="en-US" dirty="0"/>
          </a:p>
        </p:txBody>
      </p:sp>
    </p:spTree>
    <p:extLst>
      <p:ext uri="{BB962C8B-B14F-4D97-AF65-F5344CB8AC3E}">
        <p14:creationId xmlns:p14="http://schemas.microsoft.com/office/powerpoint/2010/main" val="2822985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8933" y="1600200"/>
            <a:ext cx="5240867" cy="4121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3000" y="1600200"/>
            <a:ext cx="5242984" cy="4121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sldNum" sz="quarter" idx="10"/>
          </p:nvPr>
        </p:nvSpPr>
        <p:spPr>
          <a:ln/>
        </p:spPr>
        <p:txBody>
          <a:bodyPr/>
          <a:lstStyle>
            <a:lvl1pPr>
              <a:defRPr/>
            </a:lvl1pPr>
          </a:lstStyle>
          <a:p>
            <a:pPr>
              <a:defRPr/>
            </a:pPr>
            <a:fld id="{553EC1D6-B243-429C-8F32-A3971BE2416A}" type="slidenum">
              <a:rPr lang="en-US"/>
              <a:pPr>
                <a:defRPr/>
              </a:pPr>
              <a:t>‹#›</a:t>
            </a:fld>
            <a:endParaRPr lang="en-US" dirty="0"/>
          </a:p>
        </p:txBody>
      </p:sp>
    </p:spTree>
    <p:extLst>
      <p:ext uri="{BB962C8B-B14F-4D97-AF65-F5344CB8AC3E}">
        <p14:creationId xmlns:p14="http://schemas.microsoft.com/office/powerpoint/2010/main" val="3702463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sldNum" sz="quarter" idx="10"/>
          </p:nvPr>
        </p:nvSpPr>
        <p:spPr>
          <a:ln/>
        </p:spPr>
        <p:txBody>
          <a:bodyPr/>
          <a:lstStyle>
            <a:lvl1pPr>
              <a:defRPr/>
            </a:lvl1pPr>
          </a:lstStyle>
          <a:p>
            <a:pPr>
              <a:defRPr/>
            </a:pPr>
            <a:fld id="{7FD01DFC-E0F4-47AA-A271-23A4D7B2429D}" type="slidenum">
              <a:rPr lang="en-US"/>
              <a:pPr>
                <a:defRPr/>
              </a:pPr>
              <a:t>‹#›</a:t>
            </a:fld>
            <a:endParaRPr lang="en-US" dirty="0"/>
          </a:p>
        </p:txBody>
      </p:sp>
    </p:spTree>
    <p:extLst>
      <p:ext uri="{BB962C8B-B14F-4D97-AF65-F5344CB8AC3E}">
        <p14:creationId xmlns:p14="http://schemas.microsoft.com/office/powerpoint/2010/main" val="1021877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sldNum" sz="quarter" idx="10"/>
          </p:nvPr>
        </p:nvSpPr>
        <p:spPr>
          <a:ln/>
        </p:spPr>
        <p:txBody>
          <a:bodyPr/>
          <a:lstStyle>
            <a:lvl1pPr>
              <a:defRPr/>
            </a:lvl1pPr>
          </a:lstStyle>
          <a:p>
            <a:pPr>
              <a:defRPr/>
            </a:pPr>
            <a:fld id="{E2D883BA-68C7-43C1-A3BA-DB8776BBB634}" type="slidenum">
              <a:rPr lang="en-US"/>
              <a:pPr>
                <a:defRPr/>
              </a:pPr>
              <a:t>‹#›</a:t>
            </a:fld>
            <a:endParaRPr lang="en-US" dirty="0"/>
          </a:p>
        </p:txBody>
      </p:sp>
    </p:spTree>
    <p:extLst>
      <p:ext uri="{BB962C8B-B14F-4D97-AF65-F5344CB8AC3E}">
        <p14:creationId xmlns:p14="http://schemas.microsoft.com/office/powerpoint/2010/main" val="657201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ln/>
        </p:spPr>
        <p:txBody>
          <a:bodyPr/>
          <a:lstStyle>
            <a:lvl1pPr>
              <a:defRPr/>
            </a:lvl1pPr>
          </a:lstStyle>
          <a:p>
            <a:pPr>
              <a:defRPr/>
            </a:pPr>
            <a:fld id="{0BA99665-BB23-493F-A010-F584A920B211}" type="slidenum">
              <a:rPr lang="en-US"/>
              <a:pPr>
                <a:defRPr/>
              </a:pPr>
              <a:t>‹#›</a:t>
            </a:fld>
            <a:endParaRPr lang="en-US" dirty="0"/>
          </a:p>
        </p:txBody>
      </p:sp>
    </p:spTree>
    <p:extLst>
      <p:ext uri="{BB962C8B-B14F-4D97-AF65-F5344CB8AC3E}">
        <p14:creationId xmlns:p14="http://schemas.microsoft.com/office/powerpoint/2010/main" val="2480928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pPr>
              <a:defRPr/>
            </a:pPr>
            <a:fld id="{3817B7EE-64FB-4FBA-85E3-1D439B10A1B1}" type="slidenum">
              <a:rPr lang="en-US"/>
              <a:pPr>
                <a:defRPr/>
              </a:pPr>
              <a:t>‹#›</a:t>
            </a:fld>
            <a:endParaRPr lang="en-US" dirty="0"/>
          </a:p>
        </p:txBody>
      </p:sp>
    </p:spTree>
    <p:extLst>
      <p:ext uri="{BB962C8B-B14F-4D97-AF65-F5344CB8AC3E}">
        <p14:creationId xmlns:p14="http://schemas.microsoft.com/office/powerpoint/2010/main" val="727928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pPr>
              <a:defRPr/>
            </a:pPr>
            <a:fld id="{9C0077DF-9ED4-432B-8B01-B82359982DB9}" type="slidenum">
              <a:rPr lang="en-US"/>
              <a:pPr>
                <a:defRPr/>
              </a:pPr>
              <a:t>‹#›</a:t>
            </a:fld>
            <a:endParaRPr lang="en-US" dirty="0"/>
          </a:p>
        </p:txBody>
      </p:sp>
    </p:spTree>
    <p:extLst>
      <p:ext uri="{BB962C8B-B14F-4D97-AF65-F5344CB8AC3E}">
        <p14:creationId xmlns:p14="http://schemas.microsoft.com/office/powerpoint/2010/main" val="193348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6"/>
          <p:cNvSpPr>
            <a:spLocks noGrp="1" noChangeArrowheads="1"/>
          </p:cNvSpPr>
          <p:nvPr>
            <p:ph type="title"/>
          </p:nvPr>
        </p:nvSpPr>
        <p:spPr bwMode="auto">
          <a:xfrm>
            <a:off x="776818" y="260350"/>
            <a:ext cx="1068704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3092D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8" name="Rectangle 12"/>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rgbClr val="3092D1"/>
                </a:solidFill>
                <a:latin typeface="Arial" charset="0"/>
                <a:cs typeface="Arial" charset="0"/>
              </a:defRPr>
            </a:lvl1pPr>
          </a:lstStyle>
          <a:p>
            <a:pPr fontAlgn="base">
              <a:spcBef>
                <a:spcPct val="0"/>
              </a:spcBef>
              <a:spcAft>
                <a:spcPct val="0"/>
              </a:spcAft>
              <a:defRPr/>
            </a:pPr>
            <a:fld id="{748991D2-3BA8-405A-A75C-51FDE267B22D}" type="slidenum">
              <a:rPr lang="en-US"/>
              <a:pPr fontAlgn="base">
                <a:spcBef>
                  <a:spcPct val="0"/>
                </a:spcBef>
                <a:spcAft>
                  <a:spcPct val="0"/>
                </a:spcAft>
                <a:defRPr/>
              </a:pPr>
              <a:t>‹#›</a:t>
            </a:fld>
            <a:endParaRPr lang="en-US" dirty="0"/>
          </a:p>
        </p:txBody>
      </p:sp>
      <p:sp>
        <p:nvSpPr>
          <p:cNvPr id="1028" name="Rectangle 15"/>
          <p:cNvSpPr>
            <a:spLocks noGrp="1" noChangeArrowheads="1"/>
          </p:cNvSpPr>
          <p:nvPr>
            <p:ph type="body" idx="1"/>
          </p:nvPr>
        </p:nvSpPr>
        <p:spPr bwMode="auto">
          <a:xfrm>
            <a:off x="778933" y="1600200"/>
            <a:ext cx="10687051" cy="412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24" descr="IARC-WHO-EN-R Arial final light blue 16 09 200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251" y="6164263"/>
            <a:ext cx="3913716"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46579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800" r:id="rId14"/>
  </p:sldLayoutIdLst>
  <p:hf hdr="0" ftr="0" dt="0"/>
  <p:txStyles>
    <p:title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p:titleStyle>
    <p:bodyStyle>
      <a:lvl1pPr marL="444500" indent="-4445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990600" indent="-366713" algn="l" rtl="0" eaLnBrk="0" fontAlgn="base" hangingPunct="0">
        <a:spcBef>
          <a:spcPct val="20000"/>
        </a:spcBef>
        <a:spcAft>
          <a:spcPct val="0"/>
        </a:spcAft>
        <a:buClr>
          <a:schemeClr val="tx1"/>
        </a:buClr>
        <a:buChar char="•"/>
        <a:defRPr sz="2800">
          <a:solidFill>
            <a:schemeClr val="tx1"/>
          </a:solidFill>
          <a:latin typeface="+mn-lt"/>
          <a:cs typeface="+mn-cs"/>
        </a:defRPr>
      </a:lvl2pPr>
      <a:lvl3pPr marL="1435100" indent="-265113" algn="l" rtl="0" eaLnBrk="0" fontAlgn="base" hangingPunct="0">
        <a:spcBef>
          <a:spcPct val="20000"/>
        </a:spcBef>
        <a:spcAft>
          <a:spcPct val="0"/>
        </a:spcAft>
        <a:buClr>
          <a:schemeClr val="tx1"/>
        </a:buClr>
        <a:buChar char="•"/>
        <a:defRPr sz="2400">
          <a:solidFill>
            <a:schemeClr val="tx1"/>
          </a:solidFill>
          <a:latin typeface="+mn-lt"/>
          <a:cs typeface="+mn-cs"/>
        </a:defRPr>
      </a:lvl3pPr>
      <a:lvl4pPr marL="1879600" indent="-265113" algn="l" rtl="0" eaLnBrk="0" fontAlgn="base" hangingPunct="0">
        <a:spcBef>
          <a:spcPct val="20000"/>
        </a:spcBef>
        <a:spcAft>
          <a:spcPct val="0"/>
        </a:spcAft>
        <a:buClr>
          <a:schemeClr val="tx1"/>
        </a:buClr>
        <a:buChar char="•"/>
        <a:defRPr sz="2000">
          <a:solidFill>
            <a:schemeClr val="tx1"/>
          </a:solidFill>
          <a:latin typeface="+mn-lt"/>
          <a:cs typeface="+mn-cs"/>
        </a:defRPr>
      </a:lvl4pPr>
      <a:lvl5pPr marL="2287588" indent="-228600" algn="l" rtl="0" eaLnBrk="0" fontAlgn="base" hangingPunct="0">
        <a:spcBef>
          <a:spcPct val="20000"/>
        </a:spcBef>
        <a:spcAft>
          <a:spcPct val="0"/>
        </a:spcAft>
        <a:buClr>
          <a:schemeClr val="tx1"/>
        </a:buClr>
        <a:buChar char="•"/>
        <a:defRPr sz="2000">
          <a:solidFill>
            <a:schemeClr val="tx1"/>
          </a:solidFill>
          <a:latin typeface="+mn-lt"/>
          <a:cs typeface="+mn-cs"/>
        </a:defRPr>
      </a:lvl5pPr>
      <a:lvl6pPr marL="2744788" indent="-228600" algn="l" rtl="0" fontAlgn="base">
        <a:spcBef>
          <a:spcPct val="20000"/>
        </a:spcBef>
        <a:spcAft>
          <a:spcPct val="0"/>
        </a:spcAft>
        <a:buClr>
          <a:schemeClr val="tx1"/>
        </a:buClr>
        <a:buChar char="•"/>
        <a:defRPr sz="2000">
          <a:solidFill>
            <a:schemeClr val="tx1"/>
          </a:solidFill>
          <a:latin typeface="+mn-lt"/>
          <a:cs typeface="+mn-cs"/>
        </a:defRPr>
      </a:lvl6pPr>
      <a:lvl7pPr marL="3201988" indent="-228600" algn="l" rtl="0" fontAlgn="base">
        <a:spcBef>
          <a:spcPct val="20000"/>
        </a:spcBef>
        <a:spcAft>
          <a:spcPct val="0"/>
        </a:spcAft>
        <a:buClr>
          <a:schemeClr val="tx1"/>
        </a:buClr>
        <a:buChar char="•"/>
        <a:defRPr sz="2000">
          <a:solidFill>
            <a:schemeClr val="tx1"/>
          </a:solidFill>
          <a:latin typeface="+mn-lt"/>
          <a:cs typeface="+mn-cs"/>
        </a:defRPr>
      </a:lvl7pPr>
      <a:lvl8pPr marL="3659188" indent="-228600" algn="l" rtl="0" fontAlgn="base">
        <a:spcBef>
          <a:spcPct val="20000"/>
        </a:spcBef>
        <a:spcAft>
          <a:spcPct val="0"/>
        </a:spcAft>
        <a:buClr>
          <a:schemeClr val="tx1"/>
        </a:buClr>
        <a:buChar char="•"/>
        <a:defRPr sz="2000">
          <a:solidFill>
            <a:schemeClr val="tx1"/>
          </a:solidFill>
          <a:latin typeface="+mn-lt"/>
          <a:cs typeface="+mn-cs"/>
        </a:defRPr>
      </a:lvl8pPr>
      <a:lvl9pPr marL="4116388" indent="-228600" algn="l" rtl="0" fontAlgn="base">
        <a:spcBef>
          <a:spcPct val="20000"/>
        </a:spcBef>
        <a:spcAft>
          <a:spcPct val="0"/>
        </a:spcAft>
        <a:buClr>
          <a:schemeClr val="tx1"/>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2.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hyperlink" Target="https://asbest-study.iarc.fr/publications/index.php"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hyperlink" Target="http://bcnet.iarc.fr/"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744816"/>
            <a:ext cx="12157710" cy="954107"/>
          </a:xfrm>
          <a:prstGeom prst="rect">
            <a:avLst/>
          </a:prstGeom>
          <a:solidFill>
            <a:schemeClr val="bg1"/>
          </a:solidFill>
        </p:spPr>
        <p:txBody>
          <a:bodyPr wrap="square" rtlCol="0">
            <a:spAutoFit/>
          </a:bodyPr>
          <a:lstStyle/>
          <a:p>
            <a:pPr algn="ctr"/>
            <a:r>
              <a:rPr lang="en-GB" sz="2800" dirty="0">
                <a:solidFill>
                  <a:srgbClr val="1F1F99"/>
                </a:solidFill>
                <a:latin typeface="Tahoma" panose="020B0604030504040204" pitchFamily="34" charset="0"/>
                <a:ea typeface="Tahoma" panose="020B0604030504040204" pitchFamily="34" charset="0"/>
                <a:cs typeface="Tahoma" panose="020B0604030504040204" pitchFamily="34" charset="0"/>
              </a:rPr>
              <a:t>International Agency for Research on Cancer</a:t>
            </a:r>
          </a:p>
          <a:p>
            <a:pPr algn="ctr"/>
            <a:r>
              <a:rPr lang="en-GB" sz="2800" dirty="0">
                <a:solidFill>
                  <a:srgbClr val="1F1F99"/>
                </a:solidFill>
                <a:latin typeface="Tahoma" panose="020B0604030504040204" pitchFamily="34" charset="0"/>
                <a:ea typeface="Tahoma" panose="020B0604030504040204" pitchFamily="34" charset="0"/>
                <a:cs typeface="Tahoma" panose="020B0604030504040204" pitchFamily="34" charset="0"/>
              </a:rPr>
              <a:t>Lyon, France</a:t>
            </a:r>
          </a:p>
        </p:txBody>
      </p:sp>
      <p:sp>
        <p:nvSpPr>
          <p:cNvPr id="2" name="Title 1"/>
          <p:cNvSpPr>
            <a:spLocks noGrp="1"/>
          </p:cNvSpPr>
          <p:nvPr>
            <p:ph type="ctrTitle"/>
          </p:nvPr>
        </p:nvSpPr>
        <p:spPr>
          <a:xfrm>
            <a:off x="0" y="2636850"/>
            <a:ext cx="12157710" cy="1218585"/>
          </a:xfrm>
        </p:spPr>
        <p:txBody>
          <a:bodyPr>
            <a:normAutofit/>
          </a:bodyPr>
          <a:lstStyle/>
          <a:p>
            <a:r>
              <a:rPr lang="en-GB" altLang="en-US" spc="-40" dirty="0">
                <a:solidFill>
                  <a:srgbClr val="3333FF"/>
                </a:solidFill>
                <a:ea typeface="Tahoma" panose="020B0604030504040204" pitchFamily="34" charset="0"/>
                <a:cs typeface="Tahoma" panose="020B0604030504040204" pitchFamily="34" charset="0"/>
              </a:rPr>
              <a:t>Director’s report</a:t>
            </a:r>
            <a:endParaRPr lang="en-GB" dirty="0">
              <a:solidFill>
                <a:srgbClr val="3333FF"/>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638" y="-4"/>
            <a:ext cx="11669182" cy="2760826"/>
          </a:xfrm>
          <a:prstGeom prst="rect">
            <a:avLst/>
          </a:prstGeom>
          <a:effectLst>
            <a:softEdge rad="317500"/>
          </a:effectLst>
        </p:spPr>
      </p:pic>
      <p:sp>
        <p:nvSpPr>
          <p:cNvPr id="6" name="TextBox 5"/>
          <p:cNvSpPr txBox="1"/>
          <p:nvPr/>
        </p:nvSpPr>
        <p:spPr>
          <a:xfrm>
            <a:off x="0" y="4009169"/>
            <a:ext cx="12157710" cy="584775"/>
          </a:xfrm>
          <a:prstGeom prst="rect">
            <a:avLst/>
          </a:prstGeom>
          <a:noFill/>
        </p:spPr>
        <p:txBody>
          <a:bodyPr wrap="square" rtlCol="0">
            <a:spAutoFit/>
          </a:bodyPr>
          <a:lstStyle/>
          <a:p>
            <a:pPr algn="ctr"/>
            <a:r>
              <a:rPr lang="en-GB" sz="3200" dirty="0">
                <a:solidFill>
                  <a:srgbClr val="1F1F99"/>
                </a:solidFill>
              </a:rPr>
              <a:t>Dr Elisabete Weiderpass, Director</a:t>
            </a:r>
          </a:p>
        </p:txBody>
      </p:sp>
      <p:sp>
        <p:nvSpPr>
          <p:cNvPr id="7" name="TextBox 6"/>
          <p:cNvSpPr txBox="1"/>
          <p:nvPr/>
        </p:nvSpPr>
        <p:spPr>
          <a:xfrm>
            <a:off x="4114807" y="6060098"/>
            <a:ext cx="7995425" cy="707886"/>
          </a:xfrm>
          <a:prstGeom prst="rect">
            <a:avLst/>
          </a:prstGeom>
          <a:noFill/>
        </p:spPr>
        <p:txBody>
          <a:bodyPr wrap="square" rtlCol="0">
            <a:spAutoFit/>
          </a:bodyPr>
          <a:lstStyle/>
          <a:p>
            <a:pPr algn="ctr"/>
            <a:r>
              <a:rPr lang="en-GB" sz="2000" i="1" dirty="0">
                <a:solidFill>
                  <a:srgbClr val="1F1F99"/>
                </a:solidFill>
              </a:rPr>
              <a:t>Scientific Council SC/57/2 , Lyon 10-12 February 2021, by Web conference</a:t>
            </a:r>
          </a:p>
        </p:txBody>
      </p:sp>
    </p:spTree>
    <p:extLst>
      <p:ext uri="{BB962C8B-B14F-4D97-AF65-F5344CB8AC3E}">
        <p14:creationId xmlns:p14="http://schemas.microsoft.com/office/powerpoint/2010/main" val="705328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5935"/>
            <a:ext cx="12192000" cy="801352"/>
          </a:xfrm>
          <a:prstGeom prst="rect">
            <a:avLst/>
          </a:prstGeom>
        </p:spPr>
        <p:txBody>
          <a:bodyPr>
            <a:noAutofit/>
          </a:bodyPr>
          <a:lst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a:lstStyle>
          <a:p>
            <a:pPr>
              <a:spcAft>
                <a:spcPts val="600"/>
              </a:spcAft>
            </a:pPr>
            <a:r>
              <a:rPr lang="en-GB" sz="3200" kern="0" dirty="0"/>
              <a:t>WHO Classification of tumours</a:t>
            </a:r>
          </a:p>
          <a:p>
            <a:r>
              <a:rPr lang="en-GB" sz="3200" kern="0" dirty="0">
                <a:solidFill>
                  <a:srgbClr val="1F1F99"/>
                </a:solidFill>
              </a:rPr>
              <a:t>2020 Highlights</a:t>
            </a:r>
          </a:p>
        </p:txBody>
      </p:sp>
      <p:grpSp>
        <p:nvGrpSpPr>
          <p:cNvPr id="8" name="Group 7"/>
          <p:cNvGrpSpPr/>
          <p:nvPr/>
        </p:nvGrpSpPr>
        <p:grpSpPr>
          <a:xfrm>
            <a:off x="78059" y="1206767"/>
            <a:ext cx="10842705" cy="5622097"/>
            <a:chOff x="78059" y="1206767"/>
            <a:chExt cx="10842705" cy="5622097"/>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3145"/>
            <a:stretch/>
          </p:blipFill>
          <p:spPr>
            <a:xfrm>
              <a:off x="1167164" y="1206767"/>
              <a:ext cx="9753600" cy="5622097"/>
            </a:xfrm>
            <a:prstGeom prst="rect">
              <a:avLst/>
            </a:prstGeom>
          </p:spPr>
        </p:pic>
        <p:sp>
          <p:nvSpPr>
            <p:cNvPr id="7" name="TextBox 6"/>
            <p:cNvSpPr txBox="1"/>
            <p:nvPr/>
          </p:nvSpPr>
          <p:spPr>
            <a:xfrm>
              <a:off x="78059" y="6122020"/>
              <a:ext cx="1089105" cy="706844"/>
            </a:xfrm>
            <a:prstGeom prst="rect">
              <a:avLst/>
            </a:prstGeom>
            <a:solidFill>
              <a:schemeClr val="bg1"/>
            </a:solidFill>
          </p:spPr>
          <p:txBody>
            <a:bodyPr wrap="square" rtlCol="0">
              <a:spAutoFit/>
            </a:bodyPr>
            <a:lstStyle/>
            <a:p>
              <a:endParaRPr lang="en-GB" dirty="0"/>
            </a:p>
          </p:txBody>
        </p:sp>
      </p:grpSp>
      <p:sp>
        <p:nvSpPr>
          <p:cNvPr id="2" name="Slide Number Placeholder 1">
            <a:extLst>
              <a:ext uri="{FF2B5EF4-FFF2-40B4-BE49-F238E27FC236}">
                <a16:creationId xmlns:a16="http://schemas.microsoft.com/office/drawing/2014/main" id="{4A95D851-7421-4644-AD03-49E05FDE1ABA}"/>
              </a:ext>
            </a:extLst>
          </p:cNvPr>
          <p:cNvSpPr>
            <a:spLocks noGrp="1"/>
          </p:cNvSpPr>
          <p:nvPr>
            <p:ph type="sldNum" sz="quarter" idx="10"/>
          </p:nvPr>
        </p:nvSpPr>
        <p:spPr/>
        <p:txBody>
          <a:bodyPr/>
          <a:lstStyle/>
          <a:p>
            <a:pPr>
              <a:defRPr/>
            </a:pPr>
            <a:fld id="{0BA99665-BB23-493F-A010-F584A920B211}" type="slidenum">
              <a:rPr lang="en-US" smtClean="0"/>
              <a:pPr>
                <a:defRPr/>
              </a:pPr>
              <a:t>10</a:t>
            </a:fld>
            <a:endParaRPr lang="en-US" dirty="0"/>
          </a:p>
        </p:txBody>
      </p:sp>
    </p:spTree>
    <p:extLst>
      <p:ext uri="{BB962C8B-B14F-4D97-AF65-F5344CB8AC3E}">
        <p14:creationId xmlns:p14="http://schemas.microsoft.com/office/powerpoint/2010/main" val="3085362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7504" y="40465"/>
            <a:ext cx="12084496" cy="1011088"/>
          </a:xfrm>
          <a:prstGeom prst="rect">
            <a:avLst/>
          </a:prstGeom>
        </p:spPr>
        <p:txBody>
          <a:bodyPr/>
          <a:lst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a:lstStyle>
          <a:p>
            <a:r>
              <a:rPr lang="en-GB" sz="3200" kern="0" dirty="0"/>
              <a:t>Metabolic signatures of healthy lifestyle are associated with lower colorectal cancer risk </a:t>
            </a:r>
          </a:p>
        </p:txBody>
      </p:sp>
      <p:sp>
        <p:nvSpPr>
          <p:cNvPr id="16" name="TextBox 15">
            <a:extLst>
              <a:ext uri="{FF2B5EF4-FFF2-40B4-BE49-F238E27FC236}">
                <a16:creationId xmlns:a16="http://schemas.microsoft.com/office/drawing/2014/main" id="{0CFEF9BE-EB53-344E-AC33-9A221A36D908}"/>
              </a:ext>
            </a:extLst>
          </p:cNvPr>
          <p:cNvSpPr txBox="1"/>
          <p:nvPr/>
        </p:nvSpPr>
        <p:spPr>
          <a:xfrm>
            <a:off x="3322266" y="6479474"/>
            <a:ext cx="8810259" cy="338554"/>
          </a:xfrm>
          <a:prstGeom prst="rect">
            <a:avLst/>
          </a:prstGeom>
          <a:noFill/>
        </p:spPr>
        <p:txBody>
          <a:bodyPr wrap="square" rtlCol="0">
            <a:spAutoFit/>
          </a:bodyPr>
          <a:lstStyle/>
          <a:p>
            <a:r>
              <a:rPr lang="en-US" sz="1600" dirty="0">
                <a:solidFill>
                  <a:srgbClr val="1F1F99"/>
                </a:solidFill>
              </a:rPr>
              <a:t>Rothwell J, Murphy N et al. Chajes V, Gunter MJ (In press). </a:t>
            </a:r>
            <a:r>
              <a:rPr lang="en-US" sz="1600" i="1" dirty="0">
                <a:solidFill>
                  <a:srgbClr val="1F1F99"/>
                </a:solidFill>
              </a:rPr>
              <a:t>Clin. Gastroenterol. Hepatol. 2020</a:t>
            </a:r>
          </a:p>
        </p:txBody>
      </p:sp>
      <p:pic>
        <p:nvPicPr>
          <p:cNvPr id="19" name="Picture 18"/>
          <p:cNvPicPr>
            <a:picLocks noChangeAspect="1"/>
          </p:cNvPicPr>
          <p:nvPr/>
        </p:nvPicPr>
        <p:blipFill>
          <a:blip r:embed="rId3"/>
          <a:stretch>
            <a:fillRect/>
          </a:stretch>
        </p:blipFill>
        <p:spPr>
          <a:xfrm>
            <a:off x="397953" y="956289"/>
            <a:ext cx="3825812" cy="5117973"/>
          </a:xfrm>
          <a:prstGeom prst="rect">
            <a:avLst/>
          </a:prstGeom>
        </p:spPr>
      </p:pic>
      <p:pic>
        <p:nvPicPr>
          <p:cNvPr id="20" name="Picture 19"/>
          <p:cNvPicPr>
            <a:picLocks noChangeAspect="1"/>
          </p:cNvPicPr>
          <p:nvPr/>
        </p:nvPicPr>
        <p:blipFill>
          <a:blip r:embed="rId4"/>
          <a:stretch>
            <a:fillRect/>
          </a:stretch>
        </p:blipFill>
        <p:spPr>
          <a:xfrm>
            <a:off x="5300419" y="1099455"/>
            <a:ext cx="6444806" cy="5376672"/>
          </a:xfrm>
          <a:prstGeom prst="rect">
            <a:avLst/>
          </a:prstGeom>
        </p:spPr>
      </p:pic>
      <p:sp>
        <p:nvSpPr>
          <p:cNvPr id="2" name="Slide Number Placeholder 1">
            <a:extLst>
              <a:ext uri="{FF2B5EF4-FFF2-40B4-BE49-F238E27FC236}">
                <a16:creationId xmlns:a16="http://schemas.microsoft.com/office/drawing/2014/main" id="{C28A1C0A-3CEB-D04D-AD57-971814EEB079}"/>
              </a:ext>
            </a:extLst>
          </p:cNvPr>
          <p:cNvSpPr>
            <a:spLocks noGrp="1"/>
          </p:cNvSpPr>
          <p:nvPr>
            <p:ph type="sldNum" sz="quarter" idx="10"/>
          </p:nvPr>
        </p:nvSpPr>
        <p:spPr/>
        <p:txBody>
          <a:bodyPr/>
          <a:lstStyle/>
          <a:p>
            <a:pPr>
              <a:defRPr/>
            </a:pPr>
            <a:fld id="{0BA99665-BB23-493F-A010-F584A920B211}" type="slidenum">
              <a:rPr lang="en-US" smtClean="0"/>
              <a:pPr>
                <a:defRPr/>
              </a:pPr>
              <a:t>11</a:t>
            </a:fld>
            <a:endParaRPr lang="en-US" dirty="0"/>
          </a:p>
        </p:txBody>
      </p:sp>
    </p:spTree>
    <p:extLst>
      <p:ext uri="{BB962C8B-B14F-4D97-AF65-F5344CB8AC3E}">
        <p14:creationId xmlns:p14="http://schemas.microsoft.com/office/powerpoint/2010/main" val="3013967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F6EE93-9085-4032-95D1-682963B9C3E9}"/>
              </a:ext>
            </a:extLst>
          </p:cNvPr>
          <p:cNvSpPr txBox="1">
            <a:spLocks/>
          </p:cNvSpPr>
          <p:nvPr/>
        </p:nvSpPr>
        <p:spPr>
          <a:xfrm>
            <a:off x="0" y="8715"/>
            <a:ext cx="12191999" cy="712184"/>
          </a:xfrm>
          <a:prstGeom prst="rect">
            <a:avLst/>
          </a:prstGeom>
        </p:spPr>
        <p:txBody>
          <a:bodyPr/>
          <a:lst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a:lstStyle>
          <a:p>
            <a:r>
              <a:rPr lang="fr-FR" sz="3200" kern="0" dirty="0"/>
              <a:t>New </a:t>
            </a:r>
            <a:r>
              <a:rPr lang="fr-FR" sz="3200" kern="0" dirty="0" err="1"/>
              <a:t>biomarkers</a:t>
            </a:r>
            <a:r>
              <a:rPr lang="fr-FR" sz="3200" kern="0" dirty="0"/>
              <a:t> for </a:t>
            </a:r>
            <a:r>
              <a:rPr lang="fr-FR" sz="3200" kern="0" dirty="0" err="1"/>
              <a:t>processed</a:t>
            </a:r>
            <a:r>
              <a:rPr lang="fr-FR" sz="3200" kern="0" dirty="0"/>
              <a:t> </a:t>
            </a:r>
            <a:r>
              <a:rPr lang="fr-FR" sz="3200" kern="0" dirty="0" err="1"/>
              <a:t>meat</a:t>
            </a:r>
            <a:r>
              <a:rPr lang="fr-FR" sz="3200" kern="0" dirty="0"/>
              <a:t> </a:t>
            </a:r>
            <a:r>
              <a:rPr lang="fr-FR" sz="3200" kern="0" dirty="0" err="1"/>
              <a:t>intake</a:t>
            </a:r>
            <a:endParaRPr lang="fr-FR" sz="3200" i="1" kern="0" dirty="0"/>
          </a:p>
        </p:txBody>
      </p:sp>
      <p:sp>
        <p:nvSpPr>
          <p:cNvPr id="3" name="Espace réservé du contenu 2">
            <a:extLst>
              <a:ext uri="{FF2B5EF4-FFF2-40B4-BE49-F238E27FC236}">
                <a16:creationId xmlns:a16="http://schemas.microsoft.com/office/drawing/2014/main" id="{C85657E9-644D-4191-9613-3AA3A3876B57}"/>
              </a:ext>
            </a:extLst>
          </p:cNvPr>
          <p:cNvSpPr txBox="1">
            <a:spLocks/>
          </p:cNvSpPr>
          <p:nvPr/>
        </p:nvSpPr>
        <p:spPr>
          <a:xfrm>
            <a:off x="228327" y="833282"/>
            <a:ext cx="5592370" cy="631723"/>
          </a:xfrm>
          <a:prstGeom prst="rect">
            <a:avLst/>
          </a:prstGeom>
        </p:spPr>
        <p:txBody>
          <a:bodyPr/>
          <a:lstStyle>
            <a:lvl1pPr marL="444500" indent="-4445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990600" indent="-366713" algn="l" rtl="0" eaLnBrk="0" fontAlgn="base" hangingPunct="0">
              <a:spcBef>
                <a:spcPct val="20000"/>
              </a:spcBef>
              <a:spcAft>
                <a:spcPct val="0"/>
              </a:spcAft>
              <a:buClr>
                <a:schemeClr val="tx1"/>
              </a:buClr>
              <a:buChar char="•"/>
              <a:defRPr sz="2800">
                <a:solidFill>
                  <a:schemeClr val="tx1"/>
                </a:solidFill>
                <a:latin typeface="+mn-lt"/>
                <a:cs typeface="+mn-cs"/>
              </a:defRPr>
            </a:lvl2pPr>
            <a:lvl3pPr marL="1435100" indent="-265113" algn="l" rtl="0" eaLnBrk="0" fontAlgn="base" hangingPunct="0">
              <a:spcBef>
                <a:spcPct val="20000"/>
              </a:spcBef>
              <a:spcAft>
                <a:spcPct val="0"/>
              </a:spcAft>
              <a:buClr>
                <a:schemeClr val="tx1"/>
              </a:buClr>
              <a:buChar char="•"/>
              <a:defRPr sz="2400">
                <a:solidFill>
                  <a:schemeClr val="tx1"/>
                </a:solidFill>
                <a:latin typeface="+mn-lt"/>
                <a:cs typeface="+mn-cs"/>
              </a:defRPr>
            </a:lvl3pPr>
            <a:lvl4pPr marL="1879600" indent="-265113" algn="l" rtl="0" eaLnBrk="0" fontAlgn="base" hangingPunct="0">
              <a:spcBef>
                <a:spcPct val="20000"/>
              </a:spcBef>
              <a:spcAft>
                <a:spcPct val="0"/>
              </a:spcAft>
              <a:buClr>
                <a:schemeClr val="tx1"/>
              </a:buClr>
              <a:buChar char="•"/>
              <a:defRPr sz="2000">
                <a:solidFill>
                  <a:schemeClr val="tx1"/>
                </a:solidFill>
                <a:latin typeface="+mn-lt"/>
                <a:cs typeface="+mn-cs"/>
              </a:defRPr>
            </a:lvl4pPr>
            <a:lvl5pPr marL="2287588" indent="-228600" algn="l" rtl="0" eaLnBrk="0" fontAlgn="base" hangingPunct="0">
              <a:spcBef>
                <a:spcPct val="20000"/>
              </a:spcBef>
              <a:spcAft>
                <a:spcPct val="0"/>
              </a:spcAft>
              <a:buClr>
                <a:schemeClr val="tx1"/>
              </a:buClr>
              <a:buChar char="•"/>
              <a:defRPr sz="2000">
                <a:solidFill>
                  <a:schemeClr val="tx1"/>
                </a:solidFill>
                <a:latin typeface="+mn-lt"/>
                <a:cs typeface="+mn-cs"/>
              </a:defRPr>
            </a:lvl5pPr>
            <a:lvl6pPr marL="2744788" indent="-228600" algn="l" rtl="0" fontAlgn="base">
              <a:spcBef>
                <a:spcPct val="20000"/>
              </a:spcBef>
              <a:spcAft>
                <a:spcPct val="0"/>
              </a:spcAft>
              <a:buClr>
                <a:schemeClr val="tx1"/>
              </a:buClr>
              <a:buChar char="•"/>
              <a:defRPr sz="2000">
                <a:solidFill>
                  <a:schemeClr val="tx1"/>
                </a:solidFill>
                <a:latin typeface="+mn-lt"/>
                <a:cs typeface="+mn-cs"/>
              </a:defRPr>
            </a:lvl6pPr>
            <a:lvl7pPr marL="3201988" indent="-228600" algn="l" rtl="0" fontAlgn="base">
              <a:spcBef>
                <a:spcPct val="20000"/>
              </a:spcBef>
              <a:spcAft>
                <a:spcPct val="0"/>
              </a:spcAft>
              <a:buClr>
                <a:schemeClr val="tx1"/>
              </a:buClr>
              <a:buChar char="•"/>
              <a:defRPr sz="2000">
                <a:solidFill>
                  <a:schemeClr val="tx1"/>
                </a:solidFill>
                <a:latin typeface="+mn-lt"/>
                <a:cs typeface="+mn-cs"/>
              </a:defRPr>
            </a:lvl7pPr>
            <a:lvl8pPr marL="3659188" indent="-228600" algn="l" rtl="0" fontAlgn="base">
              <a:spcBef>
                <a:spcPct val="20000"/>
              </a:spcBef>
              <a:spcAft>
                <a:spcPct val="0"/>
              </a:spcAft>
              <a:buClr>
                <a:schemeClr val="tx1"/>
              </a:buClr>
              <a:buChar char="•"/>
              <a:defRPr sz="2000">
                <a:solidFill>
                  <a:schemeClr val="tx1"/>
                </a:solidFill>
                <a:latin typeface="+mn-lt"/>
                <a:cs typeface="+mn-cs"/>
              </a:defRPr>
            </a:lvl8pPr>
            <a:lvl9pPr marL="4116388" indent="-228600" algn="l" rtl="0" fontAlgn="base">
              <a:spcBef>
                <a:spcPct val="20000"/>
              </a:spcBef>
              <a:spcAft>
                <a:spcPct val="0"/>
              </a:spcAft>
              <a:buClr>
                <a:schemeClr val="tx1"/>
              </a:buClr>
              <a:buChar char="•"/>
              <a:defRPr sz="2000">
                <a:solidFill>
                  <a:schemeClr val="tx1"/>
                </a:solidFill>
                <a:latin typeface="+mn-lt"/>
                <a:cs typeface="+mn-cs"/>
              </a:defRPr>
            </a:lvl9pPr>
          </a:lstStyle>
          <a:p>
            <a:r>
              <a:rPr lang="fr-FR" sz="2400" kern="0" dirty="0" err="1">
                <a:solidFill>
                  <a:srgbClr val="1F1F99"/>
                </a:solidFill>
              </a:rPr>
              <a:t>Analysis</a:t>
            </a:r>
            <a:r>
              <a:rPr lang="fr-FR" sz="2400" kern="0" dirty="0">
                <a:solidFill>
                  <a:srgbClr val="1F1F99"/>
                </a:solidFill>
              </a:rPr>
              <a:t> of </a:t>
            </a:r>
            <a:r>
              <a:rPr lang="fr-FR" sz="2400" kern="0" dirty="0" err="1">
                <a:solidFill>
                  <a:srgbClr val="1F1F99"/>
                </a:solidFill>
              </a:rPr>
              <a:t>processed</a:t>
            </a:r>
            <a:r>
              <a:rPr lang="fr-FR" sz="2400" kern="0" dirty="0">
                <a:solidFill>
                  <a:srgbClr val="1F1F99"/>
                </a:solidFill>
              </a:rPr>
              <a:t> </a:t>
            </a:r>
            <a:r>
              <a:rPr lang="fr-FR" sz="2400" kern="0" dirty="0" err="1">
                <a:solidFill>
                  <a:srgbClr val="1F1F99"/>
                </a:solidFill>
              </a:rPr>
              <a:t>meat</a:t>
            </a:r>
            <a:r>
              <a:rPr lang="fr-FR" sz="2400" kern="0" dirty="0">
                <a:solidFill>
                  <a:srgbClr val="1F1F99"/>
                </a:solidFill>
              </a:rPr>
              <a:t> </a:t>
            </a:r>
            <a:r>
              <a:rPr lang="fr-FR" sz="2400" kern="0" dirty="0" err="1">
                <a:solidFill>
                  <a:srgbClr val="1F1F99"/>
                </a:solidFill>
              </a:rPr>
              <a:t>products</a:t>
            </a:r>
            <a:endParaRPr lang="fr-FR" sz="2400" kern="0" dirty="0">
              <a:solidFill>
                <a:srgbClr val="1F1F99"/>
              </a:solidFill>
            </a:endParaRPr>
          </a:p>
        </p:txBody>
      </p:sp>
      <p:sp>
        <p:nvSpPr>
          <p:cNvPr id="4" name="Espace réservé du contenu 2">
            <a:extLst>
              <a:ext uri="{FF2B5EF4-FFF2-40B4-BE49-F238E27FC236}">
                <a16:creationId xmlns:a16="http://schemas.microsoft.com/office/drawing/2014/main" id="{C9823A0E-7177-49AD-9F78-0F9B60660F58}"/>
              </a:ext>
            </a:extLst>
          </p:cNvPr>
          <p:cNvSpPr txBox="1">
            <a:spLocks/>
          </p:cNvSpPr>
          <p:nvPr/>
        </p:nvSpPr>
        <p:spPr bwMode="auto">
          <a:xfrm>
            <a:off x="6713052" y="835943"/>
            <a:ext cx="5387370" cy="63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44500" indent="-444500" algn="l" rtl="0" eaLnBrk="1" fontAlgn="base" hangingPunct="1">
              <a:spcBef>
                <a:spcPct val="20000"/>
              </a:spcBef>
              <a:spcAft>
                <a:spcPct val="0"/>
              </a:spcAft>
              <a:buClr>
                <a:schemeClr val="tx1"/>
              </a:buClr>
              <a:buChar char="•"/>
              <a:defRPr sz="3200">
                <a:solidFill>
                  <a:srgbClr val="1F1F99"/>
                </a:solidFill>
                <a:latin typeface="+mn-lt"/>
                <a:ea typeface="+mn-ea"/>
                <a:cs typeface="+mn-cs"/>
              </a:defRPr>
            </a:lvl1pPr>
            <a:lvl2pPr marL="990600" indent="-366713" algn="l" rtl="0" eaLnBrk="1" fontAlgn="base" hangingPunct="1">
              <a:spcBef>
                <a:spcPct val="20000"/>
              </a:spcBef>
              <a:spcAft>
                <a:spcPct val="0"/>
              </a:spcAft>
              <a:buClr>
                <a:schemeClr val="tx1"/>
              </a:buClr>
              <a:buChar char="•"/>
              <a:defRPr sz="2800">
                <a:solidFill>
                  <a:srgbClr val="1F1F99"/>
                </a:solidFill>
                <a:latin typeface="+mn-lt"/>
                <a:cs typeface="+mn-cs"/>
              </a:defRPr>
            </a:lvl2pPr>
            <a:lvl3pPr marL="1435100" indent="-265113" algn="l" rtl="0" eaLnBrk="1" fontAlgn="base" hangingPunct="1">
              <a:spcBef>
                <a:spcPct val="20000"/>
              </a:spcBef>
              <a:spcAft>
                <a:spcPct val="0"/>
              </a:spcAft>
              <a:buClr>
                <a:schemeClr val="tx1"/>
              </a:buClr>
              <a:buChar char="•"/>
              <a:defRPr sz="2400">
                <a:solidFill>
                  <a:srgbClr val="1F1F99"/>
                </a:solidFill>
                <a:latin typeface="+mn-lt"/>
                <a:cs typeface="+mn-cs"/>
              </a:defRPr>
            </a:lvl3pPr>
            <a:lvl4pPr marL="1879600" indent="-265113" algn="l" rtl="0" eaLnBrk="1" fontAlgn="base" hangingPunct="1">
              <a:spcBef>
                <a:spcPct val="20000"/>
              </a:spcBef>
              <a:spcAft>
                <a:spcPct val="0"/>
              </a:spcAft>
              <a:buClr>
                <a:schemeClr val="tx1"/>
              </a:buClr>
              <a:buChar char="•"/>
              <a:defRPr sz="2000">
                <a:solidFill>
                  <a:srgbClr val="1F1F99"/>
                </a:solidFill>
                <a:latin typeface="+mn-lt"/>
                <a:cs typeface="+mn-cs"/>
              </a:defRPr>
            </a:lvl4pPr>
            <a:lvl5pPr marL="2287588" indent="-228600" algn="l" rtl="0" eaLnBrk="1" fontAlgn="base" hangingPunct="1">
              <a:spcBef>
                <a:spcPct val="20000"/>
              </a:spcBef>
              <a:spcAft>
                <a:spcPct val="0"/>
              </a:spcAft>
              <a:buClr>
                <a:schemeClr val="tx1"/>
              </a:buClr>
              <a:buChar char="•"/>
              <a:defRPr sz="2000">
                <a:solidFill>
                  <a:srgbClr val="1F1F99"/>
                </a:solidFill>
                <a:latin typeface="+mn-lt"/>
                <a:cs typeface="+mn-cs"/>
              </a:defRPr>
            </a:lvl5pPr>
            <a:lvl6pPr marL="2744788" indent="-228600" algn="l" rtl="0" eaLnBrk="1" fontAlgn="base" hangingPunct="1">
              <a:spcBef>
                <a:spcPct val="20000"/>
              </a:spcBef>
              <a:spcAft>
                <a:spcPct val="0"/>
              </a:spcAft>
              <a:buClr>
                <a:schemeClr val="tx1"/>
              </a:buClr>
              <a:buChar char="•"/>
              <a:defRPr sz="2000">
                <a:solidFill>
                  <a:schemeClr val="tx1"/>
                </a:solidFill>
                <a:latin typeface="+mn-lt"/>
                <a:cs typeface="+mn-cs"/>
              </a:defRPr>
            </a:lvl6pPr>
            <a:lvl7pPr marL="3201988" indent="-228600" algn="l" rtl="0" eaLnBrk="1" fontAlgn="base" hangingPunct="1">
              <a:spcBef>
                <a:spcPct val="20000"/>
              </a:spcBef>
              <a:spcAft>
                <a:spcPct val="0"/>
              </a:spcAft>
              <a:buClr>
                <a:schemeClr val="tx1"/>
              </a:buClr>
              <a:buChar char="•"/>
              <a:defRPr sz="2000">
                <a:solidFill>
                  <a:schemeClr val="tx1"/>
                </a:solidFill>
                <a:latin typeface="+mn-lt"/>
                <a:cs typeface="+mn-cs"/>
              </a:defRPr>
            </a:lvl7pPr>
            <a:lvl8pPr marL="3659188" indent="-228600" algn="l" rtl="0" eaLnBrk="1" fontAlgn="base" hangingPunct="1">
              <a:spcBef>
                <a:spcPct val="20000"/>
              </a:spcBef>
              <a:spcAft>
                <a:spcPct val="0"/>
              </a:spcAft>
              <a:buClr>
                <a:schemeClr val="tx1"/>
              </a:buClr>
              <a:buChar char="•"/>
              <a:defRPr sz="2000">
                <a:solidFill>
                  <a:schemeClr val="tx1"/>
                </a:solidFill>
                <a:latin typeface="+mn-lt"/>
                <a:cs typeface="+mn-cs"/>
              </a:defRPr>
            </a:lvl8pPr>
            <a:lvl9pPr marL="4116388" indent="-228600" algn="l" rtl="0" eaLnBrk="1" fontAlgn="base" hangingPunct="1">
              <a:spcBef>
                <a:spcPct val="20000"/>
              </a:spcBef>
              <a:spcAft>
                <a:spcPct val="0"/>
              </a:spcAft>
              <a:buClr>
                <a:schemeClr val="tx1"/>
              </a:buClr>
              <a:buChar char="•"/>
              <a:defRPr sz="2000">
                <a:solidFill>
                  <a:schemeClr val="tx1"/>
                </a:solidFill>
                <a:latin typeface="+mn-lt"/>
                <a:cs typeface="+mn-cs"/>
              </a:defRPr>
            </a:lvl9pPr>
          </a:lstStyle>
          <a:p>
            <a:r>
              <a:rPr lang="fr-FR" sz="2400" kern="0" dirty="0" err="1"/>
              <a:t>Dietary</a:t>
            </a:r>
            <a:r>
              <a:rPr lang="fr-FR" sz="2400" kern="0" dirty="0"/>
              <a:t> intervention </a:t>
            </a:r>
            <a:r>
              <a:rPr lang="fr-FR" sz="2400" kern="0" dirty="0" err="1"/>
              <a:t>study</a:t>
            </a:r>
            <a:r>
              <a:rPr lang="fr-FR" sz="2400" kern="0" dirty="0"/>
              <a:t> (n=12)</a:t>
            </a:r>
          </a:p>
        </p:txBody>
      </p:sp>
      <p:sp>
        <p:nvSpPr>
          <p:cNvPr id="5" name="Espace réservé du contenu 2">
            <a:extLst>
              <a:ext uri="{FF2B5EF4-FFF2-40B4-BE49-F238E27FC236}">
                <a16:creationId xmlns:a16="http://schemas.microsoft.com/office/drawing/2014/main" id="{43D781EF-EA0E-4306-90EC-7C0660C8BD77}"/>
              </a:ext>
            </a:extLst>
          </p:cNvPr>
          <p:cNvSpPr txBox="1">
            <a:spLocks/>
          </p:cNvSpPr>
          <p:nvPr/>
        </p:nvSpPr>
        <p:spPr bwMode="auto">
          <a:xfrm>
            <a:off x="4145874" y="4880164"/>
            <a:ext cx="7975499" cy="63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44500" indent="-444500" algn="l" rtl="0" eaLnBrk="1" fontAlgn="base" hangingPunct="1">
              <a:spcBef>
                <a:spcPct val="20000"/>
              </a:spcBef>
              <a:spcAft>
                <a:spcPct val="0"/>
              </a:spcAft>
              <a:buClr>
                <a:schemeClr val="tx1"/>
              </a:buClr>
              <a:buChar char="•"/>
              <a:defRPr sz="3200">
                <a:solidFill>
                  <a:srgbClr val="1F1F99"/>
                </a:solidFill>
                <a:latin typeface="+mn-lt"/>
                <a:ea typeface="+mn-ea"/>
                <a:cs typeface="+mn-cs"/>
              </a:defRPr>
            </a:lvl1pPr>
            <a:lvl2pPr marL="990600" indent="-366713" algn="l" rtl="0" eaLnBrk="1" fontAlgn="base" hangingPunct="1">
              <a:spcBef>
                <a:spcPct val="20000"/>
              </a:spcBef>
              <a:spcAft>
                <a:spcPct val="0"/>
              </a:spcAft>
              <a:buClr>
                <a:schemeClr val="tx1"/>
              </a:buClr>
              <a:buChar char="•"/>
              <a:defRPr sz="2800">
                <a:solidFill>
                  <a:srgbClr val="1F1F99"/>
                </a:solidFill>
                <a:latin typeface="+mn-lt"/>
                <a:cs typeface="+mn-cs"/>
              </a:defRPr>
            </a:lvl2pPr>
            <a:lvl3pPr marL="1435100" indent="-265113" algn="l" rtl="0" eaLnBrk="1" fontAlgn="base" hangingPunct="1">
              <a:spcBef>
                <a:spcPct val="20000"/>
              </a:spcBef>
              <a:spcAft>
                <a:spcPct val="0"/>
              </a:spcAft>
              <a:buClr>
                <a:schemeClr val="tx1"/>
              </a:buClr>
              <a:buChar char="•"/>
              <a:defRPr sz="2400">
                <a:solidFill>
                  <a:srgbClr val="1F1F99"/>
                </a:solidFill>
                <a:latin typeface="+mn-lt"/>
                <a:cs typeface="+mn-cs"/>
              </a:defRPr>
            </a:lvl3pPr>
            <a:lvl4pPr marL="1879600" indent="-265113" algn="l" rtl="0" eaLnBrk="1" fontAlgn="base" hangingPunct="1">
              <a:spcBef>
                <a:spcPct val="20000"/>
              </a:spcBef>
              <a:spcAft>
                <a:spcPct val="0"/>
              </a:spcAft>
              <a:buClr>
                <a:schemeClr val="tx1"/>
              </a:buClr>
              <a:buChar char="•"/>
              <a:defRPr sz="2000">
                <a:solidFill>
                  <a:srgbClr val="1F1F99"/>
                </a:solidFill>
                <a:latin typeface="+mn-lt"/>
                <a:cs typeface="+mn-cs"/>
              </a:defRPr>
            </a:lvl4pPr>
            <a:lvl5pPr marL="2287588" indent="-228600" algn="l" rtl="0" eaLnBrk="1" fontAlgn="base" hangingPunct="1">
              <a:spcBef>
                <a:spcPct val="20000"/>
              </a:spcBef>
              <a:spcAft>
                <a:spcPct val="0"/>
              </a:spcAft>
              <a:buClr>
                <a:schemeClr val="tx1"/>
              </a:buClr>
              <a:buChar char="•"/>
              <a:defRPr sz="2000">
                <a:solidFill>
                  <a:srgbClr val="1F1F99"/>
                </a:solidFill>
                <a:latin typeface="+mn-lt"/>
                <a:cs typeface="+mn-cs"/>
              </a:defRPr>
            </a:lvl5pPr>
            <a:lvl6pPr marL="2744788" indent="-228600" algn="l" rtl="0" eaLnBrk="1" fontAlgn="base" hangingPunct="1">
              <a:spcBef>
                <a:spcPct val="20000"/>
              </a:spcBef>
              <a:spcAft>
                <a:spcPct val="0"/>
              </a:spcAft>
              <a:buClr>
                <a:schemeClr val="tx1"/>
              </a:buClr>
              <a:buChar char="•"/>
              <a:defRPr sz="2000">
                <a:solidFill>
                  <a:schemeClr val="tx1"/>
                </a:solidFill>
                <a:latin typeface="+mn-lt"/>
                <a:cs typeface="+mn-cs"/>
              </a:defRPr>
            </a:lvl6pPr>
            <a:lvl7pPr marL="3201988" indent="-228600" algn="l" rtl="0" eaLnBrk="1" fontAlgn="base" hangingPunct="1">
              <a:spcBef>
                <a:spcPct val="20000"/>
              </a:spcBef>
              <a:spcAft>
                <a:spcPct val="0"/>
              </a:spcAft>
              <a:buClr>
                <a:schemeClr val="tx1"/>
              </a:buClr>
              <a:buChar char="•"/>
              <a:defRPr sz="2000">
                <a:solidFill>
                  <a:schemeClr val="tx1"/>
                </a:solidFill>
                <a:latin typeface="+mn-lt"/>
                <a:cs typeface="+mn-cs"/>
              </a:defRPr>
            </a:lvl7pPr>
            <a:lvl8pPr marL="3659188" indent="-228600" algn="l" rtl="0" eaLnBrk="1" fontAlgn="base" hangingPunct="1">
              <a:spcBef>
                <a:spcPct val="20000"/>
              </a:spcBef>
              <a:spcAft>
                <a:spcPct val="0"/>
              </a:spcAft>
              <a:buClr>
                <a:schemeClr val="tx1"/>
              </a:buClr>
              <a:buChar char="•"/>
              <a:defRPr sz="2000">
                <a:solidFill>
                  <a:schemeClr val="tx1"/>
                </a:solidFill>
                <a:latin typeface="+mn-lt"/>
                <a:cs typeface="+mn-cs"/>
              </a:defRPr>
            </a:lvl8pPr>
            <a:lvl9pPr marL="4116388" indent="-228600" algn="l" rtl="0" eaLnBrk="1" fontAlgn="base" hangingPunct="1">
              <a:spcBef>
                <a:spcPct val="20000"/>
              </a:spcBef>
              <a:spcAft>
                <a:spcPct val="0"/>
              </a:spcAft>
              <a:buClr>
                <a:schemeClr val="tx1"/>
              </a:buClr>
              <a:buChar char="•"/>
              <a:defRPr sz="2000">
                <a:solidFill>
                  <a:schemeClr val="tx1"/>
                </a:solidFill>
                <a:latin typeface="+mn-lt"/>
                <a:cs typeface="+mn-cs"/>
              </a:defRPr>
            </a:lvl9pPr>
          </a:lstStyle>
          <a:p>
            <a:r>
              <a:rPr lang="fr-FR" sz="2000" kern="0" dirty="0" err="1"/>
              <a:t>Several</a:t>
            </a:r>
            <a:r>
              <a:rPr lang="fr-FR" sz="2000" kern="0" dirty="0"/>
              <a:t> </a:t>
            </a:r>
            <a:r>
              <a:rPr lang="fr-FR" sz="2000" kern="0" dirty="0" err="1"/>
              <a:t>biomarkers</a:t>
            </a:r>
            <a:r>
              <a:rPr lang="fr-FR" sz="2000" kern="0" dirty="0"/>
              <a:t> of </a:t>
            </a:r>
            <a:r>
              <a:rPr lang="fr-FR" sz="2000" kern="0" dirty="0" err="1"/>
              <a:t>processed</a:t>
            </a:r>
            <a:r>
              <a:rPr lang="fr-FR" sz="2000" kern="0" dirty="0"/>
              <a:t> </a:t>
            </a:r>
            <a:r>
              <a:rPr lang="fr-FR" sz="2000" kern="0" dirty="0" err="1"/>
              <a:t>meat</a:t>
            </a:r>
            <a:r>
              <a:rPr lang="fr-FR" sz="2000" kern="0" dirty="0"/>
              <a:t> </a:t>
            </a:r>
            <a:r>
              <a:rPr lang="fr-FR" sz="2000" kern="0" dirty="0" err="1"/>
              <a:t>intake</a:t>
            </a:r>
            <a:r>
              <a:rPr lang="fr-FR" sz="2000" kern="0" dirty="0"/>
              <a:t> </a:t>
            </a:r>
            <a:r>
              <a:rPr lang="fr-FR" sz="2000" kern="0" dirty="0" err="1"/>
              <a:t>identified</a:t>
            </a:r>
            <a:endParaRPr lang="fr-FR" sz="2000" kern="0" dirty="0"/>
          </a:p>
          <a:p>
            <a:r>
              <a:rPr lang="fr-FR" sz="2000" kern="0" dirty="0" err="1"/>
              <a:t>Biomarkers</a:t>
            </a:r>
            <a:r>
              <a:rPr lang="fr-FR" sz="2000" kern="0" dirty="0"/>
              <a:t> </a:t>
            </a:r>
            <a:r>
              <a:rPr lang="fr-FR" sz="2000" kern="0" dirty="0" err="1"/>
              <a:t>validated</a:t>
            </a:r>
            <a:r>
              <a:rPr lang="fr-FR" sz="2000" kern="0" dirty="0"/>
              <a:t> in a cross-sectional </a:t>
            </a:r>
            <a:r>
              <a:rPr lang="fr-FR" sz="2000" kern="0" dirty="0" err="1"/>
              <a:t>study</a:t>
            </a:r>
            <a:r>
              <a:rPr lang="fr-FR" sz="2000" kern="0" dirty="0"/>
              <a:t> in EPIC (n=474)</a:t>
            </a:r>
          </a:p>
          <a:p>
            <a:r>
              <a:rPr lang="fr-FR" sz="2000" kern="0" dirty="0" err="1"/>
              <a:t>Biomarkers</a:t>
            </a:r>
            <a:r>
              <a:rPr lang="fr-FR" sz="2000" kern="0" dirty="0"/>
              <a:t> </a:t>
            </a:r>
            <a:r>
              <a:rPr lang="fr-FR" sz="2000" kern="0" dirty="0" err="1"/>
              <a:t>now</a:t>
            </a:r>
            <a:r>
              <a:rPr lang="fr-FR" sz="2000" kern="0" dirty="0"/>
              <a:t> </a:t>
            </a:r>
            <a:r>
              <a:rPr lang="fr-FR" sz="2000" kern="0" dirty="0" err="1"/>
              <a:t>used</a:t>
            </a:r>
            <a:r>
              <a:rPr lang="fr-FR" sz="2000" kern="0" dirty="0"/>
              <a:t> to </a:t>
            </a:r>
            <a:r>
              <a:rPr lang="fr-FR" sz="2000" kern="0" dirty="0" err="1"/>
              <a:t>study</a:t>
            </a:r>
            <a:r>
              <a:rPr lang="fr-FR" sz="2000" kern="0" dirty="0"/>
              <a:t> associations of </a:t>
            </a:r>
            <a:r>
              <a:rPr lang="fr-FR" sz="2000" kern="0" dirty="0" err="1"/>
              <a:t>processed</a:t>
            </a:r>
            <a:r>
              <a:rPr lang="fr-FR" sz="2000" kern="0" dirty="0"/>
              <a:t> </a:t>
            </a:r>
            <a:r>
              <a:rPr lang="fr-FR" sz="2000" kern="0" dirty="0" err="1"/>
              <a:t>meat</a:t>
            </a:r>
            <a:r>
              <a:rPr lang="fr-FR" sz="2000" kern="0" dirty="0"/>
              <a:t> </a:t>
            </a:r>
            <a:r>
              <a:rPr lang="fr-FR" sz="2000" kern="0" dirty="0" err="1"/>
              <a:t>intake</a:t>
            </a:r>
            <a:r>
              <a:rPr lang="fr-FR" sz="2000" kern="0" dirty="0"/>
              <a:t> </a:t>
            </a:r>
            <a:r>
              <a:rPr lang="fr-FR" sz="2000" kern="0" dirty="0" err="1"/>
              <a:t>with</a:t>
            </a:r>
            <a:r>
              <a:rPr lang="fr-FR" sz="2000" kern="0" dirty="0"/>
              <a:t> colorectal cancer in EPIC</a:t>
            </a:r>
          </a:p>
          <a:p>
            <a:endParaRPr lang="fr-FR" sz="2000" kern="0" dirty="0"/>
          </a:p>
        </p:txBody>
      </p:sp>
      <p:sp>
        <p:nvSpPr>
          <p:cNvPr id="6" name="Text Box 4">
            <a:extLst>
              <a:ext uri="{FF2B5EF4-FFF2-40B4-BE49-F238E27FC236}">
                <a16:creationId xmlns:a16="http://schemas.microsoft.com/office/drawing/2014/main" id="{47C846A9-3EC2-468F-87D2-66677C8FCAB3}"/>
              </a:ext>
            </a:extLst>
          </p:cNvPr>
          <p:cNvSpPr txBox="1">
            <a:spLocks noChangeArrowheads="1"/>
          </p:cNvSpPr>
          <p:nvPr/>
        </p:nvSpPr>
        <p:spPr bwMode="auto">
          <a:xfrm>
            <a:off x="7437863" y="6297899"/>
            <a:ext cx="467179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r" fontAlgn="base">
              <a:spcBef>
                <a:spcPct val="0"/>
              </a:spcBef>
              <a:spcAft>
                <a:spcPct val="0"/>
              </a:spcAft>
            </a:pPr>
            <a:r>
              <a:rPr lang="en-GB" altLang="en-US" dirty="0">
                <a:solidFill>
                  <a:srgbClr val="1F1F99"/>
                </a:solidFill>
                <a:latin typeface="+mj-lt"/>
              </a:rPr>
              <a:t>Wedekind et al., </a:t>
            </a:r>
            <a:r>
              <a:rPr lang="en-GB" altLang="en-US" i="1" dirty="0">
                <a:solidFill>
                  <a:srgbClr val="1F1F99"/>
                </a:solidFill>
                <a:latin typeface="+mj-lt"/>
              </a:rPr>
              <a:t>Metabolites. 2020</a:t>
            </a:r>
          </a:p>
          <a:p>
            <a:pPr algn="r" fontAlgn="base">
              <a:spcBef>
                <a:spcPct val="0"/>
              </a:spcBef>
              <a:spcAft>
                <a:spcPct val="0"/>
              </a:spcAft>
            </a:pPr>
            <a:r>
              <a:rPr lang="en-GB" altLang="en-US" dirty="0">
                <a:solidFill>
                  <a:srgbClr val="1F1F99"/>
                </a:solidFill>
                <a:latin typeface="+mj-lt"/>
              </a:rPr>
              <a:t>Wedekind et al, submitted</a:t>
            </a:r>
            <a:endParaRPr lang="fr-FR" altLang="en-US" dirty="0">
              <a:solidFill>
                <a:srgbClr val="1F1F99"/>
              </a:solidFill>
              <a:latin typeface="+mj-lt"/>
            </a:endParaRPr>
          </a:p>
        </p:txBody>
      </p:sp>
      <p:pic>
        <p:nvPicPr>
          <p:cNvPr id="7" name="Picture 6"/>
          <p:cNvPicPr>
            <a:picLocks noChangeAspect="1"/>
          </p:cNvPicPr>
          <p:nvPr/>
        </p:nvPicPr>
        <p:blipFill>
          <a:blip r:embed="rId3"/>
          <a:stretch>
            <a:fillRect/>
          </a:stretch>
        </p:blipFill>
        <p:spPr>
          <a:xfrm>
            <a:off x="111979" y="1292613"/>
            <a:ext cx="5246370" cy="3653028"/>
          </a:xfrm>
          <a:prstGeom prst="rect">
            <a:avLst/>
          </a:prstGeom>
        </p:spPr>
      </p:pic>
      <p:pic>
        <p:nvPicPr>
          <p:cNvPr id="8" name="Picture 7"/>
          <p:cNvPicPr>
            <a:picLocks noChangeAspect="1"/>
          </p:cNvPicPr>
          <p:nvPr/>
        </p:nvPicPr>
        <p:blipFill>
          <a:blip r:embed="rId4"/>
          <a:stretch>
            <a:fillRect/>
          </a:stretch>
        </p:blipFill>
        <p:spPr>
          <a:xfrm>
            <a:off x="7093331" y="1401448"/>
            <a:ext cx="4309110" cy="3436239"/>
          </a:xfrm>
          <a:prstGeom prst="rect">
            <a:avLst/>
          </a:prstGeom>
        </p:spPr>
      </p:pic>
      <p:sp>
        <p:nvSpPr>
          <p:cNvPr id="9" name="Slide Number Placeholder 8">
            <a:extLst>
              <a:ext uri="{FF2B5EF4-FFF2-40B4-BE49-F238E27FC236}">
                <a16:creationId xmlns:a16="http://schemas.microsoft.com/office/drawing/2014/main" id="{98B75D6B-0BEA-5847-96E6-705B5CDF6A39}"/>
              </a:ext>
            </a:extLst>
          </p:cNvPr>
          <p:cNvSpPr>
            <a:spLocks noGrp="1"/>
          </p:cNvSpPr>
          <p:nvPr>
            <p:ph type="sldNum" sz="quarter" idx="10"/>
          </p:nvPr>
        </p:nvSpPr>
        <p:spPr/>
        <p:txBody>
          <a:bodyPr/>
          <a:lstStyle/>
          <a:p>
            <a:pPr>
              <a:defRPr/>
            </a:pPr>
            <a:fld id="{0BA99665-BB23-493F-A010-F584A920B211}" type="slidenum">
              <a:rPr lang="en-US" smtClean="0"/>
              <a:pPr>
                <a:defRPr/>
              </a:pPr>
              <a:t>12</a:t>
            </a:fld>
            <a:endParaRPr lang="en-US" dirty="0"/>
          </a:p>
        </p:txBody>
      </p:sp>
    </p:spTree>
    <p:extLst>
      <p:ext uri="{BB962C8B-B14F-4D97-AF65-F5344CB8AC3E}">
        <p14:creationId xmlns:p14="http://schemas.microsoft.com/office/powerpoint/2010/main" val="4013255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17">
            <a:extLst>
              <a:ext uri="{FF2B5EF4-FFF2-40B4-BE49-F238E27FC236}">
                <a16:creationId xmlns:a16="http://schemas.microsoft.com/office/drawing/2014/main" id="{07C25373-A618-4331-AFA7-2395B8CC7894}"/>
              </a:ext>
            </a:extLst>
          </p:cNvPr>
          <p:cNvSpPr txBox="1"/>
          <p:nvPr/>
        </p:nvSpPr>
        <p:spPr>
          <a:xfrm>
            <a:off x="-2118105" y="1924698"/>
            <a:ext cx="9139525" cy="400110"/>
          </a:xfrm>
          <a:prstGeom prst="rect">
            <a:avLst/>
          </a:prstGeom>
          <a:noFill/>
        </p:spPr>
        <p:txBody>
          <a:bodyPr wrap="square">
            <a:spAutoFit/>
          </a:bodyPr>
          <a:lstStyle/>
          <a:p>
            <a:pPr algn="ctr"/>
            <a:r>
              <a:rPr lang="en-US" sz="2000" b="1" dirty="0">
                <a:ln w="0"/>
                <a:solidFill>
                  <a:schemeClr val="bg1">
                    <a:lumMod val="50000"/>
                  </a:schemeClr>
                </a:solidFill>
                <a:latin typeface="+mj-lt"/>
              </a:rPr>
              <a:t>Overall (1,618 cases/1,618 controls)</a:t>
            </a:r>
          </a:p>
        </p:txBody>
      </p:sp>
      <p:sp>
        <p:nvSpPr>
          <p:cNvPr id="4" name="Ellipse 197">
            <a:extLst>
              <a:ext uri="{FF2B5EF4-FFF2-40B4-BE49-F238E27FC236}">
                <a16:creationId xmlns:a16="http://schemas.microsoft.com/office/drawing/2014/main" id="{22A03FC8-9C34-4625-A1E0-2B39F449F9CE}"/>
              </a:ext>
            </a:extLst>
          </p:cNvPr>
          <p:cNvSpPr/>
          <p:nvPr/>
        </p:nvSpPr>
        <p:spPr>
          <a:xfrm>
            <a:off x="92601" y="64406"/>
            <a:ext cx="758591" cy="773320"/>
          </a:xfrm>
          <a:prstGeom prst="ellipse">
            <a:avLst/>
          </a:prstGeom>
          <a:solidFill>
            <a:srgbClr val="7F7F7F"/>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llipse 199">
            <a:extLst>
              <a:ext uri="{FF2B5EF4-FFF2-40B4-BE49-F238E27FC236}">
                <a16:creationId xmlns:a16="http://schemas.microsoft.com/office/drawing/2014/main" id="{43F4F336-9F53-4751-AF9F-FFB2E6E65DE5}"/>
              </a:ext>
            </a:extLst>
          </p:cNvPr>
          <p:cNvSpPr/>
          <p:nvPr/>
        </p:nvSpPr>
        <p:spPr>
          <a:xfrm>
            <a:off x="154014" y="145066"/>
            <a:ext cx="612000" cy="612000"/>
          </a:xfrm>
          <a:prstGeom prst="ellipse">
            <a:avLst/>
          </a:prstGeom>
          <a:solidFill>
            <a:schemeClr val="bg1"/>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28">
            <a:extLst>
              <a:ext uri="{FF2B5EF4-FFF2-40B4-BE49-F238E27FC236}">
                <a16:creationId xmlns:a16="http://schemas.microsoft.com/office/drawing/2014/main" id="{D5D3D0E7-E496-4788-8FFE-868EFB4AE1A2}"/>
              </a:ext>
            </a:extLst>
          </p:cNvPr>
          <p:cNvSpPr>
            <a:spLocks noChangeAspect="1"/>
          </p:cNvSpPr>
          <p:nvPr/>
        </p:nvSpPr>
        <p:spPr>
          <a:xfrm flipH="1">
            <a:off x="337739" y="244351"/>
            <a:ext cx="313947" cy="380471"/>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rgbClr val="7F7F7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 name="Forme libre : forme 171">
            <a:extLst>
              <a:ext uri="{FF2B5EF4-FFF2-40B4-BE49-F238E27FC236}">
                <a16:creationId xmlns:a16="http://schemas.microsoft.com/office/drawing/2014/main" id="{CEF22C48-779D-414A-AC8F-19AF54DA245C}"/>
              </a:ext>
            </a:extLst>
          </p:cNvPr>
          <p:cNvSpPr/>
          <p:nvPr/>
        </p:nvSpPr>
        <p:spPr>
          <a:xfrm>
            <a:off x="10597172" y="6445444"/>
            <a:ext cx="3811215" cy="358903"/>
          </a:xfrm>
          <a:custGeom>
            <a:avLst/>
            <a:gdLst>
              <a:gd name="connsiteX0" fmla="*/ 0 w 3811215"/>
              <a:gd name="connsiteY0" fmla="*/ 0 h 358903"/>
              <a:gd name="connsiteX1" fmla="*/ 3811215 w 3811215"/>
              <a:gd name="connsiteY1" fmla="*/ 0 h 358903"/>
              <a:gd name="connsiteX2" fmla="*/ 3811215 w 3811215"/>
              <a:gd name="connsiteY2" fmla="*/ 358904 h 358903"/>
              <a:gd name="connsiteX3" fmla="*/ 0 w 3811215"/>
              <a:gd name="connsiteY3" fmla="*/ 358904 h 358903"/>
            </a:gdLst>
            <a:ahLst/>
            <a:cxnLst>
              <a:cxn ang="0">
                <a:pos x="connsiteX0" y="connsiteY0"/>
              </a:cxn>
              <a:cxn ang="0">
                <a:pos x="connsiteX1" y="connsiteY1"/>
              </a:cxn>
              <a:cxn ang="0">
                <a:pos x="connsiteX2" y="connsiteY2"/>
              </a:cxn>
              <a:cxn ang="0">
                <a:pos x="connsiteX3" y="connsiteY3"/>
              </a:cxn>
            </a:cxnLst>
            <a:rect l="l" t="t" r="r" b="b"/>
            <a:pathLst>
              <a:path w="3811215" h="358903">
                <a:moveTo>
                  <a:pt x="0" y="0"/>
                </a:moveTo>
                <a:lnTo>
                  <a:pt x="3811215" y="0"/>
                </a:lnTo>
                <a:lnTo>
                  <a:pt x="3811215" y="358904"/>
                </a:lnTo>
                <a:lnTo>
                  <a:pt x="0" y="358904"/>
                </a:lnTo>
                <a:close/>
              </a:path>
            </a:pathLst>
          </a:custGeom>
          <a:solidFill>
            <a:srgbClr val="000000">
              <a:alpha val="0"/>
            </a:srgbClr>
          </a:solidFill>
          <a:ln w="9158" cap="rnd">
            <a:solidFill>
              <a:srgbClr val="000000">
                <a:alpha val="0"/>
              </a:srgbClr>
            </a:solidFill>
            <a:prstDash val="solid"/>
            <a:round/>
          </a:ln>
        </p:spPr>
        <p:txBody>
          <a:bodyPr rtlCol="0" anchor="ctr"/>
          <a:lstStyle/>
          <a:p>
            <a:endParaRPr lang="en-US"/>
          </a:p>
        </p:txBody>
      </p:sp>
      <p:grpSp>
        <p:nvGrpSpPr>
          <p:cNvPr id="8" name="Group 7">
            <a:extLst>
              <a:ext uri="{FF2B5EF4-FFF2-40B4-BE49-F238E27FC236}">
                <a16:creationId xmlns:a16="http://schemas.microsoft.com/office/drawing/2014/main" id="{E12E829A-E135-4715-979E-50D0A94E38F5}"/>
              </a:ext>
            </a:extLst>
          </p:cNvPr>
          <p:cNvGrpSpPr/>
          <p:nvPr/>
        </p:nvGrpSpPr>
        <p:grpSpPr>
          <a:xfrm>
            <a:off x="384634" y="2225619"/>
            <a:ext cx="4810984" cy="4512802"/>
            <a:chOff x="3995394" y="1193872"/>
            <a:chExt cx="5795716" cy="5524005"/>
          </a:xfrm>
        </p:grpSpPr>
        <p:grpSp>
          <p:nvGrpSpPr>
            <p:cNvPr id="9" name="Groupe 450">
              <a:extLst>
                <a:ext uri="{FF2B5EF4-FFF2-40B4-BE49-F238E27FC236}">
                  <a16:creationId xmlns:a16="http://schemas.microsoft.com/office/drawing/2014/main" id="{CC536570-5443-49BA-9BFD-411C73DBE5D9}"/>
                </a:ext>
              </a:extLst>
            </p:cNvPr>
            <p:cNvGrpSpPr/>
            <p:nvPr/>
          </p:nvGrpSpPr>
          <p:grpSpPr>
            <a:xfrm>
              <a:off x="4029367" y="2409167"/>
              <a:ext cx="5761743" cy="376741"/>
              <a:chOff x="2563023" y="3187365"/>
              <a:chExt cx="2039842" cy="376741"/>
            </a:xfrm>
          </p:grpSpPr>
          <p:sp>
            <p:nvSpPr>
              <p:cNvPr id="184" name="Rectangle 183">
                <a:extLst>
                  <a:ext uri="{FF2B5EF4-FFF2-40B4-BE49-F238E27FC236}">
                    <a16:creationId xmlns:a16="http://schemas.microsoft.com/office/drawing/2014/main" id="{CFFAD895-1FD2-46B5-93AA-386B5611AC93}"/>
                  </a:ext>
                </a:extLst>
              </p:cNvPr>
              <p:cNvSpPr/>
              <p:nvPr/>
            </p:nvSpPr>
            <p:spPr>
              <a:xfrm>
                <a:off x="2587365" y="3265209"/>
                <a:ext cx="612000" cy="20077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dirty="0">
                  <a:solidFill>
                    <a:schemeClr val="bg1"/>
                  </a:solidFill>
                  <a:latin typeface="+mj-lt"/>
                  <a:cs typeface="Arial"/>
                  <a:sym typeface="Arial"/>
                  <a:rtl val="0"/>
                </a:endParaRPr>
              </a:p>
            </p:txBody>
          </p:sp>
          <p:sp>
            <p:nvSpPr>
              <p:cNvPr id="185" name="ZoneTexte 452">
                <a:extLst>
                  <a:ext uri="{FF2B5EF4-FFF2-40B4-BE49-F238E27FC236}">
                    <a16:creationId xmlns:a16="http://schemas.microsoft.com/office/drawing/2014/main" id="{103B1D14-C6B2-44EF-9873-44CF49C98AC0}"/>
                  </a:ext>
                </a:extLst>
              </p:cNvPr>
              <p:cNvSpPr txBox="1"/>
              <p:nvPr/>
            </p:nvSpPr>
            <p:spPr>
              <a:xfrm>
                <a:off x="2563023" y="3187365"/>
                <a:ext cx="2039842" cy="376741"/>
              </a:xfrm>
              <a:prstGeom prst="rect">
                <a:avLst/>
              </a:prstGeom>
              <a:noFill/>
            </p:spPr>
            <p:txBody>
              <a:bodyPr wrap="square">
                <a:spAutoFit/>
              </a:bodyPr>
              <a:lstStyle/>
              <a:p>
                <a:r>
                  <a:rPr lang="fr-FR" sz="1400" dirty="0" err="1">
                    <a:solidFill>
                      <a:schemeClr val="bg1"/>
                    </a:solidFill>
                    <a:latin typeface="+mj-lt"/>
                    <a:cs typeface="Arial"/>
                    <a:sym typeface="Arial"/>
                    <a:rtl val="0"/>
                  </a:rPr>
                  <a:t>Leptin</a:t>
                </a:r>
                <a:r>
                  <a:rPr lang="fr-FR" sz="1400" dirty="0">
                    <a:solidFill>
                      <a:schemeClr val="bg1"/>
                    </a:solidFill>
                    <a:latin typeface="+mj-lt"/>
                    <a:cs typeface="Arial"/>
                    <a:sym typeface="Arial"/>
                    <a:rtl val="0"/>
                  </a:rPr>
                  <a:t>/</a:t>
                </a:r>
                <a:r>
                  <a:rPr lang="fr-FR" sz="1400" dirty="0" err="1">
                    <a:solidFill>
                      <a:schemeClr val="bg1"/>
                    </a:solidFill>
                    <a:latin typeface="+mj-lt"/>
                    <a:cs typeface="Arial"/>
                    <a:sym typeface="Arial"/>
                    <a:rtl val="0"/>
                  </a:rPr>
                  <a:t>adiponectin</a:t>
                </a:r>
                <a:endParaRPr lang="en-US" sz="1400" dirty="0"/>
              </a:p>
            </p:txBody>
          </p:sp>
        </p:grpSp>
        <p:grpSp>
          <p:nvGrpSpPr>
            <p:cNvPr id="10" name="Group 9">
              <a:extLst>
                <a:ext uri="{FF2B5EF4-FFF2-40B4-BE49-F238E27FC236}">
                  <a16:creationId xmlns:a16="http://schemas.microsoft.com/office/drawing/2014/main" id="{7E6D3255-E3BB-4D09-AA09-3EEBB83C1F4F}"/>
                </a:ext>
              </a:extLst>
            </p:cNvPr>
            <p:cNvGrpSpPr/>
            <p:nvPr/>
          </p:nvGrpSpPr>
          <p:grpSpPr>
            <a:xfrm>
              <a:off x="3995394" y="1193872"/>
              <a:ext cx="4041324" cy="5524005"/>
              <a:chOff x="3995394" y="1193872"/>
              <a:chExt cx="4041324" cy="5524005"/>
            </a:xfrm>
          </p:grpSpPr>
          <p:sp>
            <p:nvSpPr>
              <p:cNvPr id="11" name="ZoneTexte 4">
                <a:extLst>
                  <a:ext uri="{FF2B5EF4-FFF2-40B4-BE49-F238E27FC236}">
                    <a16:creationId xmlns:a16="http://schemas.microsoft.com/office/drawing/2014/main" id="{BEBB3A14-4373-44E8-B825-EB40E733946B}"/>
                  </a:ext>
                </a:extLst>
              </p:cNvPr>
              <p:cNvSpPr txBox="1"/>
              <p:nvPr/>
            </p:nvSpPr>
            <p:spPr>
              <a:xfrm>
                <a:off x="6282312" y="1193872"/>
                <a:ext cx="1325130" cy="376742"/>
              </a:xfrm>
              <a:prstGeom prst="rect">
                <a:avLst/>
              </a:prstGeom>
              <a:noFill/>
            </p:spPr>
            <p:txBody>
              <a:bodyPr wrap="none" rtlCol="0" anchor="b">
                <a:spAutoFit/>
              </a:bodyPr>
              <a:lstStyle/>
              <a:p>
                <a:pPr algn="l"/>
                <a:r>
                  <a:rPr lang="en-US" sz="1400" dirty="0">
                    <a:solidFill>
                      <a:srgbClr val="000000"/>
                    </a:solidFill>
                    <a:latin typeface="+mj-lt"/>
                    <a:cs typeface="Arial"/>
                    <a:sym typeface="Arial"/>
                    <a:rtl val="0"/>
                  </a:rPr>
                  <a:t>OR</a:t>
                </a:r>
                <a:r>
                  <a:rPr lang="en-US" sz="1400" baseline="33589" dirty="0">
                    <a:solidFill>
                      <a:srgbClr val="000000"/>
                    </a:solidFill>
                    <a:latin typeface="+mj-lt"/>
                    <a:cs typeface="Arial"/>
                    <a:sym typeface="Arial"/>
                    <a:rtl val="0"/>
                  </a:rPr>
                  <a:t> </a:t>
                </a:r>
                <a:r>
                  <a:rPr lang="en-US" sz="1400" dirty="0">
                    <a:solidFill>
                      <a:srgbClr val="000000"/>
                    </a:solidFill>
                    <a:latin typeface="+mj-lt"/>
                    <a:cs typeface="Arial"/>
                    <a:sym typeface="Arial"/>
                    <a:rtl val="0"/>
                  </a:rPr>
                  <a:t>(95% CI)  </a:t>
                </a:r>
              </a:p>
            </p:txBody>
          </p:sp>
          <p:sp>
            <p:nvSpPr>
              <p:cNvPr id="12" name="ZoneTexte 6">
                <a:extLst>
                  <a:ext uri="{FF2B5EF4-FFF2-40B4-BE49-F238E27FC236}">
                    <a16:creationId xmlns:a16="http://schemas.microsoft.com/office/drawing/2014/main" id="{29598585-D52D-41E1-8913-8D9F574C57B9}"/>
                  </a:ext>
                </a:extLst>
              </p:cNvPr>
              <p:cNvSpPr txBox="1"/>
              <p:nvPr/>
            </p:nvSpPr>
            <p:spPr>
              <a:xfrm>
                <a:off x="3995394" y="1297044"/>
                <a:ext cx="1176357" cy="376742"/>
              </a:xfrm>
              <a:prstGeom prst="rect">
                <a:avLst/>
              </a:prstGeom>
              <a:noFill/>
            </p:spPr>
            <p:txBody>
              <a:bodyPr wrap="none" rtlCol="0">
                <a:spAutoFit/>
              </a:bodyPr>
              <a:lstStyle/>
              <a:p>
                <a:pPr algn="l"/>
                <a:r>
                  <a:rPr lang="en-US" sz="1400" b="1" dirty="0">
                    <a:solidFill>
                      <a:srgbClr val="000000"/>
                    </a:solidFill>
                    <a:latin typeface="+mj-lt"/>
                    <a:cs typeface="Arial"/>
                    <a:sym typeface="Arial"/>
                    <a:rtl val="0"/>
                  </a:rPr>
                  <a:t>Biomarkers</a:t>
                </a:r>
              </a:p>
            </p:txBody>
          </p:sp>
          <p:sp>
            <p:nvSpPr>
              <p:cNvPr id="13" name="Forme libre : forme 59">
                <a:extLst>
                  <a:ext uri="{FF2B5EF4-FFF2-40B4-BE49-F238E27FC236}">
                    <a16:creationId xmlns:a16="http://schemas.microsoft.com/office/drawing/2014/main" id="{1BBF8778-5327-4B6E-BC34-A180DB361062}"/>
                  </a:ext>
                </a:extLst>
              </p:cNvPr>
              <p:cNvSpPr/>
              <p:nvPr/>
            </p:nvSpPr>
            <p:spPr>
              <a:xfrm>
                <a:off x="7003398" y="6188294"/>
                <a:ext cx="4473" cy="93250"/>
              </a:xfrm>
              <a:custGeom>
                <a:avLst/>
                <a:gdLst>
                  <a:gd name="connsiteX0" fmla="*/ 0 w 6594"/>
                  <a:gd name="connsiteY0" fmla="*/ 0 h 111653"/>
                  <a:gd name="connsiteX1" fmla="*/ 0 w 6594"/>
                  <a:gd name="connsiteY1" fmla="*/ 111654 h 111653"/>
                </a:gdLst>
                <a:ahLst/>
                <a:cxnLst>
                  <a:cxn ang="0">
                    <a:pos x="connsiteX0" y="connsiteY0"/>
                  </a:cxn>
                  <a:cxn ang="0">
                    <a:pos x="connsiteX1" y="connsiteY1"/>
                  </a:cxn>
                </a:cxnLst>
                <a:rect l="l" t="t" r="r" b="b"/>
                <a:pathLst>
                  <a:path w="6594" h="111653">
                    <a:moveTo>
                      <a:pt x="0" y="0"/>
                    </a:moveTo>
                    <a:lnTo>
                      <a:pt x="0" y="111654"/>
                    </a:lnTo>
                  </a:path>
                </a:pathLst>
              </a:custGeom>
              <a:noFill/>
              <a:ln w="5579" cap="rnd">
                <a:solidFill>
                  <a:srgbClr val="000000"/>
                </a:solidFill>
                <a:prstDash val="solid"/>
                <a:round/>
              </a:ln>
            </p:spPr>
            <p:txBody>
              <a:bodyPr rtlCol="0" anchor="ctr"/>
              <a:lstStyle/>
              <a:p>
                <a:endParaRPr lang="en-US" sz="1400">
                  <a:latin typeface="+mj-lt"/>
                </a:endParaRPr>
              </a:p>
            </p:txBody>
          </p:sp>
          <p:sp>
            <p:nvSpPr>
              <p:cNvPr id="14" name="Forme libre : forme 60">
                <a:extLst>
                  <a:ext uri="{FF2B5EF4-FFF2-40B4-BE49-F238E27FC236}">
                    <a16:creationId xmlns:a16="http://schemas.microsoft.com/office/drawing/2014/main" id="{9AE0DEB8-C957-4942-9C29-1C5988551D70}"/>
                  </a:ext>
                </a:extLst>
              </p:cNvPr>
              <p:cNvSpPr/>
              <p:nvPr/>
            </p:nvSpPr>
            <p:spPr>
              <a:xfrm>
                <a:off x="7695858" y="6188294"/>
                <a:ext cx="4473" cy="93250"/>
              </a:xfrm>
              <a:custGeom>
                <a:avLst/>
                <a:gdLst>
                  <a:gd name="connsiteX0" fmla="*/ 0 w 6594"/>
                  <a:gd name="connsiteY0" fmla="*/ 0 h 111653"/>
                  <a:gd name="connsiteX1" fmla="*/ 0 w 6594"/>
                  <a:gd name="connsiteY1" fmla="*/ 111654 h 111653"/>
                </a:gdLst>
                <a:ahLst/>
                <a:cxnLst>
                  <a:cxn ang="0">
                    <a:pos x="connsiteX0" y="connsiteY0"/>
                  </a:cxn>
                  <a:cxn ang="0">
                    <a:pos x="connsiteX1" y="connsiteY1"/>
                  </a:cxn>
                </a:cxnLst>
                <a:rect l="l" t="t" r="r" b="b"/>
                <a:pathLst>
                  <a:path w="6594" h="111653">
                    <a:moveTo>
                      <a:pt x="0" y="0"/>
                    </a:moveTo>
                    <a:lnTo>
                      <a:pt x="0" y="111654"/>
                    </a:lnTo>
                  </a:path>
                </a:pathLst>
              </a:custGeom>
              <a:noFill/>
              <a:ln w="5579" cap="rnd">
                <a:solidFill>
                  <a:srgbClr val="000000"/>
                </a:solidFill>
                <a:prstDash val="solid"/>
                <a:round/>
              </a:ln>
            </p:spPr>
            <p:txBody>
              <a:bodyPr rtlCol="0" anchor="ctr"/>
              <a:lstStyle/>
              <a:p>
                <a:endParaRPr lang="en-US" sz="1400">
                  <a:latin typeface="+mj-lt"/>
                </a:endParaRPr>
              </a:p>
            </p:txBody>
          </p:sp>
          <p:sp>
            <p:nvSpPr>
              <p:cNvPr id="15" name="ZoneTexte 61">
                <a:extLst>
                  <a:ext uri="{FF2B5EF4-FFF2-40B4-BE49-F238E27FC236}">
                    <a16:creationId xmlns:a16="http://schemas.microsoft.com/office/drawing/2014/main" id="{02C4978A-60D6-471D-92E7-6ADE45FA4CE7}"/>
                  </a:ext>
                </a:extLst>
              </p:cNvPr>
              <p:cNvSpPr txBox="1"/>
              <p:nvPr/>
            </p:nvSpPr>
            <p:spPr>
              <a:xfrm>
                <a:off x="6043479" y="6341135"/>
                <a:ext cx="604825" cy="376742"/>
              </a:xfrm>
              <a:prstGeom prst="rect">
                <a:avLst/>
              </a:prstGeom>
              <a:noFill/>
            </p:spPr>
            <p:txBody>
              <a:bodyPr wrap="none" rtlCol="0">
                <a:spAutoFit/>
              </a:bodyPr>
              <a:lstStyle/>
              <a:p>
                <a:pPr algn="l"/>
                <a:r>
                  <a:rPr lang="en-US" sz="1400">
                    <a:solidFill>
                      <a:srgbClr val="000000"/>
                    </a:solidFill>
                    <a:latin typeface="+mj-lt"/>
                    <a:cs typeface="Arial"/>
                    <a:sym typeface="Arial"/>
                    <a:rtl val="0"/>
                  </a:rPr>
                  <a:t>0.85</a:t>
                </a:r>
              </a:p>
            </p:txBody>
          </p:sp>
          <p:sp>
            <p:nvSpPr>
              <p:cNvPr id="16" name="ZoneTexte 62">
                <a:extLst>
                  <a:ext uri="{FF2B5EF4-FFF2-40B4-BE49-F238E27FC236}">
                    <a16:creationId xmlns:a16="http://schemas.microsoft.com/office/drawing/2014/main" id="{6CC1FD35-5292-4A55-8819-E90A28A4BF8D}"/>
                  </a:ext>
                </a:extLst>
              </p:cNvPr>
              <p:cNvSpPr txBox="1"/>
              <p:nvPr/>
            </p:nvSpPr>
            <p:spPr>
              <a:xfrm>
                <a:off x="6724474" y="6341135"/>
                <a:ext cx="604825" cy="376742"/>
              </a:xfrm>
              <a:prstGeom prst="rect">
                <a:avLst/>
              </a:prstGeom>
              <a:noFill/>
            </p:spPr>
            <p:txBody>
              <a:bodyPr wrap="none" rtlCol="0">
                <a:spAutoFit/>
              </a:bodyPr>
              <a:lstStyle/>
              <a:p>
                <a:pPr algn="l"/>
                <a:r>
                  <a:rPr lang="en-US" sz="1400">
                    <a:solidFill>
                      <a:srgbClr val="000000"/>
                    </a:solidFill>
                    <a:latin typeface="+mj-lt"/>
                    <a:cs typeface="Arial"/>
                    <a:sym typeface="Arial"/>
                    <a:rtl val="0"/>
                  </a:rPr>
                  <a:t>1.00</a:t>
                </a:r>
              </a:p>
            </p:txBody>
          </p:sp>
          <p:sp>
            <p:nvSpPr>
              <p:cNvPr id="17" name="ZoneTexte 63">
                <a:extLst>
                  <a:ext uri="{FF2B5EF4-FFF2-40B4-BE49-F238E27FC236}">
                    <a16:creationId xmlns:a16="http://schemas.microsoft.com/office/drawing/2014/main" id="{7677379F-C467-4FB9-9241-7526837587FE}"/>
                  </a:ext>
                </a:extLst>
              </p:cNvPr>
              <p:cNvSpPr txBox="1"/>
              <p:nvPr/>
            </p:nvSpPr>
            <p:spPr>
              <a:xfrm>
                <a:off x="7431893" y="6341135"/>
                <a:ext cx="604825" cy="376742"/>
              </a:xfrm>
              <a:prstGeom prst="rect">
                <a:avLst/>
              </a:prstGeom>
              <a:noFill/>
            </p:spPr>
            <p:txBody>
              <a:bodyPr wrap="none" rtlCol="0">
                <a:spAutoFit/>
              </a:bodyPr>
              <a:lstStyle/>
              <a:p>
                <a:pPr algn="l"/>
                <a:r>
                  <a:rPr lang="en-US" sz="1400">
                    <a:solidFill>
                      <a:srgbClr val="000000"/>
                    </a:solidFill>
                    <a:latin typeface="+mj-lt"/>
                    <a:cs typeface="Arial"/>
                    <a:sym typeface="Arial"/>
                    <a:rtl val="0"/>
                  </a:rPr>
                  <a:t>1.20</a:t>
                </a:r>
              </a:p>
            </p:txBody>
          </p:sp>
          <p:sp>
            <p:nvSpPr>
              <p:cNvPr id="18" name="Forme libre : forme 66">
                <a:extLst>
                  <a:ext uri="{FF2B5EF4-FFF2-40B4-BE49-F238E27FC236}">
                    <a16:creationId xmlns:a16="http://schemas.microsoft.com/office/drawing/2014/main" id="{1AF95195-8BCF-4086-A88D-CE184D71A20A}"/>
                  </a:ext>
                </a:extLst>
              </p:cNvPr>
              <p:cNvSpPr/>
              <p:nvPr/>
            </p:nvSpPr>
            <p:spPr>
              <a:xfrm>
                <a:off x="6974300" y="1837303"/>
                <a:ext cx="698284" cy="5507"/>
              </a:xfrm>
              <a:custGeom>
                <a:avLst/>
                <a:gdLst>
                  <a:gd name="connsiteX0" fmla="*/ 0 w 1029438"/>
                  <a:gd name="connsiteY0" fmla="*/ 0 h 6594"/>
                  <a:gd name="connsiteX1" fmla="*/ 1029439 w 1029438"/>
                  <a:gd name="connsiteY1" fmla="*/ 0 h 6594"/>
                </a:gdLst>
                <a:ahLst/>
                <a:cxnLst>
                  <a:cxn ang="0">
                    <a:pos x="connsiteX0" y="connsiteY0"/>
                  </a:cxn>
                  <a:cxn ang="0">
                    <a:pos x="connsiteX1" y="connsiteY1"/>
                  </a:cxn>
                </a:cxnLst>
                <a:rect l="l" t="t" r="r" b="b"/>
                <a:pathLst>
                  <a:path w="1029438" h="6594">
                    <a:moveTo>
                      <a:pt x="0" y="0"/>
                    </a:moveTo>
                    <a:lnTo>
                      <a:pt x="1029439" y="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sp>
            <p:nvSpPr>
              <p:cNvPr id="19" name="Forme libre : forme 69">
                <a:extLst>
                  <a:ext uri="{FF2B5EF4-FFF2-40B4-BE49-F238E27FC236}">
                    <a16:creationId xmlns:a16="http://schemas.microsoft.com/office/drawing/2014/main" id="{ACC70342-FFCC-44C6-AFF9-1F6938AE69DF}"/>
                  </a:ext>
                </a:extLst>
              </p:cNvPr>
              <p:cNvSpPr/>
              <p:nvPr/>
            </p:nvSpPr>
            <p:spPr>
              <a:xfrm>
                <a:off x="6613525" y="2210303"/>
                <a:ext cx="599355" cy="5507"/>
              </a:xfrm>
              <a:custGeom>
                <a:avLst/>
                <a:gdLst>
                  <a:gd name="connsiteX0" fmla="*/ 0 w 883593"/>
                  <a:gd name="connsiteY0" fmla="*/ 0 h 6594"/>
                  <a:gd name="connsiteX1" fmla="*/ 883594 w 883593"/>
                  <a:gd name="connsiteY1" fmla="*/ 0 h 6594"/>
                </a:gdLst>
                <a:ahLst/>
                <a:cxnLst>
                  <a:cxn ang="0">
                    <a:pos x="connsiteX0" y="connsiteY0"/>
                  </a:cxn>
                  <a:cxn ang="0">
                    <a:pos x="connsiteX1" y="connsiteY1"/>
                  </a:cxn>
                </a:cxnLst>
                <a:rect l="l" t="t" r="r" b="b"/>
                <a:pathLst>
                  <a:path w="883593" h="6594">
                    <a:moveTo>
                      <a:pt x="0" y="0"/>
                    </a:moveTo>
                    <a:lnTo>
                      <a:pt x="883594" y="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sp>
            <p:nvSpPr>
              <p:cNvPr id="20" name="Forme libre : forme 72">
                <a:extLst>
                  <a:ext uri="{FF2B5EF4-FFF2-40B4-BE49-F238E27FC236}">
                    <a16:creationId xmlns:a16="http://schemas.microsoft.com/office/drawing/2014/main" id="{25FFDB27-B30B-447C-B904-71F9AA319208}"/>
                  </a:ext>
                </a:extLst>
              </p:cNvPr>
              <p:cNvSpPr/>
              <p:nvPr/>
            </p:nvSpPr>
            <p:spPr>
              <a:xfrm>
                <a:off x="6485505" y="2583304"/>
                <a:ext cx="605179" cy="5507"/>
              </a:xfrm>
              <a:custGeom>
                <a:avLst/>
                <a:gdLst>
                  <a:gd name="connsiteX0" fmla="*/ 0 w 892179"/>
                  <a:gd name="connsiteY0" fmla="*/ 0 h 6594"/>
                  <a:gd name="connsiteX1" fmla="*/ 892180 w 892179"/>
                  <a:gd name="connsiteY1" fmla="*/ 0 h 6594"/>
                </a:gdLst>
                <a:ahLst/>
                <a:cxnLst>
                  <a:cxn ang="0">
                    <a:pos x="connsiteX0" y="connsiteY0"/>
                  </a:cxn>
                  <a:cxn ang="0">
                    <a:pos x="connsiteX1" y="connsiteY1"/>
                  </a:cxn>
                </a:cxnLst>
                <a:rect l="l" t="t" r="r" b="b"/>
                <a:pathLst>
                  <a:path w="892179" h="6594">
                    <a:moveTo>
                      <a:pt x="0" y="0"/>
                    </a:moveTo>
                    <a:lnTo>
                      <a:pt x="892180" y="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sp>
            <p:nvSpPr>
              <p:cNvPr id="21" name="Forme libre : forme 75">
                <a:extLst>
                  <a:ext uri="{FF2B5EF4-FFF2-40B4-BE49-F238E27FC236}">
                    <a16:creationId xmlns:a16="http://schemas.microsoft.com/office/drawing/2014/main" id="{B2A5ABBE-2065-4B02-ADCE-4BD5FB163DEA}"/>
                  </a:ext>
                </a:extLst>
              </p:cNvPr>
              <p:cNvSpPr/>
              <p:nvPr/>
            </p:nvSpPr>
            <p:spPr>
              <a:xfrm>
                <a:off x="6590247" y="2956298"/>
                <a:ext cx="529528" cy="5507"/>
              </a:xfrm>
              <a:custGeom>
                <a:avLst/>
                <a:gdLst>
                  <a:gd name="connsiteX0" fmla="*/ 0 w 780651"/>
                  <a:gd name="connsiteY0" fmla="*/ 0 h 6594"/>
                  <a:gd name="connsiteX1" fmla="*/ 780651 w 780651"/>
                  <a:gd name="connsiteY1" fmla="*/ 0 h 6594"/>
                </a:gdLst>
                <a:ahLst/>
                <a:cxnLst>
                  <a:cxn ang="0">
                    <a:pos x="connsiteX0" y="connsiteY0"/>
                  </a:cxn>
                  <a:cxn ang="0">
                    <a:pos x="connsiteX1" y="connsiteY1"/>
                  </a:cxn>
                </a:cxnLst>
                <a:rect l="l" t="t" r="r" b="b"/>
                <a:pathLst>
                  <a:path w="780651" h="6594">
                    <a:moveTo>
                      <a:pt x="0" y="0"/>
                    </a:moveTo>
                    <a:lnTo>
                      <a:pt x="780651" y="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sp>
            <p:nvSpPr>
              <p:cNvPr id="22" name="Forme libre : forme 78">
                <a:extLst>
                  <a:ext uri="{FF2B5EF4-FFF2-40B4-BE49-F238E27FC236}">
                    <a16:creationId xmlns:a16="http://schemas.microsoft.com/office/drawing/2014/main" id="{9490F0F6-88DA-4533-8316-19E5A177367E}"/>
                  </a:ext>
                </a:extLst>
              </p:cNvPr>
              <p:cNvSpPr/>
              <p:nvPr/>
            </p:nvSpPr>
            <p:spPr>
              <a:xfrm>
                <a:off x="6834646" y="3329298"/>
                <a:ext cx="616813" cy="5507"/>
              </a:xfrm>
              <a:custGeom>
                <a:avLst/>
                <a:gdLst>
                  <a:gd name="connsiteX0" fmla="*/ 0 w 909331"/>
                  <a:gd name="connsiteY0" fmla="*/ 0 h 6594"/>
                  <a:gd name="connsiteX1" fmla="*/ 909331 w 909331"/>
                  <a:gd name="connsiteY1" fmla="*/ 0 h 6594"/>
                </a:gdLst>
                <a:ahLst/>
                <a:cxnLst>
                  <a:cxn ang="0">
                    <a:pos x="connsiteX0" y="connsiteY0"/>
                  </a:cxn>
                  <a:cxn ang="0">
                    <a:pos x="connsiteX1" y="connsiteY1"/>
                  </a:cxn>
                </a:cxnLst>
                <a:rect l="l" t="t" r="r" b="b"/>
                <a:pathLst>
                  <a:path w="909331" h="6594">
                    <a:moveTo>
                      <a:pt x="0" y="0"/>
                    </a:moveTo>
                    <a:lnTo>
                      <a:pt x="909331" y="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sp>
            <p:nvSpPr>
              <p:cNvPr id="23" name="Forme libre : forme 81">
                <a:extLst>
                  <a:ext uri="{FF2B5EF4-FFF2-40B4-BE49-F238E27FC236}">
                    <a16:creationId xmlns:a16="http://schemas.microsoft.com/office/drawing/2014/main" id="{F79819D1-27C4-430B-BEDB-C58BEAD251C7}"/>
                  </a:ext>
                </a:extLst>
              </p:cNvPr>
              <p:cNvSpPr/>
              <p:nvPr/>
            </p:nvSpPr>
            <p:spPr>
              <a:xfrm>
                <a:off x="6660074" y="3702298"/>
                <a:ext cx="482978" cy="5507"/>
              </a:xfrm>
              <a:custGeom>
                <a:avLst/>
                <a:gdLst>
                  <a:gd name="connsiteX0" fmla="*/ 0 w 712025"/>
                  <a:gd name="connsiteY0" fmla="*/ 0 h 6594"/>
                  <a:gd name="connsiteX1" fmla="*/ 712026 w 712025"/>
                  <a:gd name="connsiteY1" fmla="*/ 0 h 6594"/>
                </a:gdLst>
                <a:ahLst/>
                <a:cxnLst>
                  <a:cxn ang="0">
                    <a:pos x="connsiteX0" y="connsiteY0"/>
                  </a:cxn>
                  <a:cxn ang="0">
                    <a:pos x="connsiteX1" y="connsiteY1"/>
                  </a:cxn>
                </a:cxnLst>
                <a:rect l="l" t="t" r="r" b="b"/>
                <a:pathLst>
                  <a:path w="712025" h="6594">
                    <a:moveTo>
                      <a:pt x="0" y="0"/>
                    </a:moveTo>
                    <a:lnTo>
                      <a:pt x="712026" y="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sp>
            <p:nvSpPr>
              <p:cNvPr id="24" name="Forme libre : forme 84">
                <a:extLst>
                  <a:ext uri="{FF2B5EF4-FFF2-40B4-BE49-F238E27FC236}">
                    <a16:creationId xmlns:a16="http://schemas.microsoft.com/office/drawing/2014/main" id="{2956B232-DC0B-4CFE-B65D-570C9E2DCBBE}"/>
                  </a:ext>
                </a:extLst>
              </p:cNvPr>
              <p:cNvSpPr/>
              <p:nvPr/>
            </p:nvSpPr>
            <p:spPr>
              <a:xfrm>
                <a:off x="6671713" y="4075292"/>
                <a:ext cx="541166" cy="5507"/>
              </a:xfrm>
              <a:custGeom>
                <a:avLst/>
                <a:gdLst>
                  <a:gd name="connsiteX0" fmla="*/ 0 w 797809"/>
                  <a:gd name="connsiteY0" fmla="*/ 0 h 6594"/>
                  <a:gd name="connsiteX1" fmla="*/ 797809 w 797809"/>
                  <a:gd name="connsiteY1" fmla="*/ 0 h 6594"/>
                </a:gdLst>
                <a:ahLst/>
                <a:cxnLst>
                  <a:cxn ang="0">
                    <a:pos x="connsiteX0" y="connsiteY0"/>
                  </a:cxn>
                  <a:cxn ang="0">
                    <a:pos x="connsiteX1" y="connsiteY1"/>
                  </a:cxn>
                </a:cxnLst>
                <a:rect l="l" t="t" r="r" b="b"/>
                <a:pathLst>
                  <a:path w="797809" h="6594">
                    <a:moveTo>
                      <a:pt x="0" y="0"/>
                    </a:moveTo>
                    <a:lnTo>
                      <a:pt x="797809" y="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sp>
            <p:nvSpPr>
              <p:cNvPr id="25" name="Forme libre : forme 87">
                <a:extLst>
                  <a:ext uri="{FF2B5EF4-FFF2-40B4-BE49-F238E27FC236}">
                    <a16:creationId xmlns:a16="http://schemas.microsoft.com/office/drawing/2014/main" id="{BB18720E-1CB3-4FF3-BDA0-8F0BD0C096F8}"/>
                  </a:ext>
                </a:extLst>
              </p:cNvPr>
              <p:cNvSpPr/>
              <p:nvPr/>
            </p:nvSpPr>
            <p:spPr>
              <a:xfrm>
                <a:off x="6613524" y="4448293"/>
                <a:ext cx="587716" cy="5507"/>
              </a:xfrm>
              <a:custGeom>
                <a:avLst/>
                <a:gdLst>
                  <a:gd name="connsiteX0" fmla="*/ 0 w 866435"/>
                  <a:gd name="connsiteY0" fmla="*/ 0 h 6594"/>
                  <a:gd name="connsiteX1" fmla="*/ 866436 w 866435"/>
                  <a:gd name="connsiteY1" fmla="*/ 0 h 6594"/>
                </a:gdLst>
                <a:ahLst/>
                <a:cxnLst>
                  <a:cxn ang="0">
                    <a:pos x="connsiteX0" y="connsiteY0"/>
                  </a:cxn>
                  <a:cxn ang="0">
                    <a:pos x="connsiteX1" y="connsiteY1"/>
                  </a:cxn>
                </a:cxnLst>
                <a:rect l="l" t="t" r="r" b="b"/>
                <a:pathLst>
                  <a:path w="866435" h="6594">
                    <a:moveTo>
                      <a:pt x="0" y="0"/>
                    </a:moveTo>
                    <a:lnTo>
                      <a:pt x="866436" y="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sp>
            <p:nvSpPr>
              <p:cNvPr id="26" name="Forme libre : forme 90">
                <a:extLst>
                  <a:ext uri="{FF2B5EF4-FFF2-40B4-BE49-F238E27FC236}">
                    <a16:creationId xmlns:a16="http://schemas.microsoft.com/office/drawing/2014/main" id="{43532D7F-FAAA-4074-A80D-B1C84B2D93D0}"/>
                  </a:ext>
                </a:extLst>
              </p:cNvPr>
              <p:cNvSpPr/>
              <p:nvPr/>
            </p:nvSpPr>
            <p:spPr>
              <a:xfrm>
                <a:off x="6875377" y="4821293"/>
                <a:ext cx="558629" cy="5507"/>
              </a:xfrm>
              <a:custGeom>
                <a:avLst/>
                <a:gdLst>
                  <a:gd name="connsiteX0" fmla="*/ 0 w 823553"/>
                  <a:gd name="connsiteY0" fmla="*/ 0 h 6594"/>
                  <a:gd name="connsiteX1" fmla="*/ 823554 w 823553"/>
                  <a:gd name="connsiteY1" fmla="*/ 0 h 6594"/>
                </a:gdLst>
                <a:ahLst/>
                <a:cxnLst>
                  <a:cxn ang="0">
                    <a:pos x="connsiteX0" y="connsiteY0"/>
                  </a:cxn>
                  <a:cxn ang="0">
                    <a:pos x="connsiteX1" y="connsiteY1"/>
                  </a:cxn>
                </a:cxnLst>
                <a:rect l="l" t="t" r="r" b="b"/>
                <a:pathLst>
                  <a:path w="823553" h="6594">
                    <a:moveTo>
                      <a:pt x="0" y="0"/>
                    </a:moveTo>
                    <a:lnTo>
                      <a:pt x="823554" y="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sp>
            <p:nvSpPr>
              <p:cNvPr id="27" name="Forme libre : forme 93">
                <a:extLst>
                  <a:ext uri="{FF2B5EF4-FFF2-40B4-BE49-F238E27FC236}">
                    <a16:creationId xmlns:a16="http://schemas.microsoft.com/office/drawing/2014/main" id="{C992372C-E498-4087-9419-1FF9BA5B0AAE}"/>
                  </a:ext>
                </a:extLst>
              </p:cNvPr>
              <p:cNvSpPr/>
              <p:nvPr/>
            </p:nvSpPr>
            <p:spPr>
              <a:xfrm>
                <a:off x="6799730" y="5194293"/>
                <a:ext cx="622637" cy="5507"/>
              </a:xfrm>
              <a:custGeom>
                <a:avLst/>
                <a:gdLst>
                  <a:gd name="connsiteX0" fmla="*/ 0 w 917916"/>
                  <a:gd name="connsiteY0" fmla="*/ 0 h 6594"/>
                  <a:gd name="connsiteX1" fmla="*/ 917917 w 917916"/>
                  <a:gd name="connsiteY1" fmla="*/ 0 h 6594"/>
                </a:gdLst>
                <a:ahLst/>
                <a:cxnLst>
                  <a:cxn ang="0">
                    <a:pos x="connsiteX0" y="connsiteY0"/>
                  </a:cxn>
                  <a:cxn ang="0">
                    <a:pos x="connsiteX1" y="connsiteY1"/>
                  </a:cxn>
                </a:cxnLst>
                <a:rect l="l" t="t" r="r" b="b"/>
                <a:pathLst>
                  <a:path w="917916" h="6594">
                    <a:moveTo>
                      <a:pt x="0" y="0"/>
                    </a:moveTo>
                    <a:lnTo>
                      <a:pt x="917917" y="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sp>
            <p:nvSpPr>
              <p:cNvPr id="28" name="Forme libre : forme 96">
                <a:extLst>
                  <a:ext uri="{FF2B5EF4-FFF2-40B4-BE49-F238E27FC236}">
                    <a16:creationId xmlns:a16="http://schemas.microsoft.com/office/drawing/2014/main" id="{BE28DB0A-EFBD-47E5-BA6C-28F66FA260B9}"/>
                  </a:ext>
                </a:extLst>
              </p:cNvPr>
              <p:cNvSpPr/>
              <p:nvPr/>
            </p:nvSpPr>
            <p:spPr>
              <a:xfrm>
                <a:off x="6596066" y="5567287"/>
                <a:ext cx="459700" cy="5507"/>
              </a:xfrm>
              <a:custGeom>
                <a:avLst/>
                <a:gdLst>
                  <a:gd name="connsiteX0" fmla="*/ 0 w 677708"/>
                  <a:gd name="connsiteY0" fmla="*/ 0 h 6594"/>
                  <a:gd name="connsiteX1" fmla="*/ 677709 w 677708"/>
                  <a:gd name="connsiteY1" fmla="*/ 0 h 6594"/>
                </a:gdLst>
                <a:ahLst/>
                <a:cxnLst>
                  <a:cxn ang="0">
                    <a:pos x="connsiteX0" y="connsiteY0"/>
                  </a:cxn>
                  <a:cxn ang="0">
                    <a:pos x="connsiteX1" y="connsiteY1"/>
                  </a:cxn>
                </a:cxnLst>
                <a:rect l="l" t="t" r="r" b="b"/>
                <a:pathLst>
                  <a:path w="677708" h="6594">
                    <a:moveTo>
                      <a:pt x="0" y="0"/>
                    </a:moveTo>
                    <a:lnTo>
                      <a:pt x="677709" y="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sp>
            <p:nvSpPr>
              <p:cNvPr id="29" name="Forme libre : forme 99">
                <a:extLst>
                  <a:ext uri="{FF2B5EF4-FFF2-40B4-BE49-F238E27FC236}">
                    <a16:creationId xmlns:a16="http://schemas.microsoft.com/office/drawing/2014/main" id="{D02AB06D-43A8-4434-9F8F-3B4F45923ADC}"/>
                  </a:ext>
                </a:extLst>
              </p:cNvPr>
              <p:cNvSpPr/>
              <p:nvPr/>
            </p:nvSpPr>
            <p:spPr>
              <a:xfrm>
                <a:off x="6642616" y="5940287"/>
                <a:ext cx="529532" cy="5507"/>
              </a:xfrm>
              <a:custGeom>
                <a:avLst/>
                <a:gdLst>
                  <a:gd name="connsiteX0" fmla="*/ 0 w 780657"/>
                  <a:gd name="connsiteY0" fmla="*/ 0 h 6594"/>
                  <a:gd name="connsiteX1" fmla="*/ 780658 w 780657"/>
                  <a:gd name="connsiteY1" fmla="*/ 0 h 6594"/>
                </a:gdLst>
                <a:ahLst/>
                <a:cxnLst>
                  <a:cxn ang="0">
                    <a:pos x="connsiteX0" y="connsiteY0"/>
                  </a:cxn>
                  <a:cxn ang="0">
                    <a:pos x="connsiteX1" y="connsiteY1"/>
                  </a:cxn>
                </a:cxnLst>
                <a:rect l="l" t="t" r="r" b="b"/>
                <a:pathLst>
                  <a:path w="780657" h="6594">
                    <a:moveTo>
                      <a:pt x="0" y="0"/>
                    </a:moveTo>
                    <a:lnTo>
                      <a:pt x="780658" y="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sp>
            <p:nvSpPr>
              <p:cNvPr id="30" name="Forme libre : forme 104">
                <a:extLst>
                  <a:ext uri="{FF2B5EF4-FFF2-40B4-BE49-F238E27FC236}">
                    <a16:creationId xmlns:a16="http://schemas.microsoft.com/office/drawing/2014/main" id="{B7BB5D32-78AF-47C6-8216-65C8888762EE}"/>
                  </a:ext>
                </a:extLst>
              </p:cNvPr>
              <p:cNvSpPr/>
              <p:nvPr/>
            </p:nvSpPr>
            <p:spPr>
              <a:xfrm>
                <a:off x="6892835" y="2199945"/>
                <a:ext cx="17457" cy="31083"/>
              </a:xfrm>
              <a:custGeom>
                <a:avLst/>
                <a:gdLst>
                  <a:gd name="connsiteX0" fmla="*/ 0 w 25736"/>
                  <a:gd name="connsiteY0" fmla="*/ 0 h 37217"/>
                  <a:gd name="connsiteX1" fmla="*/ 25737 w 25736"/>
                  <a:gd name="connsiteY1" fmla="*/ 0 h 37217"/>
                  <a:gd name="connsiteX2" fmla="*/ 25737 w 25736"/>
                  <a:gd name="connsiteY2" fmla="*/ 37218 h 37217"/>
                  <a:gd name="connsiteX3" fmla="*/ 0 w 25736"/>
                  <a:gd name="connsiteY3" fmla="*/ 37218 h 37217"/>
                </a:gdLst>
                <a:ahLst/>
                <a:cxnLst>
                  <a:cxn ang="0">
                    <a:pos x="connsiteX0" y="connsiteY0"/>
                  </a:cxn>
                  <a:cxn ang="0">
                    <a:pos x="connsiteX1" y="connsiteY1"/>
                  </a:cxn>
                  <a:cxn ang="0">
                    <a:pos x="connsiteX2" y="connsiteY2"/>
                  </a:cxn>
                  <a:cxn ang="0">
                    <a:pos x="connsiteX3" y="connsiteY3"/>
                  </a:cxn>
                </a:cxnLst>
                <a:rect l="l" t="t" r="r" b="b"/>
                <a:pathLst>
                  <a:path w="25736" h="37217">
                    <a:moveTo>
                      <a:pt x="0" y="0"/>
                    </a:moveTo>
                    <a:lnTo>
                      <a:pt x="25737" y="0"/>
                    </a:lnTo>
                    <a:lnTo>
                      <a:pt x="25737" y="37218"/>
                    </a:lnTo>
                    <a:lnTo>
                      <a:pt x="0" y="37218"/>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31" name="Forme libre : forme 110">
                <a:extLst>
                  <a:ext uri="{FF2B5EF4-FFF2-40B4-BE49-F238E27FC236}">
                    <a16:creationId xmlns:a16="http://schemas.microsoft.com/office/drawing/2014/main" id="{A36FF477-68E8-4DEB-8E07-CCB609FAC83B}"/>
                  </a:ext>
                </a:extLst>
              </p:cNvPr>
              <p:cNvSpPr/>
              <p:nvPr/>
            </p:nvSpPr>
            <p:spPr>
              <a:xfrm>
                <a:off x="6764818" y="2572939"/>
                <a:ext cx="17458" cy="31083"/>
              </a:xfrm>
              <a:custGeom>
                <a:avLst/>
                <a:gdLst>
                  <a:gd name="connsiteX0" fmla="*/ 0 w 25737"/>
                  <a:gd name="connsiteY0" fmla="*/ 0 h 37217"/>
                  <a:gd name="connsiteX1" fmla="*/ 25737 w 25737"/>
                  <a:gd name="connsiteY1" fmla="*/ 0 h 37217"/>
                  <a:gd name="connsiteX2" fmla="*/ 25737 w 25737"/>
                  <a:gd name="connsiteY2" fmla="*/ 37218 h 37217"/>
                  <a:gd name="connsiteX3" fmla="*/ 0 w 25737"/>
                  <a:gd name="connsiteY3" fmla="*/ 37218 h 37217"/>
                </a:gdLst>
                <a:ahLst/>
                <a:cxnLst>
                  <a:cxn ang="0">
                    <a:pos x="connsiteX0" y="connsiteY0"/>
                  </a:cxn>
                  <a:cxn ang="0">
                    <a:pos x="connsiteX1" y="connsiteY1"/>
                  </a:cxn>
                  <a:cxn ang="0">
                    <a:pos x="connsiteX2" y="connsiteY2"/>
                  </a:cxn>
                  <a:cxn ang="0">
                    <a:pos x="connsiteX3" y="connsiteY3"/>
                  </a:cxn>
                </a:cxnLst>
                <a:rect l="l" t="t" r="r" b="b"/>
                <a:pathLst>
                  <a:path w="25737" h="37217">
                    <a:moveTo>
                      <a:pt x="0" y="0"/>
                    </a:moveTo>
                    <a:lnTo>
                      <a:pt x="25737" y="0"/>
                    </a:lnTo>
                    <a:lnTo>
                      <a:pt x="25737" y="37218"/>
                    </a:lnTo>
                    <a:lnTo>
                      <a:pt x="0" y="37218"/>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32" name="Forme libre : forme 111">
                <a:extLst>
                  <a:ext uri="{FF2B5EF4-FFF2-40B4-BE49-F238E27FC236}">
                    <a16:creationId xmlns:a16="http://schemas.microsoft.com/office/drawing/2014/main" id="{74EC5D6D-4119-4EE6-BF88-AC053B4A7740}"/>
                  </a:ext>
                </a:extLst>
              </p:cNvPr>
              <p:cNvSpPr/>
              <p:nvPr/>
            </p:nvSpPr>
            <p:spPr>
              <a:xfrm>
                <a:off x="6764818" y="2572939"/>
                <a:ext cx="17458" cy="31083"/>
              </a:xfrm>
              <a:custGeom>
                <a:avLst/>
                <a:gdLst>
                  <a:gd name="connsiteX0" fmla="*/ 0 w 25737"/>
                  <a:gd name="connsiteY0" fmla="*/ 0 h 37217"/>
                  <a:gd name="connsiteX1" fmla="*/ 25737 w 25737"/>
                  <a:gd name="connsiteY1" fmla="*/ 0 h 37217"/>
                  <a:gd name="connsiteX2" fmla="*/ 25737 w 25737"/>
                  <a:gd name="connsiteY2" fmla="*/ 37218 h 37217"/>
                  <a:gd name="connsiteX3" fmla="*/ 0 w 25737"/>
                  <a:gd name="connsiteY3" fmla="*/ 37218 h 37217"/>
                  <a:gd name="connsiteX4" fmla="*/ 0 w 25737"/>
                  <a:gd name="connsiteY4" fmla="*/ 0 h 37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7" h="37217">
                    <a:moveTo>
                      <a:pt x="0" y="0"/>
                    </a:moveTo>
                    <a:lnTo>
                      <a:pt x="25737" y="0"/>
                    </a:lnTo>
                    <a:lnTo>
                      <a:pt x="25737" y="37218"/>
                    </a:lnTo>
                    <a:lnTo>
                      <a:pt x="0" y="37218"/>
                    </a:lnTo>
                    <a:lnTo>
                      <a:pt x="0" y="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sp>
            <p:nvSpPr>
              <p:cNvPr id="33" name="Forme libre : forme 116">
                <a:extLst>
                  <a:ext uri="{FF2B5EF4-FFF2-40B4-BE49-F238E27FC236}">
                    <a16:creationId xmlns:a16="http://schemas.microsoft.com/office/drawing/2014/main" id="{CEC18D04-0FFF-444A-93F4-D722D1208D0B}"/>
                  </a:ext>
                </a:extLst>
              </p:cNvPr>
              <p:cNvSpPr/>
              <p:nvPr/>
            </p:nvSpPr>
            <p:spPr>
              <a:xfrm>
                <a:off x="6834646" y="2935578"/>
                <a:ext cx="23277" cy="41442"/>
              </a:xfrm>
              <a:custGeom>
                <a:avLst/>
                <a:gdLst>
                  <a:gd name="connsiteX0" fmla="*/ 0 w 34316"/>
                  <a:gd name="connsiteY0" fmla="*/ 0 h 49621"/>
                  <a:gd name="connsiteX1" fmla="*/ 34316 w 34316"/>
                  <a:gd name="connsiteY1" fmla="*/ 0 h 49621"/>
                  <a:gd name="connsiteX2" fmla="*/ 34316 w 34316"/>
                  <a:gd name="connsiteY2" fmla="*/ 49622 h 49621"/>
                  <a:gd name="connsiteX3" fmla="*/ 0 w 34316"/>
                  <a:gd name="connsiteY3" fmla="*/ 49622 h 49621"/>
                </a:gdLst>
                <a:ahLst/>
                <a:cxnLst>
                  <a:cxn ang="0">
                    <a:pos x="connsiteX0" y="connsiteY0"/>
                  </a:cxn>
                  <a:cxn ang="0">
                    <a:pos x="connsiteX1" y="connsiteY1"/>
                  </a:cxn>
                  <a:cxn ang="0">
                    <a:pos x="connsiteX2" y="connsiteY2"/>
                  </a:cxn>
                  <a:cxn ang="0">
                    <a:pos x="connsiteX3" y="connsiteY3"/>
                  </a:cxn>
                </a:cxnLst>
                <a:rect l="l" t="t" r="r" b="b"/>
                <a:pathLst>
                  <a:path w="34316" h="49621">
                    <a:moveTo>
                      <a:pt x="0" y="0"/>
                    </a:moveTo>
                    <a:lnTo>
                      <a:pt x="34316" y="0"/>
                    </a:lnTo>
                    <a:lnTo>
                      <a:pt x="34316" y="49622"/>
                    </a:lnTo>
                    <a:lnTo>
                      <a:pt x="0" y="49622"/>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34" name="Forme libre : forme 118">
                <a:extLst>
                  <a:ext uri="{FF2B5EF4-FFF2-40B4-BE49-F238E27FC236}">
                    <a16:creationId xmlns:a16="http://schemas.microsoft.com/office/drawing/2014/main" id="{15C67A01-935C-43D4-BF5A-05719B3F7329}"/>
                  </a:ext>
                </a:extLst>
              </p:cNvPr>
              <p:cNvSpPr/>
              <p:nvPr/>
            </p:nvSpPr>
            <p:spPr>
              <a:xfrm>
                <a:off x="6834646" y="2935578"/>
                <a:ext cx="23277" cy="41442"/>
              </a:xfrm>
              <a:custGeom>
                <a:avLst/>
                <a:gdLst>
                  <a:gd name="connsiteX0" fmla="*/ 0 w 34316"/>
                  <a:gd name="connsiteY0" fmla="*/ 0 h 49621"/>
                  <a:gd name="connsiteX1" fmla="*/ 34316 w 34316"/>
                  <a:gd name="connsiteY1" fmla="*/ 0 h 49621"/>
                  <a:gd name="connsiteX2" fmla="*/ 34316 w 34316"/>
                  <a:gd name="connsiteY2" fmla="*/ 49622 h 49621"/>
                  <a:gd name="connsiteX3" fmla="*/ 0 w 34316"/>
                  <a:gd name="connsiteY3" fmla="*/ 49622 h 49621"/>
                  <a:gd name="connsiteX4" fmla="*/ 0 w 34316"/>
                  <a:gd name="connsiteY4" fmla="*/ 0 h 4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6" h="49621">
                    <a:moveTo>
                      <a:pt x="0" y="0"/>
                    </a:moveTo>
                    <a:lnTo>
                      <a:pt x="34316" y="0"/>
                    </a:lnTo>
                    <a:lnTo>
                      <a:pt x="34316" y="49622"/>
                    </a:lnTo>
                    <a:lnTo>
                      <a:pt x="0" y="49622"/>
                    </a:lnTo>
                    <a:lnTo>
                      <a:pt x="0" y="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sp>
            <p:nvSpPr>
              <p:cNvPr id="35" name="Forme libre : forme 123">
                <a:extLst>
                  <a:ext uri="{FF2B5EF4-FFF2-40B4-BE49-F238E27FC236}">
                    <a16:creationId xmlns:a16="http://schemas.microsoft.com/office/drawing/2014/main" id="{58E66632-3272-4636-8E14-A531A7DFF05D}"/>
                  </a:ext>
                </a:extLst>
              </p:cNvPr>
              <p:cNvSpPr/>
              <p:nvPr/>
            </p:nvSpPr>
            <p:spPr>
              <a:xfrm>
                <a:off x="7119775" y="3318939"/>
                <a:ext cx="17458" cy="31083"/>
              </a:xfrm>
              <a:custGeom>
                <a:avLst/>
                <a:gdLst>
                  <a:gd name="connsiteX0" fmla="*/ 0 w 25737"/>
                  <a:gd name="connsiteY0" fmla="*/ 0 h 37217"/>
                  <a:gd name="connsiteX1" fmla="*/ 25737 w 25737"/>
                  <a:gd name="connsiteY1" fmla="*/ 0 h 37217"/>
                  <a:gd name="connsiteX2" fmla="*/ 25737 w 25737"/>
                  <a:gd name="connsiteY2" fmla="*/ 37218 h 37217"/>
                  <a:gd name="connsiteX3" fmla="*/ 0 w 25737"/>
                  <a:gd name="connsiteY3" fmla="*/ 37218 h 37217"/>
                </a:gdLst>
                <a:ahLst/>
                <a:cxnLst>
                  <a:cxn ang="0">
                    <a:pos x="connsiteX0" y="connsiteY0"/>
                  </a:cxn>
                  <a:cxn ang="0">
                    <a:pos x="connsiteX1" y="connsiteY1"/>
                  </a:cxn>
                  <a:cxn ang="0">
                    <a:pos x="connsiteX2" y="connsiteY2"/>
                  </a:cxn>
                  <a:cxn ang="0">
                    <a:pos x="connsiteX3" y="connsiteY3"/>
                  </a:cxn>
                </a:cxnLst>
                <a:rect l="l" t="t" r="r" b="b"/>
                <a:pathLst>
                  <a:path w="25737" h="37217">
                    <a:moveTo>
                      <a:pt x="0" y="0"/>
                    </a:moveTo>
                    <a:lnTo>
                      <a:pt x="25737" y="0"/>
                    </a:lnTo>
                    <a:lnTo>
                      <a:pt x="25737" y="37218"/>
                    </a:lnTo>
                    <a:lnTo>
                      <a:pt x="0" y="37218"/>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36" name="Forme libre : forme 124">
                <a:extLst>
                  <a:ext uri="{FF2B5EF4-FFF2-40B4-BE49-F238E27FC236}">
                    <a16:creationId xmlns:a16="http://schemas.microsoft.com/office/drawing/2014/main" id="{28CEE3C7-BFF6-4BB5-B4C1-E18999A50E24}"/>
                  </a:ext>
                </a:extLst>
              </p:cNvPr>
              <p:cNvSpPr/>
              <p:nvPr/>
            </p:nvSpPr>
            <p:spPr>
              <a:xfrm>
                <a:off x="7119775" y="3318939"/>
                <a:ext cx="17458" cy="31083"/>
              </a:xfrm>
              <a:custGeom>
                <a:avLst/>
                <a:gdLst>
                  <a:gd name="connsiteX0" fmla="*/ 0 w 25737"/>
                  <a:gd name="connsiteY0" fmla="*/ 0 h 37217"/>
                  <a:gd name="connsiteX1" fmla="*/ 25737 w 25737"/>
                  <a:gd name="connsiteY1" fmla="*/ 0 h 37217"/>
                  <a:gd name="connsiteX2" fmla="*/ 25737 w 25737"/>
                  <a:gd name="connsiteY2" fmla="*/ 37218 h 37217"/>
                  <a:gd name="connsiteX3" fmla="*/ 0 w 25737"/>
                  <a:gd name="connsiteY3" fmla="*/ 37218 h 37217"/>
                  <a:gd name="connsiteX4" fmla="*/ 0 w 25737"/>
                  <a:gd name="connsiteY4" fmla="*/ 0 h 37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7" h="37217">
                    <a:moveTo>
                      <a:pt x="0" y="0"/>
                    </a:moveTo>
                    <a:lnTo>
                      <a:pt x="25737" y="0"/>
                    </a:lnTo>
                    <a:lnTo>
                      <a:pt x="25737" y="37218"/>
                    </a:lnTo>
                    <a:lnTo>
                      <a:pt x="0" y="37218"/>
                    </a:lnTo>
                    <a:lnTo>
                      <a:pt x="0" y="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sp>
            <p:nvSpPr>
              <p:cNvPr id="37" name="Forme libre : forme 129">
                <a:extLst>
                  <a:ext uri="{FF2B5EF4-FFF2-40B4-BE49-F238E27FC236}">
                    <a16:creationId xmlns:a16="http://schemas.microsoft.com/office/drawing/2014/main" id="{4B4ABCE9-6078-4D4D-A3D2-DD2B7E78A40B}"/>
                  </a:ext>
                </a:extLst>
              </p:cNvPr>
              <p:cNvSpPr/>
              <p:nvPr/>
            </p:nvSpPr>
            <p:spPr>
              <a:xfrm>
                <a:off x="6881196" y="3681573"/>
                <a:ext cx="23277" cy="41442"/>
              </a:xfrm>
              <a:custGeom>
                <a:avLst/>
                <a:gdLst>
                  <a:gd name="connsiteX0" fmla="*/ 0 w 34316"/>
                  <a:gd name="connsiteY0" fmla="*/ 0 h 49621"/>
                  <a:gd name="connsiteX1" fmla="*/ 34317 w 34316"/>
                  <a:gd name="connsiteY1" fmla="*/ 0 h 49621"/>
                  <a:gd name="connsiteX2" fmla="*/ 34317 w 34316"/>
                  <a:gd name="connsiteY2" fmla="*/ 49622 h 49621"/>
                  <a:gd name="connsiteX3" fmla="*/ 0 w 34316"/>
                  <a:gd name="connsiteY3" fmla="*/ 49622 h 49621"/>
                </a:gdLst>
                <a:ahLst/>
                <a:cxnLst>
                  <a:cxn ang="0">
                    <a:pos x="connsiteX0" y="connsiteY0"/>
                  </a:cxn>
                  <a:cxn ang="0">
                    <a:pos x="connsiteX1" y="connsiteY1"/>
                  </a:cxn>
                  <a:cxn ang="0">
                    <a:pos x="connsiteX2" y="connsiteY2"/>
                  </a:cxn>
                  <a:cxn ang="0">
                    <a:pos x="connsiteX3" y="connsiteY3"/>
                  </a:cxn>
                </a:cxnLst>
                <a:rect l="l" t="t" r="r" b="b"/>
                <a:pathLst>
                  <a:path w="34316" h="49621">
                    <a:moveTo>
                      <a:pt x="0" y="0"/>
                    </a:moveTo>
                    <a:lnTo>
                      <a:pt x="34317" y="0"/>
                    </a:lnTo>
                    <a:lnTo>
                      <a:pt x="34317" y="49622"/>
                    </a:lnTo>
                    <a:lnTo>
                      <a:pt x="0" y="49622"/>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38" name="Forme libre : forme 130">
                <a:extLst>
                  <a:ext uri="{FF2B5EF4-FFF2-40B4-BE49-F238E27FC236}">
                    <a16:creationId xmlns:a16="http://schemas.microsoft.com/office/drawing/2014/main" id="{2D86DFF2-39F6-4AF9-9F09-1A084C399FB5}"/>
                  </a:ext>
                </a:extLst>
              </p:cNvPr>
              <p:cNvSpPr/>
              <p:nvPr/>
            </p:nvSpPr>
            <p:spPr>
              <a:xfrm>
                <a:off x="6881196" y="3681573"/>
                <a:ext cx="23277" cy="41442"/>
              </a:xfrm>
              <a:custGeom>
                <a:avLst/>
                <a:gdLst>
                  <a:gd name="connsiteX0" fmla="*/ 0 w 34316"/>
                  <a:gd name="connsiteY0" fmla="*/ 0 h 49621"/>
                  <a:gd name="connsiteX1" fmla="*/ 34317 w 34316"/>
                  <a:gd name="connsiteY1" fmla="*/ 0 h 49621"/>
                  <a:gd name="connsiteX2" fmla="*/ 34317 w 34316"/>
                  <a:gd name="connsiteY2" fmla="*/ 49622 h 49621"/>
                  <a:gd name="connsiteX3" fmla="*/ 0 w 34316"/>
                  <a:gd name="connsiteY3" fmla="*/ 49622 h 49621"/>
                  <a:gd name="connsiteX4" fmla="*/ 0 w 34316"/>
                  <a:gd name="connsiteY4" fmla="*/ 0 h 4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6" h="49621">
                    <a:moveTo>
                      <a:pt x="0" y="0"/>
                    </a:moveTo>
                    <a:lnTo>
                      <a:pt x="34317" y="0"/>
                    </a:lnTo>
                    <a:lnTo>
                      <a:pt x="34317" y="49622"/>
                    </a:lnTo>
                    <a:lnTo>
                      <a:pt x="0" y="49622"/>
                    </a:lnTo>
                    <a:lnTo>
                      <a:pt x="0" y="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sp>
            <p:nvSpPr>
              <p:cNvPr id="39" name="Forme libre : forme 135">
                <a:extLst>
                  <a:ext uri="{FF2B5EF4-FFF2-40B4-BE49-F238E27FC236}">
                    <a16:creationId xmlns:a16="http://schemas.microsoft.com/office/drawing/2014/main" id="{61956BEF-831E-4DA3-960B-8ABB99C65EB6}"/>
                  </a:ext>
                </a:extLst>
              </p:cNvPr>
              <p:cNvSpPr/>
              <p:nvPr/>
            </p:nvSpPr>
            <p:spPr>
              <a:xfrm>
                <a:off x="6921930" y="4054573"/>
                <a:ext cx="17458" cy="41442"/>
              </a:xfrm>
              <a:custGeom>
                <a:avLst/>
                <a:gdLst>
                  <a:gd name="connsiteX0" fmla="*/ 0 w 25737"/>
                  <a:gd name="connsiteY0" fmla="*/ 0 h 49621"/>
                  <a:gd name="connsiteX1" fmla="*/ 25737 w 25737"/>
                  <a:gd name="connsiteY1" fmla="*/ 0 h 49621"/>
                  <a:gd name="connsiteX2" fmla="*/ 25737 w 25737"/>
                  <a:gd name="connsiteY2" fmla="*/ 49621 h 49621"/>
                  <a:gd name="connsiteX3" fmla="*/ 0 w 25737"/>
                  <a:gd name="connsiteY3" fmla="*/ 49621 h 49621"/>
                </a:gdLst>
                <a:ahLst/>
                <a:cxnLst>
                  <a:cxn ang="0">
                    <a:pos x="connsiteX0" y="connsiteY0"/>
                  </a:cxn>
                  <a:cxn ang="0">
                    <a:pos x="connsiteX1" y="connsiteY1"/>
                  </a:cxn>
                  <a:cxn ang="0">
                    <a:pos x="connsiteX2" y="connsiteY2"/>
                  </a:cxn>
                  <a:cxn ang="0">
                    <a:pos x="connsiteX3" y="connsiteY3"/>
                  </a:cxn>
                </a:cxnLst>
                <a:rect l="l" t="t" r="r" b="b"/>
                <a:pathLst>
                  <a:path w="25737" h="49621">
                    <a:moveTo>
                      <a:pt x="0" y="0"/>
                    </a:moveTo>
                    <a:lnTo>
                      <a:pt x="25737" y="0"/>
                    </a:lnTo>
                    <a:lnTo>
                      <a:pt x="25737" y="49621"/>
                    </a:lnTo>
                    <a:lnTo>
                      <a:pt x="0" y="49621"/>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40" name="Forme libre : forme 136">
                <a:extLst>
                  <a:ext uri="{FF2B5EF4-FFF2-40B4-BE49-F238E27FC236}">
                    <a16:creationId xmlns:a16="http://schemas.microsoft.com/office/drawing/2014/main" id="{5825A8BD-8C94-43C8-9A1E-15CF0AE94D18}"/>
                  </a:ext>
                </a:extLst>
              </p:cNvPr>
              <p:cNvSpPr/>
              <p:nvPr/>
            </p:nvSpPr>
            <p:spPr>
              <a:xfrm>
                <a:off x="6921930" y="4054573"/>
                <a:ext cx="17458" cy="41442"/>
              </a:xfrm>
              <a:custGeom>
                <a:avLst/>
                <a:gdLst>
                  <a:gd name="connsiteX0" fmla="*/ 0 w 25737"/>
                  <a:gd name="connsiteY0" fmla="*/ 0 h 49621"/>
                  <a:gd name="connsiteX1" fmla="*/ 25737 w 25737"/>
                  <a:gd name="connsiteY1" fmla="*/ 0 h 49621"/>
                  <a:gd name="connsiteX2" fmla="*/ 25737 w 25737"/>
                  <a:gd name="connsiteY2" fmla="*/ 49621 h 49621"/>
                  <a:gd name="connsiteX3" fmla="*/ 0 w 25737"/>
                  <a:gd name="connsiteY3" fmla="*/ 49621 h 49621"/>
                  <a:gd name="connsiteX4" fmla="*/ 0 w 25737"/>
                  <a:gd name="connsiteY4" fmla="*/ 0 h 4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7" h="49621">
                    <a:moveTo>
                      <a:pt x="0" y="0"/>
                    </a:moveTo>
                    <a:lnTo>
                      <a:pt x="25737" y="0"/>
                    </a:lnTo>
                    <a:lnTo>
                      <a:pt x="25737" y="49621"/>
                    </a:lnTo>
                    <a:lnTo>
                      <a:pt x="0" y="49621"/>
                    </a:lnTo>
                    <a:lnTo>
                      <a:pt x="0" y="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sp>
            <p:nvSpPr>
              <p:cNvPr id="41" name="Forme libre : forme 141">
                <a:extLst>
                  <a:ext uri="{FF2B5EF4-FFF2-40B4-BE49-F238E27FC236}">
                    <a16:creationId xmlns:a16="http://schemas.microsoft.com/office/drawing/2014/main" id="{658B8E93-E486-4F2E-98FA-7485A4114482}"/>
                  </a:ext>
                </a:extLst>
              </p:cNvPr>
              <p:cNvSpPr/>
              <p:nvPr/>
            </p:nvSpPr>
            <p:spPr>
              <a:xfrm>
                <a:off x="6887015" y="4427568"/>
                <a:ext cx="17458" cy="41448"/>
              </a:xfrm>
              <a:custGeom>
                <a:avLst/>
                <a:gdLst>
                  <a:gd name="connsiteX0" fmla="*/ 0 w 25737"/>
                  <a:gd name="connsiteY0" fmla="*/ 0 h 49628"/>
                  <a:gd name="connsiteX1" fmla="*/ 25737 w 25737"/>
                  <a:gd name="connsiteY1" fmla="*/ 0 h 49628"/>
                  <a:gd name="connsiteX2" fmla="*/ 25737 w 25737"/>
                  <a:gd name="connsiteY2" fmla="*/ 49628 h 49628"/>
                  <a:gd name="connsiteX3" fmla="*/ 0 w 25737"/>
                  <a:gd name="connsiteY3" fmla="*/ 49628 h 49628"/>
                </a:gdLst>
                <a:ahLst/>
                <a:cxnLst>
                  <a:cxn ang="0">
                    <a:pos x="connsiteX0" y="connsiteY0"/>
                  </a:cxn>
                  <a:cxn ang="0">
                    <a:pos x="connsiteX1" y="connsiteY1"/>
                  </a:cxn>
                  <a:cxn ang="0">
                    <a:pos x="connsiteX2" y="connsiteY2"/>
                  </a:cxn>
                  <a:cxn ang="0">
                    <a:pos x="connsiteX3" y="connsiteY3"/>
                  </a:cxn>
                </a:cxnLst>
                <a:rect l="l" t="t" r="r" b="b"/>
                <a:pathLst>
                  <a:path w="25737" h="49628">
                    <a:moveTo>
                      <a:pt x="0" y="0"/>
                    </a:moveTo>
                    <a:lnTo>
                      <a:pt x="25737" y="0"/>
                    </a:lnTo>
                    <a:lnTo>
                      <a:pt x="25737" y="49628"/>
                    </a:lnTo>
                    <a:lnTo>
                      <a:pt x="0" y="49628"/>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42" name="Forme libre : forme 142">
                <a:extLst>
                  <a:ext uri="{FF2B5EF4-FFF2-40B4-BE49-F238E27FC236}">
                    <a16:creationId xmlns:a16="http://schemas.microsoft.com/office/drawing/2014/main" id="{984E0B6B-486D-4F83-B496-7331B9096A0B}"/>
                  </a:ext>
                </a:extLst>
              </p:cNvPr>
              <p:cNvSpPr/>
              <p:nvPr/>
            </p:nvSpPr>
            <p:spPr>
              <a:xfrm>
                <a:off x="6887015" y="4427568"/>
                <a:ext cx="17458" cy="41448"/>
              </a:xfrm>
              <a:custGeom>
                <a:avLst/>
                <a:gdLst>
                  <a:gd name="connsiteX0" fmla="*/ 0 w 25737"/>
                  <a:gd name="connsiteY0" fmla="*/ 0 h 49628"/>
                  <a:gd name="connsiteX1" fmla="*/ 25737 w 25737"/>
                  <a:gd name="connsiteY1" fmla="*/ 0 h 49628"/>
                  <a:gd name="connsiteX2" fmla="*/ 25737 w 25737"/>
                  <a:gd name="connsiteY2" fmla="*/ 49628 h 49628"/>
                  <a:gd name="connsiteX3" fmla="*/ 0 w 25737"/>
                  <a:gd name="connsiteY3" fmla="*/ 49628 h 49628"/>
                  <a:gd name="connsiteX4" fmla="*/ 0 w 25737"/>
                  <a:gd name="connsiteY4" fmla="*/ 0 h 4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7" h="49628">
                    <a:moveTo>
                      <a:pt x="0" y="0"/>
                    </a:moveTo>
                    <a:lnTo>
                      <a:pt x="25737" y="0"/>
                    </a:lnTo>
                    <a:lnTo>
                      <a:pt x="25737" y="49628"/>
                    </a:lnTo>
                    <a:lnTo>
                      <a:pt x="0" y="49628"/>
                    </a:lnTo>
                    <a:lnTo>
                      <a:pt x="0" y="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sp>
            <p:nvSpPr>
              <p:cNvPr id="43" name="Forme libre : forme 147">
                <a:extLst>
                  <a:ext uri="{FF2B5EF4-FFF2-40B4-BE49-F238E27FC236}">
                    <a16:creationId xmlns:a16="http://schemas.microsoft.com/office/drawing/2014/main" id="{45C62B5F-76F2-47EA-9375-17AEF58271F5}"/>
                  </a:ext>
                </a:extLst>
              </p:cNvPr>
              <p:cNvSpPr/>
              <p:nvPr/>
            </p:nvSpPr>
            <p:spPr>
              <a:xfrm>
                <a:off x="7137232" y="4800567"/>
                <a:ext cx="17458" cy="41442"/>
              </a:xfrm>
              <a:custGeom>
                <a:avLst/>
                <a:gdLst>
                  <a:gd name="connsiteX0" fmla="*/ 0 w 25737"/>
                  <a:gd name="connsiteY0" fmla="*/ 0 h 49621"/>
                  <a:gd name="connsiteX1" fmla="*/ 25737 w 25737"/>
                  <a:gd name="connsiteY1" fmla="*/ 0 h 49621"/>
                  <a:gd name="connsiteX2" fmla="*/ 25737 w 25737"/>
                  <a:gd name="connsiteY2" fmla="*/ 49622 h 49621"/>
                  <a:gd name="connsiteX3" fmla="*/ 0 w 25737"/>
                  <a:gd name="connsiteY3" fmla="*/ 49622 h 49621"/>
                </a:gdLst>
                <a:ahLst/>
                <a:cxnLst>
                  <a:cxn ang="0">
                    <a:pos x="connsiteX0" y="connsiteY0"/>
                  </a:cxn>
                  <a:cxn ang="0">
                    <a:pos x="connsiteX1" y="connsiteY1"/>
                  </a:cxn>
                  <a:cxn ang="0">
                    <a:pos x="connsiteX2" y="connsiteY2"/>
                  </a:cxn>
                  <a:cxn ang="0">
                    <a:pos x="connsiteX3" y="connsiteY3"/>
                  </a:cxn>
                </a:cxnLst>
                <a:rect l="l" t="t" r="r" b="b"/>
                <a:pathLst>
                  <a:path w="25737" h="49621">
                    <a:moveTo>
                      <a:pt x="0" y="0"/>
                    </a:moveTo>
                    <a:lnTo>
                      <a:pt x="25737" y="0"/>
                    </a:lnTo>
                    <a:lnTo>
                      <a:pt x="25737" y="49622"/>
                    </a:lnTo>
                    <a:lnTo>
                      <a:pt x="0" y="49622"/>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44" name="Forme libre : forme 148">
                <a:extLst>
                  <a:ext uri="{FF2B5EF4-FFF2-40B4-BE49-F238E27FC236}">
                    <a16:creationId xmlns:a16="http://schemas.microsoft.com/office/drawing/2014/main" id="{7A242597-99FD-4142-A659-A3C2FCB1AC53}"/>
                  </a:ext>
                </a:extLst>
              </p:cNvPr>
              <p:cNvSpPr/>
              <p:nvPr/>
            </p:nvSpPr>
            <p:spPr>
              <a:xfrm>
                <a:off x="7137232" y="4800567"/>
                <a:ext cx="17458" cy="41442"/>
              </a:xfrm>
              <a:custGeom>
                <a:avLst/>
                <a:gdLst>
                  <a:gd name="connsiteX0" fmla="*/ 0 w 25737"/>
                  <a:gd name="connsiteY0" fmla="*/ 0 h 49621"/>
                  <a:gd name="connsiteX1" fmla="*/ 25737 w 25737"/>
                  <a:gd name="connsiteY1" fmla="*/ 0 h 49621"/>
                  <a:gd name="connsiteX2" fmla="*/ 25737 w 25737"/>
                  <a:gd name="connsiteY2" fmla="*/ 49622 h 49621"/>
                  <a:gd name="connsiteX3" fmla="*/ 0 w 25737"/>
                  <a:gd name="connsiteY3" fmla="*/ 49622 h 49621"/>
                  <a:gd name="connsiteX4" fmla="*/ 0 w 25737"/>
                  <a:gd name="connsiteY4" fmla="*/ 0 h 4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7" h="49621">
                    <a:moveTo>
                      <a:pt x="0" y="0"/>
                    </a:moveTo>
                    <a:lnTo>
                      <a:pt x="25737" y="0"/>
                    </a:lnTo>
                    <a:lnTo>
                      <a:pt x="25737" y="49622"/>
                    </a:lnTo>
                    <a:lnTo>
                      <a:pt x="0" y="49622"/>
                    </a:lnTo>
                    <a:lnTo>
                      <a:pt x="0" y="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sp>
            <p:nvSpPr>
              <p:cNvPr id="45" name="Forme libre : forme 153">
                <a:extLst>
                  <a:ext uri="{FF2B5EF4-FFF2-40B4-BE49-F238E27FC236}">
                    <a16:creationId xmlns:a16="http://schemas.microsoft.com/office/drawing/2014/main" id="{EBA64462-1BBD-4AC5-8F82-F8FB86CB0D2E}"/>
                  </a:ext>
                </a:extLst>
              </p:cNvPr>
              <p:cNvSpPr/>
              <p:nvPr/>
            </p:nvSpPr>
            <p:spPr>
              <a:xfrm>
                <a:off x="7084864" y="5173568"/>
                <a:ext cx="23277" cy="41442"/>
              </a:xfrm>
              <a:custGeom>
                <a:avLst/>
                <a:gdLst>
                  <a:gd name="connsiteX0" fmla="*/ 0 w 34316"/>
                  <a:gd name="connsiteY0" fmla="*/ 0 h 49621"/>
                  <a:gd name="connsiteX1" fmla="*/ 34316 w 34316"/>
                  <a:gd name="connsiteY1" fmla="*/ 0 h 49621"/>
                  <a:gd name="connsiteX2" fmla="*/ 34316 w 34316"/>
                  <a:gd name="connsiteY2" fmla="*/ 49622 h 49621"/>
                  <a:gd name="connsiteX3" fmla="*/ 0 w 34316"/>
                  <a:gd name="connsiteY3" fmla="*/ 49622 h 49621"/>
                </a:gdLst>
                <a:ahLst/>
                <a:cxnLst>
                  <a:cxn ang="0">
                    <a:pos x="connsiteX0" y="connsiteY0"/>
                  </a:cxn>
                  <a:cxn ang="0">
                    <a:pos x="connsiteX1" y="connsiteY1"/>
                  </a:cxn>
                  <a:cxn ang="0">
                    <a:pos x="connsiteX2" y="connsiteY2"/>
                  </a:cxn>
                  <a:cxn ang="0">
                    <a:pos x="connsiteX3" y="connsiteY3"/>
                  </a:cxn>
                </a:cxnLst>
                <a:rect l="l" t="t" r="r" b="b"/>
                <a:pathLst>
                  <a:path w="34316" h="49621">
                    <a:moveTo>
                      <a:pt x="0" y="0"/>
                    </a:moveTo>
                    <a:lnTo>
                      <a:pt x="34316" y="0"/>
                    </a:lnTo>
                    <a:lnTo>
                      <a:pt x="34316" y="49622"/>
                    </a:lnTo>
                    <a:lnTo>
                      <a:pt x="0" y="49622"/>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46" name="Forme libre : forme 154">
                <a:extLst>
                  <a:ext uri="{FF2B5EF4-FFF2-40B4-BE49-F238E27FC236}">
                    <a16:creationId xmlns:a16="http://schemas.microsoft.com/office/drawing/2014/main" id="{B61FB9E5-0544-44B1-B162-CDE3FCC67D97}"/>
                  </a:ext>
                </a:extLst>
              </p:cNvPr>
              <p:cNvSpPr/>
              <p:nvPr/>
            </p:nvSpPr>
            <p:spPr>
              <a:xfrm>
                <a:off x="7084864" y="5173568"/>
                <a:ext cx="23277" cy="41442"/>
              </a:xfrm>
              <a:custGeom>
                <a:avLst/>
                <a:gdLst>
                  <a:gd name="connsiteX0" fmla="*/ 0 w 34316"/>
                  <a:gd name="connsiteY0" fmla="*/ 0 h 49621"/>
                  <a:gd name="connsiteX1" fmla="*/ 34316 w 34316"/>
                  <a:gd name="connsiteY1" fmla="*/ 0 h 49621"/>
                  <a:gd name="connsiteX2" fmla="*/ 34316 w 34316"/>
                  <a:gd name="connsiteY2" fmla="*/ 49622 h 49621"/>
                  <a:gd name="connsiteX3" fmla="*/ 0 w 34316"/>
                  <a:gd name="connsiteY3" fmla="*/ 49622 h 49621"/>
                  <a:gd name="connsiteX4" fmla="*/ 0 w 34316"/>
                  <a:gd name="connsiteY4" fmla="*/ 0 h 4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6" h="49621">
                    <a:moveTo>
                      <a:pt x="0" y="0"/>
                    </a:moveTo>
                    <a:lnTo>
                      <a:pt x="34316" y="0"/>
                    </a:lnTo>
                    <a:lnTo>
                      <a:pt x="34316" y="49622"/>
                    </a:lnTo>
                    <a:lnTo>
                      <a:pt x="0" y="49622"/>
                    </a:lnTo>
                    <a:lnTo>
                      <a:pt x="0" y="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sp>
            <p:nvSpPr>
              <p:cNvPr id="47" name="Forme libre : forme 159">
                <a:extLst>
                  <a:ext uri="{FF2B5EF4-FFF2-40B4-BE49-F238E27FC236}">
                    <a16:creationId xmlns:a16="http://schemas.microsoft.com/office/drawing/2014/main" id="{AD36334C-6A08-4466-8A8A-AE2B3174C936}"/>
                  </a:ext>
                </a:extLst>
              </p:cNvPr>
              <p:cNvSpPr/>
              <p:nvPr/>
            </p:nvSpPr>
            <p:spPr>
              <a:xfrm>
                <a:off x="6805549" y="5546568"/>
                <a:ext cx="23277" cy="41442"/>
              </a:xfrm>
              <a:custGeom>
                <a:avLst/>
                <a:gdLst>
                  <a:gd name="connsiteX0" fmla="*/ 0 w 34316"/>
                  <a:gd name="connsiteY0" fmla="*/ 0 h 49621"/>
                  <a:gd name="connsiteX1" fmla="*/ 34317 w 34316"/>
                  <a:gd name="connsiteY1" fmla="*/ 0 h 49621"/>
                  <a:gd name="connsiteX2" fmla="*/ 34317 w 34316"/>
                  <a:gd name="connsiteY2" fmla="*/ 49621 h 49621"/>
                  <a:gd name="connsiteX3" fmla="*/ 0 w 34316"/>
                  <a:gd name="connsiteY3" fmla="*/ 49621 h 49621"/>
                </a:gdLst>
                <a:ahLst/>
                <a:cxnLst>
                  <a:cxn ang="0">
                    <a:pos x="connsiteX0" y="connsiteY0"/>
                  </a:cxn>
                  <a:cxn ang="0">
                    <a:pos x="connsiteX1" y="connsiteY1"/>
                  </a:cxn>
                  <a:cxn ang="0">
                    <a:pos x="connsiteX2" y="connsiteY2"/>
                  </a:cxn>
                  <a:cxn ang="0">
                    <a:pos x="connsiteX3" y="connsiteY3"/>
                  </a:cxn>
                </a:cxnLst>
                <a:rect l="l" t="t" r="r" b="b"/>
                <a:pathLst>
                  <a:path w="34316" h="49621">
                    <a:moveTo>
                      <a:pt x="0" y="0"/>
                    </a:moveTo>
                    <a:lnTo>
                      <a:pt x="34317" y="0"/>
                    </a:lnTo>
                    <a:lnTo>
                      <a:pt x="34317" y="49621"/>
                    </a:lnTo>
                    <a:lnTo>
                      <a:pt x="0" y="49621"/>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48" name="Forme libre : forme 160">
                <a:extLst>
                  <a:ext uri="{FF2B5EF4-FFF2-40B4-BE49-F238E27FC236}">
                    <a16:creationId xmlns:a16="http://schemas.microsoft.com/office/drawing/2014/main" id="{FB87494F-4232-4D86-9DCA-F6FB0F4C31FE}"/>
                  </a:ext>
                </a:extLst>
              </p:cNvPr>
              <p:cNvSpPr/>
              <p:nvPr/>
            </p:nvSpPr>
            <p:spPr>
              <a:xfrm>
                <a:off x="6805549" y="5546568"/>
                <a:ext cx="23277" cy="41442"/>
              </a:xfrm>
              <a:custGeom>
                <a:avLst/>
                <a:gdLst>
                  <a:gd name="connsiteX0" fmla="*/ 0 w 34316"/>
                  <a:gd name="connsiteY0" fmla="*/ 0 h 49621"/>
                  <a:gd name="connsiteX1" fmla="*/ 34317 w 34316"/>
                  <a:gd name="connsiteY1" fmla="*/ 0 h 49621"/>
                  <a:gd name="connsiteX2" fmla="*/ 34317 w 34316"/>
                  <a:gd name="connsiteY2" fmla="*/ 49621 h 49621"/>
                  <a:gd name="connsiteX3" fmla="*/ 0 w 34316"/>
                  <a:gd name="connsiteY3" fmla="*/ 49621 h 49621"/>
                  <a:gd name="connsiteX4" fmla="*/ 0 w 34316"/>
                  <a:gd name="connsiteY4" fmla="*/ 0 h 4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6" h="49621">
                    <a:moveTo>
                      <a:pt x="0" y="0"/>
                    </a:moveTo>
                    <a:lnTo>
                      <a:pt x="34317" y="0"/>
                    </a:lnTo>
                    <a:lnTo>
                      <a:pt x="34317" y="49621"/>
                    </a:lnTo>
                    <a:lnTo>
                      <a:pt x="0" y="49621"/>
                    </a:lnTo>
                    <a:lnTo>
                      <a:pt x="0" y="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sp>
            <p:nvSpPr>
              <p:cNvPr id="49" name="Forme libre : forme 165">
                <a:extLst>
                  <a:ext uri="{FF2B5EF4-FFF2-40B4-BE49-F238E27FC236}">
                    <a16:creationId xmlns:a16="http://schemas.microsoft.com/office/drawing/2014/main" id="{3418CA01-92DD-4BC9-9BC1-C23933F669E7}"/>
                  </a:ext>
                </a:extLst>
              </p:cNvPr>
              <p:cNvSpPr/>
              <p:nvPr/>
            </p:nvSpPr>
            <p:spPr>
              <a:xfrm>
                <a:off x="6881196" y="5919562"/>
                <a:ext cx="23277" cy="41448"/>
              </a:xfrm>
              <a:custGeom>
                <a:avLst/>
                <a:gdLst>
                  <a:gd name="connsiteX0" fmla="*/ 0 w 34316"/>
                  <a:gd name="connsiteY0" fmla="*/ 0 h 49628"/>
                  <a:gd name="connsiteX1" fmla="*/ 34317 w 34316"/>
                  <a:gd name="connsiteY1" fmla="*/ 0 h 49628"/>
                  <a:gd name="connsiteX2" fmla="*/ 34317 w 34316"/>
                  <a:gd name="connsiteY2" fmla="*/ 49628 h 49628"/>
                  <a:gd name="connsiteX3" fmla="*/ 0 w 34316"/>
                  <a:gd name="connsiteY3" fmla="*/ 49628 h 49628"/>
                </a:gdLst>
                <a:ahLst/>
                <a:cxnLst>
                  <a:cxn ang="0">
                    <a:pos x="connsiteX0" y="connsiteY0"/>
                  </a:cxn>
                  <a:cxn ang="0">
                    <a:pos x="connsiteX1" y="connsiteY1"/>
                  </a:cxn>
                  <a:cxn ang="0">
                    <a:pos x="connsiteX2" y="connsiteY2"/>
                  </a:cxn>
                  <a:cxn ang="0">
                    <a:pos x="connsiteX3" y="connsiteY3"/>
                  </a:cxn>
                </a:cxnLst>
                <a:rect l="l" t="t" r="r" b="b"/>
                <a:pathLst>
                  <a:path w="34316" h="49628">
                    <a:moveTo>
                      <a:pt x="0" y="0"/>
                    </a:moveTo>
                    <a:lnTo>
                      <a:pt x="34317" y="0"/>
                    </a:lnTo>
                    <a:lnTo>
                      <a:pt x="34317" y="49628"/>
                    </a:lnTo>
                    <a:lnTo>
                      <a:pt x="0" y="49628"/>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50" name="Forme libre : forme 166">
                <a:extLst>
                  <a:ext uri="{FF2B5EF4-FFF2-40B4-BE49-F238E27FC236}">
                    <a16:creationId xmlns:a16="http://schemas.microsoft.com/office/drawing/2014/main" id="{5A4FD067-2A38-43D0-89D8-9104D0E4CEDB}"/>
                  </a:ext>
                </a:extLst>
              </p:cNvPr>
              <p:cNvSpPr/>
              <p:nvPr/>
            </p:nvSpPr>
            <p:spPr>
              <a:xfrm>
                <a:off x="6881196" y="5919562"/>
                <a:ext cx="23277" cy="41448"/>
              </a:xfrm>
              <a:custGeom>
                <a:avLst/>
                <a:gdLst>
                  <a:gd name="connsiteX0" fmla="*/ 0 w 34316"/>
                  <a:gd name="connsiteY0" fmla="*/ 0 h 49628"/>
                  <a:gd name="connsiteX1" fmla="*/ 34317 w 34316"/>
                  <a:gd name="connsiteY1" fmla="*/ 0 h 49628"/>
                  <a:gd name="connsiteX2" fmla="*/ 34317 w 34316"/>
                  <a:gd name="connsiteY2" fmla="*/ 49628 h 49628"/>
                  <a:gd name="connsiteX3" fmla="*/ 0 w 34316"/>
                  <a:gd name="connsiteY3" fmla="*/ 49628 h 49628"/>
                  <a:gd name="connsiteX4" fmla="*/ 0 w 34316"/>
                  <a:gd name="connsiteY4" fmla="*/ 0 h 4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6" h="49628">
                    <a:moveTo>
                      <a:pt x="0" y="0"/>
                    </a:moveTo>
                    <a:lnTo>
                      <a:pt x="34317" y="0"/>
                    </a:lnTo>
                    <a:lnTo>
                      <a:pt x="34317" y="49628"/>
                    </a:lnTo>
                    <a:lnTo>
                      <a:pt x="0" y="49628"/>
                    </a:lnTo>
                    <a:lnTo>
                      <a:pt x="0" y="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sp>
            <p:nvSpPr>
              <p:cNvPr id="51" name="Forme libre : forme 167">
                <a:extLst>
                  <a:ext uri="{FF2B5EF4-FFF2-40B4-BE49-F238E27FC236}">
                    <a16:creationId xmlns:a16="http://schemas.microsoft.com/office/drawing/2014/main" id="{1AC7D2AD-80C2-471D-A5EB-119F1E48E665}"/>
                  </a:ext>
                </a:extLst>
              </p:cNvPr>
              <p:cNvSpPr/>
              <p:nvPr/>
            </p:nvSpPr>
            <p:spPr>
              <a:xfrm>
                <a:off x="7003398" y="1613640"/>
                <a:ext cx="4473" cy="4612003"/>
              </a:xfrm>
              <a:custGeom>
                <a:avLst/>
                <a:gdLst>
                  <a:gd name="connsiteX0" fmla="*/ 0 w 6594"/>
                  <a:gd name="connsiteY0" fmla="*/ 5522213 h 5522213"/>
                  <a:gd name="connsiteX1" fmla="*/ 0 w 6594"/>
                  <a:gd name="connsiteY1" fmla="*/ 0 h 5522213"/>
                </a:gdLst>
                <a:ahLst/>
                <a:cxnLst>
                  <a:cxn ang="0">
                    <a:pos x="connsiteX0" y="connsiteY0"/>
                  </a:cxn>
                  <a:cxn ang="0">
                    <a:pos x="connsiteX1" y="connsiteY1"/>
                  </a:cxn>
                </a:cxnLst>
                <a:rect l="l" t="t" r="r" b="b"/>
                <a:pathLst>
                  <a:path w="6594" h="5522213">
                    <a:moveTo>
                      <a:pt x="0" y="5522213"/>
                    </a:moveTo>
                    <a:lnTo>
                      <a:pt x="0" y="0"/>
                    </a:lnTo>
                  </a:path>
                </a:pathLst>
              </a:custGeom>
              <a:noFill/>
              <a:ln w="5579" cap="rnd">
                <a:solidFill>
                  <a:srgbClr val="000000"/>
                </a:solidFill>
                <a:prstDash val="solid"/>
                <a:round/>
              </a:ln>
            </p:spPr>
            <p:txBody>
              <a:bodyPr rtlCol="0" anchor="ctr"/>
              <a:lstStyle/>
              <a:p>
                <a:endParaRPr lang="en-US" sz="1400">
                  <a:latin typeface="+mj-lt"/>
                </a:endParaRPr>
              </a:p>
            </p:txBody>
          </p:sp>
          <p:sp>
            <p:nvSpPr>
              <p:cNvPr id="52" name="Forme libre : forme 168">
                <a:extLst>
                  <a:ext uri="{FF2B5EF4-FFF2-40B4-BE49-F238E27FC236}">
                    <a16:creationId xmlns:a16="http://schemas.microsoft.com/office/drawing/2014/main" id="{F28CF3D2-8518-477F-91C0-298DEAC88664}"/>
                  </a:ext>
                </a:extLst>
              </p:cNvPr>
              <p:cNvSpPr/>
              <p:nvPr/>
            </p:nvSpPr>
            <p:spPr>
              <a:xfrm>
                <a:off x="6305113" y="6188295"/>
                <a:ext cx="1390744" cy="5507"/>
              </a:xfrm>
              <a:custGeom>
                <a:avLst/>
                <a:gdLst>
                  <a:gd name="connsiteX0" fmla="*/ 0 w 2050291"/>
                  <a:gd name="connsiteY0" fmla="*/ 0 h 6594"/>
                  <a:gd name="connsiteX1" fmla="*/ 2050291 w 2050291"/>
                  <a:gd name="connsiteY1" fmla="*/ 0 h 6594"/>
                </a:gdLst>
                <a:ahLst/>
                <a:cxnLst>
                  <a:cxn ang="0">
                    <a:pos x="connsiteX0" y="connsiteY0"/>
                  </a:cxn>
                  <a:cxn ang="0">
                    <a:pos x="connsiteX1" y="connsiteY1"/>
                  </a:cxn>
                </a:cxnLst>
                <a:rect l="l" t="t" r="r" b="b"/>
                <a:pathLst>
                  <a:path w="2050291" h="6594">
                    <a:moveTo>
                      <a:pt x="0" y="0"/>
                    </a:moveTo>
                    <a:lnTo>
                      <a:pt x="2050291" y="0"/>
                    </a:lnTo>
                  </a:path>
                </a:pathLst>
              </a:custGeom>
              <a:noFill/>
              <a:ln w="5579" cap="rnd">
                <a:solidFill>
                  <a:srgbClr val="000000"/>
                </a:solidFill>
                <a:prstDash val="solid"/>
                <a:round/>
              </a:ln>
            </p:spPr>
            <p:txBody>
              <a:bodyPr rtlCol="0" anchor="ctr"/>
              <a:lstStyle/>
              <a:p>
                <a:endParaRPr lang="en-US" sz="1400">
                  <a:latin typeface="+mj-lt"/>
                </a:endParaRPr>
              </a:p>
            </p:txBody>
          </p:sp>
          <p:sp>
            <p:nvSpPr>
              <p:cNvPr id="53" name="Forme libre : forme 170">
                <a:extLst>
                  <a:ext uri="{FF2B5EF4-FFF2-40B4-BE49-F238E27FC236}">
                    <a16:creationId xmlns:a16="http://schemas.microsoft.com/office/drawing/2014/main" id="{CED46EC6-C2B6-4CD0-B3EA-5ADDC28FD256}"/>
                  </a:ext>
                </a:extLst>
              </p:cNvPr>
              <p:cNvSpPr/>
              <p:nvPr/>
            </p:nvSpPr>
            <p:spPr>
              <a:xfrm>
                <a:off x="6444903" y="6548701"/>
                <a:ext cx="173892" cy="137978"/>
              </a:xfrm>
              <a:custGeom>
                <a:avLst/>
                <a:gdLst>
                  <a:gd name="connsiteX0" fmla="*/ 0 w 256359"/>
                  <a:gd name="connsiteY0" fmla="*/ 0 h 165209"/>
                  <a:gd name="connsiteX1" fmla="*/ 256360 w 256359"/>
                  <a:gd name="connsiteY1" fmla="*/ 0 h 165209"/>
                  <a:gd name="connsiteX2" fmla="*/ 256360 w 256359"/>
                  <a:gd name="connsiteY2" fmla="*/ 165210 h 165209"/>
                  <a:gd name="connsiteX3" fmla="*/ 0 w 256359"/>
                  <a:gd name="connsiteY3" fmla="*/ 165210 h 165209"/>
                </a:gdLst>
                <a:ahLst/>
                <a:cxnLst>
                  <a:cxn ang="0">
                    <a:pos x="connsiteX0" y="connsiteY0"/>
                  </a:cxn>
                  <a:cxn ang="0">
                    <a:pos x="connsiteX1" y="connsiteY1"/>
                  </a:cxn>
                  <a:cxn ang="0">
                    <a:pos x="connsiteX2" y="connsiteY2"/>
                  </a:cxn>
                  <a:cxn ang="0">
                    <a:pos x="connsiteX3" y="connsiteY3"/>
                  </a:cxn>
                </a:cxnLst>
                <a:rect l="l" t="t" r="r" b="b"/>
                <a:pathLst>
                  <a:path w="256359" h="165209">
                    <a:moveTo>
                      <a:pt x="0" y="0"/>
                    </a:moveTo>
                    <a:lnTo>
                      <a:pt x="256360" y="0"/>
                    </a:lnTo>
                    <a:lnTo>
                      <a:pt x="256360" y="165210"/>
                    </a:lnTo>
                    <a:lnTo>
                      <a:pt x="0" y="165210"/>
                    </a:lnTo>
                    <a:close/>
                  </a:path>
                </a:pathLst>
              </a:custGeom>
              <a:solidFill>
                <a:srgbClr val="000000">
                  <a:alpha val="0"/>
                </a:srgbClr>
              </a:solidFill>
              <a:ln w="9158" cap="rnd">
                <a:solidFill>
                  <a:srgbClr val="000000">
                    <a:alpha val="0"/>
                  </a:srgbClr>
                </a:solidFill>
                <a:prstDash val="solid"/>
                <a:round/>
              </a:ln>
            </p:spPr>
            <p:txBody>
              <a:bodyPr rtlCol="0" anchor="ctr"/>
              <a:lstStyle/>
              <a:p>
                <a:endParaRPr lang="en-US" sz="1400">
                  <a:latin typeface="+mj-lt"/>
                </a:endParaRPr>
              </a:p>
            </p:txBody>
          </p:sp>
          <p:sp>
            <p:nvSpPr>
              <p:cNvPr id="54" name="Forme libre : forme 172">
                <a:extLst>
                  <a:ext uri="{FF2B5EF4-FFF2-40B4-BE49-F238E27FC236}">
                    <a16:creationId xmlns:a16="http://schemas.microsoft.com/office/drawing/2014/main" id="{2AC80AF4-6EE3-40DC-94D6-FDDC485F6AA0}"/>
                  </a:ext>
                </a:extLst>
              </p:cNvPr>
              <p:cNvSpPr/>
              <p:nvPr/>
            </p:nvSpPr>
            <p:spPr>
              <a:xfrm>
                <a:off x="4868190" y="6486917"/>
                <a:ext cx="1881907" cy="19031"/>
              </a:xfrm>
              <a:custGeom>
                <a:avLst/>
                <a:gdLst>
                  <a:gd name="connsiteX0" fmla="*/ 0 w 2774384"/>
                  <a:gd name="connsiteY0" fmla="*/ 0 h 22787"/>
                  <a:gd name="connsiteX1" fmla="*/ 2774385 w 2774384"/>
                  <a:gd name="connsiteY1" fmla="*/ 0 h 22787"/>
                  <a:gd name="connsiteX2" fmla="*/ 2774385 w 2774384"/>
                  <a:gd name="connsiteY2" fmla="*/ 22788 h 22787"/>
                  <a:gd name="connsiteX3" fmla="*/ 0 w 2774384"/>
                  <a:gd name="connsiteY3" fmla="*/ 22788 h 22787"/>
                </a:gdLst>
                <a:ahLst/>
                <a:cxnLst>
                  <a:cxn ang="0">
                    <a:pos x="connsiteX0" y="connsiteY0"/>
                  </a:cxn>
                  <a:cxn ang="0">
                    <a:pos x="connsiteX1" y="connsiteY1"/>
                  </a:cxn>
                  <a:cxn ang="0">
                    <a:pos x="connsiteX2" y="connsiteY2"/>
                  </a:cxn>
                  <a:cxn ang="0">
                    <a:pos x="connsiteX3" y="connsiteY3"/>
                  </a:cxn>
                </a:cxnLst>
                <a:rect l="l" t="t" r="r" b="b"/>
                <a:pathLst>
                  <a:path w="2774384" h="22787">
                    <a:moveTo>
                      <a:pt x="0" y="0"/>
                    </a:moveTo>
                    <a:lnTo>
                      <a:pt x="2774385" y="0"/>
                    </a:lnTo>
                    <a:lnTo>
                      <a:pt x="2774385" y="22788"/>
                    </a:lnTo>
                    <a:lnTo>
                      <a:pt x="0" y="22788"/>
                    </a:lnTo>
                    <a:close/>
                  </a:path>
                </a:pathLst>
              </a:custGeom>
              <a:solidFill>
                <a:srgbClr val="000000">
                  <a:alpha val="0"/>
                </a:srgbClr>
              </a:solidFill>
              <a:ln w="9158" cap="rnd">
                <a:solidFill>
                  <a:srgbClr val="000000">
                    <a:alpha val="0"/>
                  </a:srgbClr>
                </a:solidFill>
                <a:prstDash val="solid"/>
                <a:round/>
              </a:ln>
            </p:spPr>
            <p:txBody>
              <a:bodyPr rtlCol="0" anchor="ctr"/>
              <a:lstStyle/>
              <a:p>
                <a:endParaRPr lang="en-US" sz="1400">
                  <a:latin typeface="+mj-lt"/>
                </a:endParaRPr>
              </a:p>
            </p:txBody>
          </p:sp>
          <p:grpSp>
            <p:nvGrpSpPr>
              <p:cNvPr id="55" name="Graphic 2">
                <a:extLst>
                  <a:ext uri="{FF2B5EF4-FFF2-40B4-BE49-F238E27FC236}">
                    <a16:creationId xmlns:a16="http://schemas.microsoft.com/office/drawing/2014/main" id="{F4F24A09-D8CA-48F6-8506-3766821ADD77}"/>
                  </a:ext>
                </a:extLst>
              </p:cNvPr>
              <p:cNvGrpSpPr/>
              <p:nvPr/>
            </p:nvGrpSpPr>
            <p:grpSpPr>
              <a:xfrm>
                <a:off x="7297236" y="1816583"/>
                <a:ext cx="23279" cy="41445"/>
                <a:chOff x="13822031" y="1212292"/>
                <a:chExt cx="34319" cy="49625"/>
              </a:xfrm>
              <a:solidFill>
                <a:srgbClr val="808080"/>
              </a:solidFill>
            </p:grpSpPr>
            <p:sp>
              <p:nvSpPr>
                <p:cNvPr id="179" name="Forme libre : forme 232">
                  <a:extLst>
                    <a:ext uri="{FF2B5EF4-FFF2-40B4-BE49-F238E27FC236}">
                      <a16:creationId xmlns:a16="http://schemas.microsoft.com/office/drawing/2014/main" id="{9A996C07-6895-4F76-BBAD-911930597B7F}"/>
                    </a:ext>
                  </a:extLst>
                </p:cNvPr>
                <p:cNvSpPr/>
                <p:nvPr/>
              </p:nvSpPr>
              <p:spPr>
                <a:xfrm>
                  <a:off x="13826326" y="1212292"/>
                  <a:ext cx="25745" cy="49622"/>
                </a:xfrm>
                <a:custGeom>
                  <a:avLst/>
                  <a:gdLst>
                    <a:gd name="connsiteX0" fmla="*/ 557 w 25745"/>
                    <a:gd name="connsiteY0" fmla="*/ 111 h 49622"/>
                    <a:gd name="connsiteX1" fmla="*/ 26302 w 25745"/>
                    <a:gd name="connsiteY1" fmla="*/ 111 h 49622"/>
                    <a:gd name="connsiteX2" fmla="*/ 26302 w 25745"/>
                    <a:gd name="connsiteY2" fmla="*/ 49734 h 49622"/>
                    <a:gd name="connsiteX3" fmla="*/ 557 w 25745"/>
                    <a:gd name="connsiteY3" fmla="*/ 49734 h 49622"/>
                  </a:gdLst>
                  <a:ahLst/>
                  <a:cxnLst>
                    <a:cxn ang="0">
                      <a:pos x="connsiteX0" y="connsiteY0"/>
                    </a:cxn>
                    <a:cxn ang="0">
                      <a:pos x="connsiteX1" y="connsiteY1"/>
                    </a:cxn>
                    <a:cxn ang="0">
                      <a:pos x="connsiteX2" y="connsiteY2"/>
                    </a:cxn>
                    <a:cxn ang="0">
                      <a:pos x="connsiteX3" y="connsiteY3"/>
                    </a:cxn>
                  </a:cxnLst>
                  <a:rect l="l" t="t" r="r" b="b"/>
                  <a:pathLst>
                    <a:path w="25745" h="49622">
                      <a:moveTo>
                        <a:pt x="557" y="111"/>
                      </a:moveTo>
                      <a:lnTo>
                        <a:pt x="26302" y="111"/>
                      </a:lnTo>
                      <a:lnTo>
                        <a:pt x="26302" y="49734"/>
                      </a:lnTo>
                      <a:lnTo>
                        <a:pt x="557" y="49734"/>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80" name="Forme libre : forme 233">
                  <a:extLst>
                    <a:ext uri="{FF2B5EF4-FFF2-40B4-BE49-F238E27FC236}">
                      <a16:creationId xmlns:a16="http://schemas.microsoft.com/office/drawing/2014/main" id="{2AC5B2A7-FAB0-46DF-B267-3874A5CBD140}"/>
                    </a:ext>
                  </a:extLst>
                </p:cNvPr>
                <p:cNvSpPr/>
                <p:nvPr/>
              </p:nvSpPr>
              <p:spPr>
                <a:xfrm>
                  <a:off x="13826326" y="1212292"/>
                  <a:ext cx="25745" cy="49622"/>
                </a:xfrm>
                <a:custGeom>
                  <a:avLst/>
                  <a:gdLst>
                    <a:gd name="connsiteX0" fmla="*/ 557 w 25745"/>
                    <a:gd name="connsiteY0" fmla="*/ 111 h 49622"/>
                    <a:gd name="connsiteX1" fmla="*/ 26302 w 25745"/>
                    <a:gd name="connsiteY1" fmla="*/ 111 h 49622"/>
                    <a:gd name="connsiteX2" fmla="*/ 26302 w 25745"/>
                    <a:gd name="connsiteY2" fmla="*/ 49734 h 49622"/>
                    <a:gd name="connsiteX3" fmla="*/ 557 w 25745"/>
                    <a:gd name="connsiteY3" fmla="*/ 49734 h 49622"/>
                    <a:gd name="connsiteX4" fmla="*/ 557 w 25745"/>
                    <a:gd name="connsiteY4" fmla="*/ 111 h 4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5" h="49622">
                      <a:moveTo>
                        <a:pt x="557" y="111"/>
                      </a:moveTo>
                      <a:lnTo>
                        <a:pt x="26302" y="111"/>
                      </a:lnTo>
                      <a:lnTo>
                        <a:pt x="26302" y="49734"/>
                      </a:lnTo>
                      <a:lnTo>
                        <a:pt x="557" y="49734"/>
                      </a:lnTo>
                      <a:lnTo>
                        <a:pt x="557" y="111"/>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nvGrpSpPr>
                <p:cNvPr id="181" name="Graphic 2">
                  <a:extLst>
                    <a:ext uri="{FF2B5EF4-FFF2-40B4-BE49-F238E27FC236}">
                      <a16:creationId xmlns:a16="http://schemas.microsoft.com/office/drawing/2014/main" id="{F4F24A09-D8CA-48F6-8506-3766821ADD77}"/>
                    </a:ext>
                  </a:extLst>
                </p:cNvPr>
                <p:cNvGrpSpPr/>
                <p:nvPr/>
              </p:nvGrpSpPr>
              <p:grpSpPr>
                <a:xfrm>
                  <a:off x="13822031" y="1212293"/>
                  <a:ext cx="34319" cy="49624"/>
                  <a:chOff x="13822031" y="1212293"/>
                  <a:chExt cx="34319" cy="49624"/>
                </a:xfrm>
                <a:solidFill>
                  <a:srgbClr val="808080"/>
                </a:solidFill>
              </p:grpSpPr>
              <p:sp>
                <p:nvSpPr>
                  <p:cNvPr id="182" name="Forme libre : forme 235">
                    <a:extLst>
                      <a:ext uri="{FF2B5EF4-FFF2-40B4-BE49-F238E27FC236}">
                        <a16:creationId xmlns:a16="http://schemas.microsoft.com/office/drawing/2014/main" id="{6DEED8A5-9385-462E-9D2A-E74E23F32E04}"/>
                      </a:ext>
                    </a:extLst>
                  </p:cNvPr>
                  <p:cNvSpPr/>
                  <p:nvPr/>
                </p:nvSpPr>
                <p:spPr>
                  <a:xfrm>
                    <a:off x="13822031" y="1212293"/>
                    <a:ext cx="34319" cy="49624"/>
                  </a:xfrm>
                  <a:custGeom>
                    <a:avLst/>
                    <a:gdLst>
                      <a:gd name="connsiteX0" fmla="*/ 538 w 34319"/>
                      <a:gd name="connsiteY0" fmla="*/ 44 h 49624"/>
                      <a:gd name="connsiteX1" fmla="*/ 34857 w 34319"/>
                      <a:gd name="connsiteY1" fmla="*/ 44 h 49624"/>
                      <a:gd name="connsiteX2" fmla="*/ 34857 w 34319"/>
                      <a:gd name="connsiteY2" fmla="*/ 49668 h 49624"/>
                      <a:gd name="connsiteX3" fmla="*/ 538 w 34319"/>
                      <a:gd name="connsiteY3" fmla="*/ 49668 h 49624"/>
                    </a:gdLst>
                    <a:ahLst/>
                    <a:cxnLst>
                      <a:cxn ang="0">
                        <a:pos x="connsiteX0" y="connsiteY0"/>
                      </a:cxn>
                      <a:cxn ang="0">
                        <a:pos x="connsiteX1" y="connsiteY1"/>
                      </a:cxn>
                      <a:cxn ang="0">
                        <a:pos x="connsiteX2" y="connsiteY2"/>
                      </a:cxn>
                      <a:cxn ang="0">
                        <a:pos x="connsiteX3" y="connsiteY3"/>
                      </a:cxn>
                    </a:cxnLst>
                    <a:rect l="l" t="t" r="r" b="b"/>
                    <a:pathLst>
                      <a:path w="34319" h="49624">
                        <a:moveTo>
                          <a:pt x="538" y="44"/>
                        </a:moveTo>
                        <a:lnTo>
                          <a:pt x="34857" y="44"/>
                        </a:lnTo>
                        <a:lnTo>
                          <a:pt x="34857" y="49668"/>
                        </a:lnTo>
                        <a:lnTo>
                          <a:pt x="538" y="49668"/>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83" name="Forme libre : forme 236">
                    <a:extLst>
                      <a:ext uri="{FF2B5EF4-FFF2-40B4-BE49-F238E27FC236}">
                        <a16:creationId xmlns:a16="http://schemas.microsoft.com/office/drawing/2014/main" id="{3B814290-A439-4D48-A93F-4A5D3CC39FFC}"/>
                      </a:ext>
                    </a:extLst>
                  </p:cNvPr>
                  <p:cNvSpPr/>
                  <p:nvPr/>
                </p:nvSpPr>
                <p:spPr>
                  <a:xfrm>
                    <a:off x="13822031" y="1212293"/>
                    <a:ext cx="34319" cy="49624"/>
                  </a:xfrm>
                  <a:custGeom>
                    <a:avLst/>
                    <a:gdLst>
                      <a:gd name="connsiteX0" fmla="*/ 538 w 34319"/>
                      <a:gd name="connsiteY0" fmla="*/ 44 h 49624"/>
                      <a:gd name="connsiteX1" fmla="*/ 34857 w 34319"/>
                      <a:gd name="connsiteY1" fmla="*/ 44 h 49624"/>
                      <a:gd name="connsiteX2" fmla="*/ 34857 w 34319"/>
                      <a:gd name="connsiteY2" fmla="*/ 49668 h 49624"/>
                      <a:gd name="connsiteX3" fmla="*/ 538 w 34319"/>
                      <a:gd name="connsiteY3" fmla="*/ 49668 h 49624"/>
                      <a:gd name="connsiteX4" fmla="*/ 538 w 34319"/>
                      <a:gd name="connsiteY4" fmla="*/ 44 h 4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9" h="49624">
                        <a:moveTo>
                          <a:pt x="538" y="44"/>
                        </a:moveTo>
                        <a:lnTo>
                          <a:pt x="34857" y="44"/>
                        </a:lnTo>
                        <a:lnTo>
                          <a:pt x="34857" y="49668"/>
                        </a:lnTo>
                        <a:lnTo>
                          <a:pt x="538" y="49668"/>
                        </a:lnTo>
                        <a:lnTo>
                          <a:pt x="538" y="44"/>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grpSp>
          <p:grpSp>
            <p:nvGrpSpPr>
              <p:cNvPr id="56" name="Graphic 2">
                <a:extLst>
                  <a:ext uri="{FF2B5EF4-FFF2-40B4-BE49-F238E27FC236}">
                    <a16:creationId xmlns:a16="http://schemas.microsoft.com/office/drawing/2014/main" id="{F4F24A09-D8CA-48F6-8506-3766821ADD77}"/>
                  </a:ext>
                </a:extLst>
              </p:cNvPr>
              <p:cNvGrpSpPr/>
              <p:nvPr/>
            </p:nvGrpSpPr>
            <p:grpSpPr>
              <a:xfrm>
                <a:off x="7298179" y="1814698"/>
                <a:ext cx="23279" cy="41445"/>
                <a:chOff x="13823420" y="1210036"/>
                <a:chExt cx="34319" cy="49625"/>
              </a:xfrm>
              <a:solidFill>
                <a:srgbClr val="808080"/>
              </a:solidFill>
            </p:grpSpPr>
            <p:sp>
              <p:nvSpPr>
                <p:cNvPr id="174" name="Forme libre : forme 244">
                  <a:extLst>
                    <a:ext uri="{FF2B5EF4-FFF2-40B4-BE49-F238E27FC236}">
                      <a16:creationId xmlns:a16="http://schemas.microsoft.com/office/drawing/2014/main" id="{965292B9-66B7-43A5-92C4-EE38145DE95D}"/>
                    </a:ext>
                  </a:extLst>
                </p:cNvPr>
                <p:cNvSpPr/>
                <p:nvPr/>
              </p:nvSpPr>
              <p:spPr>
                <a:xfrm>
                  <a:off x="13827714" y="1210036"/>
                  <a:ext cx="25745" cy="49622"/>
                </a:xfrm>
                <a:custGeom>
                  <a:avLst/>
                  <a:gdLst>
                    <a:gd name="connsiteX0" fmla="*/ 557 w 25745"/>
                    <a:gd name="connsiteY0" fmla="*/ 111 h 49622"/>
                    <a:gd name="connsiteX1" fmla="*/ 26303 w 25745"/>
                    <a:gd name="connsiteY1" fmla="*/ 111 h 49622"/>
                    <a:gd name="connsiteX2" fmla="*/ 26303 w 25745"/>
                    <a:gd name="connsiteY2" fmla="*/ 49734 h 49622"/>
                    <a:gd name="connsiteX3" fmla="*/ 557 w 25745"/>
                    <a:gd name="connsiteY3" fmla="*/ 49734 h 49622"/>
                  </a:gdLst>
                  <a:ahLst/>
                  <a:cxnLst>
                    <a:cxn ang="0">
                      <a:pos x="connsiteX0" y="connsiteY0"/>
                    </a:cxn>
                    <a:cxn ang="0">
                      <a:pos x="connsiteX1" y="connsiteY1"/>
                    </a:cxn>
                    <a:cxn ang="0">
                      <a:pos x="connsiteX2" y="connsiteY2"/>
                    </a:cxn>
                    <a:cxn ang="0">
                      <a:pos x="connsiteX3" y="connsiteY3"/>
                    </a:cxn>
                  </a:cxnLst>
                  <a:rect l="l" t="t" r="r" b="b"/>
                  <a:pathLst>
                    <a:path w="25745" h="49622">
                      <a:moveTo>
                        <a:pt x="557" y="111"/>
                      </a:moveTo>
                      <a:lnTo>
                        <a:pt x="26303" y="111"/>
                      </a:lnTo>
                      <a:lnTo>
                        <a:pt x="26303" y="49734"/>
                      </a:lnTo>
                      <a:lnTo>
                        <a:pt x="557" y="49734"/>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75" name="Forme libre : forme 245">
                  <a:extLst>
                    <a:ext uri="{FF2B5EF4-FFF2-40B4-BE49-F238E27FC236}">
                      <a16:creationId xmlns:a16="http://schemas.microsoft.com/office/drawing/2014/main" id="{B3D082A9-D7EC-426F-879B-CFA2F758E7D9}"/>
                    </a:ext>
                  </a:extLst>
                </p:cNvPr>
                <p:cNvSpPr/>
                <p:nvPr/>
              </p:nvSpPr>
              <p:spPr>
                <a:xfrm>
                  <a:off x="13827714" y="1210036"/>
                  <a:ext cx="25745" cy="49622"/>
                </a:xfrm>
                <a:custGeom>
                  <a:avLst/>
                  <a:gdLst>
                    <a:gd name="connsiteX0" fmla="*/ 557 w 25745"/>
                    <a:gd name="connsiteY0" fmla="*/ 111 h 49622"/>
                    <a:gd name="connsiteX1" fmla="*/ 26303 w 25745"/>
                    <a:gd name="connsiteY1" fmla="*/ 111 h 49622"/>
                    <a:gd name="connsiteX2" fmla="*/ 26303 w 25745"/>
                    <a:gd name="connsiteY2" fmla="*/ 49734 h 49622"/>
                    <a:gd name="connsiteX3" fmla="*/ 557 w 25745"/>
                    <a:gd name="connsiteY3" fmla="*/ 49734 h 49622"/>
                    <a:gd name="connsiteX4" fmla="*/ 557 w 25745"/>
                    <a:gd name="connsiteY4" fmla="*/ 111 h 4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5" h="49622">
                      <a:moveTo>
                        <a:pt x="557" y="111"/>
                      </a:moveTo>
                      <a:lnTo>
                        <a:pt x="26303" y="111"/>
                      </a:lnTo>
                      <a:lnTo>
                        <a:pt x="26303" y="49734"/>
                      </a:lnTo>
                      <a:lnTo>
                        <a:pt x="557" y="49734"/>
                      </a:lnTo>
                      <a:lnTo>
                        <a:pt x="557" y="111"/>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nvGrpSpPr>
                <p:cNvPr id="176" name="Graphic 2">
                  <a:extLst>
                    <a:ext uri="{FF2B5EF4-FFF2-40B4-BE49-F238E27FC236}">
                      <a16:creationId xmlns:a16="http://schemas.microsoft.com/office/drawing/2014/main" id="{F4F24A09-D8CA-48F6-8506-3766821ADD77}"/>
                    </a:ext>
                  </a:extLst>
                </p:cNvPr>
                <p:cNvGrpSpPr/>
                <p:nvPr/>
              </p:nvGrpSpPr>
              <p:grpSpPr>
                <a:xfrm>
                  <a:off x="13823420" y="1210037"/>
                  <a:ext cx="34319" cy="49624"/>
                  <a:chOff x="13823420" y="1210037"/>
                  <a:chExt cx="34319" cy="49624"/>
                </a:xfrm>
                <a:solidFill>
                  <a:srgbClr val="808080"/>
                </a:solidFill>
              </p:grpSpPr>
              <p:sp>
                <p:nvSpPr>
                  <p:cNvPr id="177" name="Forme libre : forme 247">
                    <a:extLst>
                      <a:ext uri="{FF2B5EF4-FFF2-40B4-BE49-F238E27FC236}">
                        <a16:creationId xmlns:a16="http://schemas.microsoft.com/office/drawing/2014/main" id="{6EE894E7-1881-42E1-BA86-FF18D468E626}"/>
                      </a:ext>
                    </a:extLst>
                  </p:cNvPr>
                  <p:cNvSpPr/>
                  <p:nvPr/>
                </p:nvSpPr>
                <p:spPr>
                  <a:xfrm>
                    <a:off x="13823420" y="1210037"/>
                    <a:ext cx="34319" cy="49624"/>
                  </a:xfrm>
                  <a:custGeom>
                    <a:avLst/>
                    <a:gdLst>
                      <a:gd name="connsiteX0" fmla="*/ 538 w 34319"/>
                      <a:gd name="connsiteY0" fmla="*/ 43 h 49624"/>
                      <a:gd name="connsiteX1" fmla="*/ 34857 w 34319"/>
                      <a:gd name="connsiteY1" fmla="*/ 43 h 49624"/>
                      <a:gd name="connsiteX2" fmla="*/ 34857 w 34319"/>
                      <a:gd name="connsiteY2" fmla="*/ 49668 h 49624"/>
                      <a:gd name="connsiteX3" fmla="*/ 538 w 34319"/>
                      <a:gd name="connsiteY3" fmla="*/ 49668 h 49624"/>
                    </a:gdLst>
                    <a:ahLst/>
                    <a:cxnLst>
                      <a:cxn ang="0">
                        <a:pos x="connsiteX0" y="connsiteY0"/>
                      </a:cxn>
                      <a:cxn ang="0">
                        <a:pos x="connsiteX1" y="connsiteY1"/>
                      </a:cxn>
                      <a:cxn ang="0">
                        <a:pos x="connsiteX2" y="connsiteY2"/>
                      </a:cxn>
                      <a:cxn ang="0">
                        <a:pos x="connsiteX3" y="connsiteY3"/>
                      </a:cxn>
                    </a:cxnLst>
                    <a:rect l="l" t="t" r="r" b="b"/>
                    <a:pathLst>
                      <a:path w="34319" h="49624">
                        <a:moveTo>
                          <a:pt x="538" y="43"/>
                        </a:moveTo>
                        <a:lnTo>
                          <a:pt x="34857" y="43"/>
                        </a:lnTo>
                        <a:lnTo>
                          <a:pt x="34857" y="49668"/>
                        </a:lnTo>
                        <a:lnTo>
                          <a:pt x="538" y="49668"/>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78" name="Forme libre : forme 248">
                    <a:extLst>
                      <a:ext uri="{FF2B5EF4-FFF2-40B4-BE49-F238E27FC236}">
                        <a16:creationId xmlns:a16="http://schemas.microsoft.com/office/drawing/2014/main" id="{E1C95C4A-65AE-4759-A7B6-B5208799C65C}"/>
                      </a:ext>
                    </a:extLst>
                  </p:cNvPr>
                  <p:cNvSpPr/>
                  <p:nvPr/>
                </p:nvSpPr>
                <p:spPr>
                  <a:xfrm>
                    <a:off x="13823420" y="1210037"/>
                    <a:ext cx="34319" cy="49624"/>
                  </a:xfrm>
                  <a:custGeom>
                    <a:avLst/>
                    <a:gdLst>
                      <a:gd name="connsiteX0" fmla="*/ 538 w 34319"/>
                      <a:gd name="connsiteY0" fmla="*/ 43 h 49624"/>
                      <a:gd name="connsiteX1" fmla="*/ 34857 w 34319"/>
                      <a:gd name="connsiteY1" fmla="*/ 43 h 49624"/>
                      <a:gd name="connsiteX2" fmla="*/ 34857 w 34319"/>
                      <a:gd name="connsiteY2" fmla="*/ 49668 h 49624"/>
                      <a:gd name="connsiteX3" fmla="*/ 538 w 34319"/>
                      <a:gd name="connsiteY3" fmla="*/ 49668 h 49624"/>
                      <a:gd name="connsiteX4" fmla="*/ 538 w 34319"/>
                      <a:gd name="connsiteY4" fmla="*/ 43 h 4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9" h="49624">
                        <a:moveTo>
                          <a:pt x="538" y="43"/>
                        </a:moveTo>
                        <a:lnTo>
                          <a:pt x="34857" y="43"/>
                        </a:lnTo>
                        <a:lnTo>
                          <a:pt x="34857" y="49668"/>
                        </a:lnTo>
                        <a:lnTo>
                          <a:pt x="538" y="49668"/>
                        </a:lnTo>
                        <a:lnTo>
                          <a:pt x="538" y="43"/>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grpSp>
          <p:grpSp>
            <p:nvGrpSpPr>
              <p:cNvPr id="57" name="Graphic 2">
                <a:extLst>
                  <a:ext uri="{FF2B5EF4-FFF2-40B4-BE49-F238E27FC236}">
                    <a16:creationId xmlns:a16="http://schemas.microsoft.com/office/drawing/2014/main" id="{F4F24A09-D8CA-48F6-8506-3766821ADD77}"/>
                  </a:ext>
                </a:extLst>
              </p:cNvPr>
              <p:cNvGrpSpPr/>
              <p:nvPr/>
            </p:nvGrpSpPr>
            <p:grpSpPr>
              <a:xfrm>
                <a:off x="7298179" y="1814698"/>
                <a:ext cx="23279" cy="41445"/>
                <a:chOff x="13823420" y="1210036"/>
                <a:chExt cx="34319" cy="49625"/>
              </a:xfrm>
              <a:solidFill>
                <a:srgbClr val="808080"/>
              </a:solidFill>
            </p:grpSpPr>
            <p:sp>
              <p:nvSpPr>
                <p:cNvPr id="169" name="Forme libre : forme 313">
                  <a:extLst>
                    <a:ext uri="{FF2B5EF4-FFF2-40B4-BE49-F238E27FC236}">
                      <a16:creationId xmlns:a16="http://schemas.microsoft.com/office/drawing/2014/main" id="{3E17BD39-3E1E-441B-A46A-997EEE725D09}"/>
                    </a:ext>
                  </a:extLst>
                </p:cNvPr>
                <p:cNvSpPr/>
                <p:nvPr/>
              </p:nvSpPr>
              <p:spPr>
                <a:xfrm>
                  <a:off x="13827714" y="1210036"/>
                  <a:ext cx="25745" cy="49622"/>
                </a:xfrm>
                <a:custGeom>
                  <a:avLst/>
                  <a:gdLst>
                    <a:gd name="connsiteX0" fmla="*/ 557 w 25745"/>
                    <a:gd name="connsiteY0" fmla="*/ 111 h 49622"/>
                    <a:gd name="connsiteX1" fmla="*/ 26303 w 25745"/>
                    <a:gd name="connsiteY1" fmla="*/ 111 h 49622"/>
                    <a:gd name="connsiteX2" fmla="*/ 26303 w 25745"/>
                    <a:gd name="connsiteY2" fmla="*/ 49734 h 49622"/>
                    <a:gd name="connsiteX3" fmla="*/ 557 w 25745"/>
                    <a:gd name="connsiteY3" fmla="*/ 49734 h 49622"/>
                  </a:gdLst>
                  <a:ahLst/>
                  <a:cxnLst>
                    <a:cxn ang="0">
                      <a:pos x="connsiteX0" y="connsiteY0"/>
                    </a:cxn>
                    <a:cxn ang="0">
                      <a:pos x="connsiteX1" y="connsiteY1"/>
                    </a:cxn>
                    <a:cxn ang="0">
                      <a:pos x="connsiteX2" y="connsiteY2"/>
                    </a:cxn>
                    <a:cxn ang="0">
                      <a:pos x="connsiteX3" y="connsiteY3"/>
                    </a:cxn>
                  </a:cxnLst>
                  <a:rect l="l" t="t" r="r" b="b"/>
                  <a:pathLst>
                    <a:path w="25745" h="49622">
                      <a:moveTo>
                        <a:pt x="557" y="111"/>
                      </a:moveTo>
                      <a:lnTo>
                        <a:pt x="26303" y="111"/>
                      </a:lnTo>
                      <a:lnTo>
                        <a:pt x="26303" y="49734"/>
                      </a:lnTo>
                      <a:lnTo>
                        <a:pt x="557" y="49734"/>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70" name="Forme libre : forme 314">
                  <a:extLst>
                    <a:ext uri="{FF2B5EF4-FFF2-40B4-BE49-F238E27FC236}">
                      <a16:creationId xmlns:a16="http://schemas.microsoft.com/office/drawing/2014/main" id="{FD5EA18A-ACF0-4C93-8FC1-E2B29EE851A7}"/>
                    </a:ext>
                  </a:extLst>
                </p:cNvPr>
                <p:cNvSpPr/>
                <p:nvPr/>
              </p:nvSpPr>
              <p:spPr>
                <a:xfrm>
                  <a:off x="13827714" y="1210036"/>
                  <a:ext cx="25745" cy="49622"/>
                </a:xfrm>
                <a:custGeom>
                  <a:avLst/>
                  <a:gdLst>
                    <a:gd name="connsiteX0" fmla="*/ 557 w 25745"/>
                    <a:gd name="connsiteY0" fmla="*/ 111 h 49622"/>
                    <a:gd name="connsiteX1" fmla="*/ 26303 w 25745"/>
                    <a:gd name="connsiteY1" fmla="*/ 111 h 49622"/>
                    <a:gd name="connsiteX2" fmla="*/ 26303 w 25745"/>
                    <a:gd name="connsiteY2" fmla="*/ 49734 h 49622"/>
                    <a:gd name="connsiteX3" fmla="*/ 557 w 25745"/>
                    <a:gd name="connsiteY3" fmla="*/ 49734 h 49622"/>
                    <a:gd name="connsiteX4" fmla="*/ 557 w 25745"/>
                    <a:gd name="connsiteY4" fmla="*/ 111 h 4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5" h="49622">
                      <a:moveTo>
                        <a:pt x="557" y="111"/>
                      </a:moveTo>
                      <a:lnTo>
                        <a:pt x="26303" y="111"/>
                      </a:lnTo>
                      <a:lnTo>
                        <a:pt x="26303" y="49734"/>
                      </a:lnTo>
                      <a:lnTo>
                        <a:pt x="557" y="49734"/>
                      </a:lnTo>
                      <a:lnTo>
                        <a:pt x="557" y="111"/>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nvGrpSpPr>
                <p:cNvPr id="171" name="Graphic 2">
                  <a:extLst>
                    <a:ext uri="{FF2B5EF4-FFF2-40B4-BE49-F238E27FC236}">
                      <a16:creationId xmlns:a16="http://schemas.microsoft.com/office/drawing/2014/main" id="{F4F24A09-D8CA-48F6-8506-3766821ADD77}"/>
                    </a:ext>
                  </a:extLst>
                </p:cNvPr>
                <p:cNvGrpSpPr/>
                <p:nvPr/>
              </p:nvGrpSpPr>
              <p:grpSpPr>
                <a:xfrm>
                  <a:off x="13823420" y="1210037"/>
                  <a:ext cx="34319" cy="49624"/>
                  <a:chOff x="13823420" y="1210037"/>
                  <a:chExt cx="34319" cy="49624"/>
                </a:xfrm>
                <a:solidFill>
                  <a:srgbClr val="808080"/>
                </a:solidFill>
              </p:grpSpPr>
              <p:sp>
                <p:nvSpPr>
                  <p:cNvPr id="172" name="Forme libre : forme 316">
                    <a:extLst>
                      <a:ext uri="{FF2B5EF4-FFF2-40B4-BE49-F238E27FC236}">
                        <a16:creationId xmlns:a16="http://schemas.microsoft.com/office/drawing/2014/main" id="{2D6CC2ED-D02E-49C4-B9AF-6A5EBBA576DB}"/>
                      </a:ext>
                    </a:extLst>
                  </p:cNvPr>
                  <p:cNvSpPr/>
                  <p:nvPr/>
                </p:nvSpPr>
                <p:spPr>
                  <a:xfrm>
                    <a:off x="13823420" y="1210037"/>
                    <a:ext cx="34319" cy="49624"/>
                  </a:xfrm>
                  <a:custGeom>
                    <a:avLst/>
                    <a:gdLst>
                      <a:gd name="connsiteX0" fmla="*/ 538 w 34319"/>
                      <a:gd name="connsiteY0" fmla="*/ 43 h 49624"/>
                      <a:gd name="connsiteX1" fmla="*/ 34857 w 34319"/>
                      <a:gd name="connsiteY1" fmla="*/ 43 h 49624"/>
                      <a:gd name="connsiteX2" fmla="*/ 34857 w 34319"/>
                      <a:gd name="connsiteY2" fmla="*/ 49668 h 49624"/>
                      <a:gd name="connsiteX3" fmla="*/ 538 w 34319"/>
                      <a:gd name="connsiteY3" fmla="*/ 49668 h 49624"/>
                    </a:gdLst>
                    <a:ahLst/>
                    <a:cxnLst>
                      <a:cxn ang="0">
                        <a:pos x="connsiteX0" y="connsiteY0"/>
                      </a:cxn>
                      <a:cxn ang="0">
                        <a:pos x="connsiteX1" y="connsiteY1"/>
                      </a:cxn>
                      <a:cxn ang="0">
                        <a:pos x="connsiteX2" y="connsiteY2"/>
                      </a:cxn>
                      <a:cxn ang="0">
                        <a:pos x="connsiteX3" y="connsiteY3"/>
                      </a:cxn>
                    </a:cxnLst>
                    <a:rect l="l" t="t" r="r" b="b"/>
                    <a:pathLst>
                      <a:path w="34319" h="49624">
                        <a:moveTo>
                          <a:pt x="538" y="43"/>
                        </a:moveTo>
                        <a:lnTo>
                          <a:pt x="34857" y="43"/>
                        </a:lnTo>
                        <a:lnTo>
                          <a:pt x="34857" y="49668"/>
                        </a:lnTo>
                        <a:lnTo>
                          <a:pt x="538" y="49668"/>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73" name="Forme libre : forme 317">
                    <a:extLst>
                      <a:ext uri="{FF2B5EF4-FFF2-40B4-BE49-F238E27FC236}">
                        <a16:creationId xmlns:a16="http://schemas.microsoft.com/office/drawing/2014/main" id="{2A4B4459-F705-4748-A375-32DF0580DA61}"/>
                      </a:ext>
                    </a:extLst>
                  </p:cNvPr>
                  <p:cNvSpPr/>
                  <p:nvPr/>
                </p:nvSpPr>
                <p:spPr>
                  <a:xfrm>
                    <a:off x="13823420" y="1210037"/>
                    <a:ext cx="34319" cy="49624"/>
                  </a:xfrm>
                  <a:custGeom>
                    <a:avLst/>
                    <a:gdLst>
                      <a:gd name="connsiteX0" fmla="*/ 538 w 34319"/>
                      <a:gd name="connsiteY0" fmla="*/ 43 h 49624"/>
                      <a:gd name="connsiteX1" fmla="*/ 34857 w 34319"/>
                      <a:gd name="connsiteY1" fmla="*/ 43 h 49624"/>
                      <a:gd name="connsiteX2" fmla="*/ 34857 w 34319"/>
                      <a:gd name="connsiteY2" fmla="*/ 49668 h 49624"/>
                      <a:gd name="connsiteX3" fmla="*/ 538 w 34319"/>
                      <a:gd name="connsiteY3" fmla="*/ 49668 h 49624"/>
                      <a:gd name="connsiteX4" fmla="*/ 538 w 34319"/>
                      <a:gd name="connsiteY4" fmla="*/ 43 h 4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9" h="49624">
                        <a:moveTo>
                          <a:pt x="538" y="43"/>
                        </a:moveTo>
                        <a:lnTo>
                          <a:pt x="34857" y="43"/>
                        </a:lnTo>
                        <a:lnTo>
                          <a:pt x="34857" y="49668"/>
                        </a:lnTo>
                        <a:lnTo>
                          <a:pt x="538" y="49668"/>
                        </a:lnTo>
                        <a:lnTo>
                          <a:pt x="538" y="43"/>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grpSp>
          <p:grpSp>
            <p:nvGrpSpPr>
              <p:cNvPr id="58" name="Graphic 2">
                <a:extLst>
                  <a:ext uri="{FF2B5EF4-FFF2-40B4-BE49-F238E27FC236}">
                    <a16:creationId xmlns:a16="http://schemas.microsoft.com/office/drawing/2014/main" id="{F4F24A09-D8CA-48F6-8506-3766821ADD77}"/>
                  </a:ext>
                </a:extLst>
              </p:cNvPr>
              <p:cNvGrpSpPr/>
              <p:nvPr/>
            </p:nvGrpSpPr>
            <p:grpSpPr>
              <a:xfrm>
                <a:off x="6889920" y="2194762"/>
                <a:ext cx="23279" cy="41445"/>
                <a:chOff x="13221548" y="1665108"/>
                <a:chExt cx="34319" cy="49625"/>
              </a:xfrm>
              <a:solidFill>
                <a:srgbClr val="808080"/>
              </a:solidFill>
            </p:grpSpPr>
            <p:sp>
              <p:nvSpPr>
                <p:cNvPr id="164" name="Forme libre : forme 319">
                  <a:extLst>
                    <a:ext uri="{FF2B5EF4-FFF2-40B4-BE49-F238E27FC236}">
                      <a16:creationId xmlns:a16="http://schemas.microsoft.com/office/drawing/2014/main" id="{3716B66A-3BB0-4DC6-9A2C-DB53A6B6779C}"/>
                    </a:ext>
                  </a:extLst>
                </p:cNvPr>
                <p:cNvSpPr/>
                <p:nvPr/>
              </p:nvSpPr>
              <p:spPr>
                <a:xfrm>
                  <a:off x="13225842" y="1665108"/>
                  <a:ext cx="25745" cy="49622"/>
                </a:xfrm>
                <a:custGeom>
                  <a:avLst/>
                  <a:gdLst>
                    <a:gd name="connsiteX0" fmla="*/ 466 w 25745"/>
                    <a:gd name="connsiteY0" fmla="*/ 180 h 49622"/>
                    <a:gd name="connsiteX1" fmla="*/ 26211 w 25745"/>
                    <a:gd name="connsiteY1" fmla="*/ 180 h 49622"/>
                    <a:gd name="connsiteX2" fmla="*/ 26211 w 25745"/>
                    <a:gd name="connsiteY2" fmla="*/ 49803 h 49622"/>
                    <a:gd name="connsiteX3" fmla="*/ 466 w 25745"/>
                    <a:gd name="connsiteY3" fmla="*/ 49803 h 49622"/>
                  </a:gdLst>
                  <a:ahLst/>
                  <a:cxnLst>
                    <a:cxn ang="0">
                      <a:pos x="connsiteX0" y="connsiteY0"/>
                    </a:cxn>
                    <a:cxn ang="0">
                      <a:pos x="connsiteX1" y="connsiteY1"/>
                    </a:cxn>
                    <a:cxn ang="0">
                      <a:pos x="connsiteX2" y="connsiteY2"/>
                    </a:cxn>
                    <a:cxn ang="0">
                      <a:pos x="connsiteX3" y="connsiteY3"/>
                    </a:cxn>
                  </a:cxnLst>
                  <a:rect l="l" t="t" r="r" b="b"/>
                  <a:pathLst>
                    <a:path w="25745" h="49622">
                      <a:moveTo>
                        <a:pt x="466" y="180"/>
                      </a:moveTo>
                      <a:lnTo>
                        <a:pt x="26211" y="180"/>
                      </a:lnTo>
                      <a:lnTo>
                        <a:pt x="26211" y="49803"/>
                      </a:lnTo>
                      <a:lnTo>
                        <a:pt x="466" y="49803"/>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65" name="Forme libre : forme 320">
                  <a:extLst>
                    <a:ext uri="{FF2B5EF4-FFF2-40B4-BE49-F238E27FC236}">
                      <a16:creationId xmlns:a16="http://schemas.microsoft.com/office/drawing/2014/main" id="{54F010CC-F9E3-49E1-A5E2-9E683638626D}"/>
                    </a:ext>
                  </a:extLst>
                </p:cNvPr>
                <p:cNvSpPr/>
                <p:nvPr/>
              </p:nvSpPr>
              <p:spPr>
                <a:xfrm>
                  <a:off x="13225842" y="1665108"/>
                  <a:ext cx="25745" cy="49622"/>
                </a:xfrm>
                <a:custGeom>
                  <a:avLst/>
                  <a:gdLst>
                    <a:gd name="connsiteX0" fmla="*/ 466 w 25745"/>
                    <a:gd name="connsiteY0" fmla="*/ 180 h 49622"/>
                    <a:gd name="connsiteX1" fmla="*/ 26211 w 25745"/>
                    <a:gd name="connsiteY1" fmla="*/ 180 h 49622"/>
                    <a:gd name="connsiteX2" fmla="*/ 26211 w 25745"/>
                    <a:gd name="connsiteY2" fmla="*/ 49803 h 49622"/>
                    <a:gd name="connsiteX3" fmla="*/ 466 w 25745"/>
                    <a:gd name="connsiteY3" fmla="*/ 49803 h 49622"/>
                    <a:gd name="connsiteX4" fmla="*/ 466 w 25745"/>
                    <a:gd name="connsiteY4" fmla="*/ 180 h 4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5" h="49622">
                      <a:moveTo>
                        <a:pt x="466" y="180"/>
                      </a:moveTo>
                      <a:lnTo>
                        <a:pt x="26211" y="180"/>
                      </a:lnTo>
                      <a:lnTo>
                        <a:pt x="26211" y="49803"/>
                      </a:lnTo>
                      <a:lnTo>
                        <a:pt x="466" y="49803"/>
                      </a:lnTo>
                      <a:lnTo>
                        <a:pt x="466" y="18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nvGrpSpPr>
                <p:cNvPr id="166" name="Graphic 2">
                  <a:extLst>
                    <a:ext uri="{FF2B5EF4-FFF2-40B4-BE49-F238E27FC236}">
                      <a16:creationId xmlns:a16="http://schemas.microsoft.com/office/drawing/2014/main" id="{F4F24A09-D8CA-48F6-8506-3766821ADD77}"/>
                    </a:ext>
                  </a:extLst>
                </p:cNvPr>
                <p:cNvGrpSpPr/>
                <p:nvPr/>
              </p:nvGrpSpPr>
              <p:grpSpPr>
                <a:xfrm>
                  <a:off x="13221548" y="1665109"/>
                  <a:ext cx="34319" cy="49624"/>
                  <a:chOff x="13221548" y="1665109"/>
                  <a:chExt cx="34319" cy="49624"/>
                </a:xfrm>
                <a:solidFill>
                  <a:srgbClr val="808080"/>
                </a:solidFill>
              </p:grpSpPr>
              <p:sp>
                <p:nvSpPr>
                  <p:cNvPr id="167" name="Forme libre : forme 322">
                    <a:extLst>
                      <a:ext uri="{FF2B5EF4-FFF2-40B4-BE49-F238E27FC236}">
                        <a16:creationId xmlns:a16="http://schemas.microsoft.com/office/drawing/2014/main" id="{293673BA-5A64-40A1-9582-1014D1CD14D8}"/>
                      </a:ext>
                    </a:extLst>
                  </p:cNvPr>
                  <p:cNvSpPr/>
                  <p:nvPr/>
                </p:nvSpPr>
                <p:spPr>
                  <a:xfrm>
                    <a:off x="13221548" y="1665109"/>
                    <a:ext cx="34319" cy="49624"/>
                  </a:xfrm>
                  <a:custGeom>
                    <a:avLst/>
                    <a:gdLst>
                      <a:gd name="connsiteX0" fmla="*/ 447 w 34319"/>
                      <a:gd name="connsiteY0" fmla="*/ 113 h 49624"/>
                      <a:gd name="connsiteX1" fmla="*/ 34766 w 34319"/>
                      <a:gd name="connsiteY1" fmla="*/ 113 h 49624"/>
                      <a:gd name="connsiteX2" fmla="*/ 34766 w 34319"/>
                      <a:gd name="connsiteY2" fmla="*/ 49737 h 49624"/>
                      <a:gd name="connsiteX3" fmla="*/ 447 w 34319"/>
                      <a:gd name="connsiteY3" fmla="*/ 49737 h 49624"/>
                    </a:gdLst>
                    <a:ahLst/>
                    <a:cxnLst>
                      <a:cxn ang="0">
                        <a:pos x="connsiteX0" y="connsiteY0"/>
                      </a:cxn>
                      <a:cxn ang="0">
                        <a:pos x="connsiteX1" y="connsiteY1"/>
                      </a:cxn>
                      <a:cxn ang="0">
                        <a:pos x="connsiteX2" y="connsiteY2"/>
                      </a:cxn>
                      <a:cxn ang="0">
                        <a:pos x="connsiteX3" y="connsiteY3"/>
                      </a:cxn>
                    </a:cxnLst>
                    <a:rect l="l" t="t" r="r" b="b"/>
                    <a:pathLst>
                      <a:path w="34319" h="49624">
                        <a:moveTo>
                          <a:pt x="447" y="113"/>
                        </a:moveTo>
                        <a:lnTo>
                          <a:pt x="34766" y="113"/>
                        </a:lnTo>
                        <a:lnTo>
                          <a:pt x="34766" y="49737"/>
                        </a:lnTo>
                        <a:lnTo>
                          <a:pt x="447" y="49737"/>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68" name="Forme libre : forme 323">
                    <a:extLst>
                      <a:ext uri="{FF2B5EF4-FFF2-40B4-BE49-F238E27FC236}">
                        <a16:creationId xmlns:a16="http://schemas.microsoft.com/office/drawing/2014/main" id="{FDD32FC2-470C-4EAB-9B22-03EC854BEB5F}"/>
                      </a:ext>
                    </a:extLst>
                  </p:cNvPr>
                  <p:cNvSpPr/>
                  <p:nvPr/>
                </p:nvSpPr>
                <p:spPr>
                  <a:xfrm>
                    <a:off x="13221548" y="1665109"/>
                    <a:ext cx="34319" cy="49624"/>
                  </a:xfrm>
                  <a:custGeom>
                    <a:avLst/>
                    <a:gdLst>
                      <a:gd name="connsiteX0" fmla="*/ 447 w 34319"/>
                      <a:gd name="connsiteY0" fmla="*/ 113 h 49624"/>
                      <a:gd name="connsiteX1" fmla="*/ 34766 w 34319"/>
                      <a:gd name="connsiteY1" fmla="*/ 113 h 49624"/>
                      <a:gd name="connsiteX2" fmla="*/ 34766 w 34319"/>
                      <a:gd name="connsiteY2" fmla="*/ 49737 h 49624"/>
                      <a:gd name="connsiteX3" fmla="*/ 447 w 34319"/>
                      <a:gd name="connsiteY3" fmla="*/ 49737 h 49624"/>
                      <a:gd name="connsiteX4" fmla="*/ 447 w 34319"/>
                      <a:gd name="connsiteY4" fmla="*/ 113 h 4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9" h="49624">
                        <a:moveTo>
                          <a:pt x="447" y="113"/>
                        </a:moveTo>
                        <a:lnTo>
                          <a:pt x="34766" y="113"/>
                        </a:lnTo>
                        <a:lnTo>
                          <a:pt x="34766" y="49737"/>
                        </a:lnTo>
                        <a:lnTo>
                          <a:pt x="447" y="49737"/>
                        </a:lnTo>
                        <a:lnTo>
                          <a:pt x="447" y="113"/>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grpSp>
          <p:grpSp>
            <p:nvGrpSpPr>
              <p:cNvPr id="59" name="Graphic 2">
                <a:extLst>
                  <a:ext uri="{FF2B5EF4-FFF2-40B4-BE49-F238E27FC236}">
                    <a16:creationId xmlns:a16="http://schemas.microsoft.com/office/drawing/2014/main" id="{F4F24A09-D8CA-48F6-8506-3766821ADD77}"/>
                  </a:ext>
                </a:extLst>
              </p:cNvPr>
              <p:cNvGrpSpPr/>
              <p:nvPr/>
            </p:nvGrpSpPr>
            <p:grpSpPr>
              <a:xfrm>
                <a:off x="6761888" y="2567746"/>
                <a:ext cx="23279" cy="41445"/>
                <a:chOff x="13032798" y="2111702"/>
                <a:chExt cx="34319" cy="49625"/>
              </a:xfrm>
              <a:solidFill>
                <a:srgbClr val="808080"/>
              </a:solidFill>
            </p:grpSpPr>
            <p:sp>
              <p:nvSpPr>
                <p:cNvPr id="159" name="Forme libre : forme 325">
                  <a:extLst>
                    <a:ext uri="{FF2B5EF4-FFF2-40B4-BE49-F238E27FC236}">
                      <a16:creationId xmlns:a16="http://schemas.microsoft.com/office/drawing/2014/main" id="{936EF7D0-3060-4986-A191-07115C49B69D}"/>
                    </a:ext>
                  </a:extLst>
                </p:cNvPr>
                <p:cNvSpPr/>
                <p:nvPr/>
              </p:nvSpPr>
              <p:spPr>
                <a:xfrm>
                  <a:off x="13037092" y="2111702"/>
                  <a:ext cx="25745" cy="49622"/>
                </a:xfrm>
                <a:custGeom>
                  <a:avLst/>
                  <a:gdLst>
                    <a:gd name="connsiteX0" fmla="*/ 437 w 25745"/>
                    <a:gd name="connsiteY0" fmla="*/ 248 h 49622"/>
                    <a:gd name="connsiteX1" fmla="*/ 26183 w 25745"/>
                    <a:gd name="connsiteY1" fmla="*/ 248 h 49622"/>
                    <a:gd name="connsiteX2" fmla="*/ 26183 w 25745"/>
                    <a:gd name="connsiteY2" fmla="*/ 49871 h 49622"/>
                    <a:gd name="connsiteX3" fmla="*/ 437 w 25745"/>
                    <a:gd name="connsiteY3" fmla="*/ 49871 h 49622"/>
                  </a:gdLst>
                  <a:ahLst/>
                  <a:cxnLst>
                    <a:cxn ang="0">
                      <a:pos x="connsiteX0" y="connsiteY0"/>
                    </a:cxn>
                    <a:cxn ang="0">
                      <a:pos x="connsiteX1" y="connsiteY1"/>
                    </a:cxn>
                    <a:cxn ang="0">
                      <a:pos x="connsiteX2" y="connsiteY2"/>
                    </a:cxn>
                    <a:cxn ang="0">
                      <a:pos x="connsiteX3" y="connsiteY3"/>
                    </a:cxn>
                  </a:cxnLst>
                  <a:rect l="l" t="t" r="r" b="b"/>
                  <a:pathLst>
                    <a:path w="25745" h="49622">
                      <a:moveTo>
                        <a:pt x="437" y="248"/>
                      </a:moveTo>
                      <a:lnTo>
                        <a:pt x="26183" y="248"/>
                      </a:lnTo>
                      <a:lnTo>
                        <a:pt x="26183" y="49871"/>
                      </a:lnTo>
                      <a:lnTo>
                        <a:pt x="437" y="49871"/>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60" name="Forme libre : forme 326">
                  <a:extLst>
                    <a:ext uri="{FF2B5EF4-FFF2-40B4-BE49-F238E27FC236}">
                      <a16:creationId xmlns:a16="http://schemas.microsoft.com/office/drawing/2014/main" id="{736834F8-CEF8-4374-AAC3-A36440A33437}"/>
                    </a:ext>
                  </a:extLst>
                </p:cNvPr>
                <p:cNvSpPr/>
                <p:nvPr/>
              </p:nvSpPr>
              <p:spPr>
                <a:xfrm>
                  <a:off x="13037092" y="2111702"/>
                  <a:ext cx="25745" cy="49622"/>
                </a:xfrm>
                <a:custGeom>
                  <a:avLst/>
                  <a:gdLst>
                    <a:gd name="connsiteX0" fmla="*/ 437 w 25745"/>
                    <a:gd name="connsiteY0" fmla="*/ 248 h 49622"/>
                    <a:gd name="connsiteX1" fmla="*/ 26183 w 25745"/>
                    <a:gd name="connsiteY1" fmla="*/ 248 h 49622"/>
                    <a:gd name="connsiteX2" fmla="*/ 26183 w 25745"/>
                    <a:gd name="connsiteY2" fmla="*/ 49871 h 49622"/>
                    <a:gd name="connsiteX3" fmla="*/ 437 w 25745"/>
                    <a:gd name="connsiteY3" fmla="*/ 49871 h 49622"/>
                    <a:gd name="connsiteX4" fmla="*/ 437 w 25745"/>
                    <a:gd name="connsiteY4" fmla="*/ 248 h 4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5" h="49622">
                      <a:moveTo>
                        <a:pt x="437" y="248"/>
                      </a:moveTo>
                      <a:lnTo>
                        <a:pt x="26183" y="248"/>
                      </a:lnTo>
                      <a:lnTo>
                        <a:pt x="26183" y="49871"/>
                      </a:lnTo>
                      <a:lnTo>
                        <a:pt x="437" y="49871"/>
                      </a:lnTo>
                      <a:lnTo>
                        <a:pt x="437" y="248"/>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nvGrpSpPr>
                <p:cNvPr id="161" name="Graphic 2">
                  <a:extLst>
                    <a:ext uri="{FF2B5EF4-FFF2-40B4-BE49-F238E27FC236}">
                      <a16:creationId xmlns:a16="http://schemas.microsoft.com/office/drawing/2014/main" id="{F4F24A09-D8CA-48F6-8506-3766821ADD77}"/>
                    </a:ext>
                  </a:extLst>
                </p:cNvPr>
                <p:cNvGrpSpPr/>
                <p:nvPr/>
              </p:nvGrpSpPr>
              <p:grpSpPr>
                <a:xfrm>
                  <a:off x="13032798" y="2111703"/>
                  <a:ext cx="34319" cy="49624"/>
                  <a:chOff x="13032798" y="2111703"/>
                  <a:chExt cx="34319" cy="49624"/>
                </a:xfrm>
                <a:solidFill>
                  <a:srgbClr val="808080"/>
                </a:solidFill>
              </p:grpSpPr>
              <p:sp>
                <p:nvSpPr>
                  <p:cNvPr id="162" name="Forme libre : forme 328">
                    <a:extLst>
                      <a:ext uri="{FF2B5EF4-FFF2-40B4-BE49-F238E27FC236}">
                        <a16:creationId xmlns:a16="http://schemas.microsoft.com/office/drawing/2014/main" id="{A47B63CD-B223-4F0B-8E14-911B77BA2227}"/>
                      </a:ext>
                    </a:extLst>
                  </p:cNvPr>
                  <p:cNvSpPr/>
                  <p:nvPr/>
                </p:nvSpPr>
                <p:spPr>
                  <a:xfrm>
                    <a:off x="13032798" y="2111703"/>
                    <a:ext cx="34319" cy="49624"/>
                  </a:xfrm>
                  <a:custGeom>
                    <a:avLst/>
                    <a:gdLst>
                      <a:gd name="connsiteX0" fmla="*/ 418 w 34319"/>
                      <a:gd name="connsiteY0" fmla="*/ 180 h 49624"/>
                      <a:gd name="connsiteX1" fmla="*/ 34737 w 34319"/>
                      <a:gd name="connsiteY1" fmla="*/ 180 h 49624"/>
                      <a:gd name="connsiteX2" fmla="*/ 34737 w 34319"/>
                      <a:gd name="connsiteY2" fmla="*/ 49805 h 49624"/>
                      <a:gd name="connsiteX3" fmla="*/ 418 w 34319"/>
                      <a:gd name="connsiteY3" fmla="*/ 49805 h 49624"/>
                    </a:gdLst>
                    <a:ahLst/>
                    <a:cxnLst>
                      <a:cxn ang="0">
                        <a:pos x="connsiteX0" y="connsiteY0"/>
                      </a:cxn>
                      <a:cxn ang="0">
                        <a:pos x="connsiteX1" y="connsiteY1"/>
                      </a:cxn>
                      <a:cxn ang="0">
                        <a:pos x="connsiteX2" y="connsiteY2"/>
                      </a:cxn>
                      <a:cxn ang="0">
                        <a:pos x="connsiteX3" y="connsiteY3"/>
                      </a:cxn>
                    </a:cxnLst>
                    <a:rect l="l" t="t" r="r" b="b"/>
                    <a:pathLst>
                      <a:path w="34319" h="49624">
                        <a:moveTo>
                          <a:pt x="418" y="180"/>
                        </a:moveTo>
                        <a:lnTo>
                          <a:pt x="34737" y="180"/>
                        </a:lnTo>
                        <a:lnTo>
                          <a:pt x="34737" y="49805"/>
                        </a:lnTo>
                        <a:lnTo>
                          <a:pt x="418" y="49805"/>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63" name="Forme libre : forme 329">
                    <a:extLst>
                      <a:ext uri="{FF2B5EF4-FFF2-40B4-BE49-F238E27FC236}">
                        <a16:creationId xmlns:a16="http://schemas.microsoft.com/office/drawing/2014/main" id="{785183C1-49CE-40CD-8246-75138B0349F6}"/>
                      </a:ext>
                    </a:extLst>
                  </p:cNvPr>
                  <p:cNvSpPr/>
                  <p:nvPr/>
                </p:nvSpPr>
                <p:spPr>
                  <a:xfrm>
                    <a:off x="13032798" y="2111703"/>
                    <a:ext cx="34319" cy="49624"/>
                  </a:xfrm>
                  <a:custGeom>
                    <a:avLst/>
                    <a:gdLst>
                      <a:gd name="connsiteX0" fmla="*/ 418 w 34319"/>
                      <a:gd name="connsiteY0" fmla="*/ 180 h 49624"/>
                      <a:gd name="connsiteX1" fmla="*/ 34737 w 34319"/>
                      <a:gd name="connsiteY1" fmla="*/ 180 h 49624"/>
                      <a:gd name="connsiteX2" fmla="*/ 34737 w 34319"/>
                      <a:gd name="connsiteY2" fmla="*/ 49805 h 49624"/>
                      <a:gd name="connsiteX3" fmla="*/ 418 w 34319"/>
                      <a:gd name="connsiteY3" fmla="*/ 49805 h 49624"/>
                      <a:gd name="connsiteX4" fmla="*/ 418 w 34319"/>
                      <a:gd name="connsiteY4" fmla="*/ 180 h 4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9" h="49624">
                        <a:moveTo>
                          <a:pt x="418" y="180"/>
                        </a:moveTo>
                        <a:lnTo>
                          <a:pt x="34737" y="180"/>
                        </a:lnTo>
                        <a:lnTo>
                          <a:pt x="34737" y="49805"/>
                        </a:lnTo>
                        <a:lnTo>
                          <a:pt x="418" y="49805"/>
                        </a:lnTo>
                        <a:lnTo>
                          <a:pt x="418" y="18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grpSp>
          <p:grpSp>
            <p:nvGrpSpPr>
              <p:cNvPr id="60" name="Graphic 2">
                <a:extLst>
                  <a:ext uri="{FF2B5EF4-FFF2-40B4-BE49-F238E27FC236}">
                    <a16:creationId xmlns:a16="http://schemas.microsoft.com/office/drawing/2014/main" id="{F4F24A09-D8CA-48F6-8506-3766821ADD77}"/>
                  </a:ext>
                </a:extLst>
              </p:cNvPr>
              <p:cNvGrpSpPr/>
              <p:nvPr/>
            </p:nvGrpSpPr>
            <p:grpSpPr>
              <a:xfrm>
                <a:off x="6834625" y="2935563"/>
                <a:ext cx="23279" cy="41445"/>
                <a:chOff x="13140031" y="2552111"/>
                <a:chExt cx="34319" cy="49625"/>
              </a:xfrm>
              <a:solidFill>
                <a:srgbClr val="808080"/>
              </a:solidFill>
            </p:grpSpPr>
            <p:sp>
              <p:nvSpPr>
                <p:cNvPr id="154" name="Forme libre : forme 331">
                  <a:extLst>
                    <a:ext uri="{FF2B5EF4-FFF2-40B4-BE49-F238E27FC236}">
                      <a16:creationId xmlns:a16="http://schemas.microsoft.com/office/drawing/2014/main" id="{9BFFA498-4327-4592-B964-EBD09C53CEED}"/>
                    </a:ext>
                  </a:extLst>
                </p:cNvPr>
                <p:cNvSpPr/>
                <p:nvPr/>
              </p:nvSpPr>
              <p:spPr>
                <a:xfrm>
                  <a:off x="13144325" y="2552111"/>
                  <a:ext cx="25745" cy="49622"/>
                </a:xfrm>
                <a:custGeom>
                  <a:avLst/>
                  <a:gdLst>
                    <a:gd name="connsiteX0" fmla="*/ 453 w 25745"/>
                    <a:gd name="connsiteY0" fmla="*/ 315 h 49622"/>
                    <a:gd name="connsiteX1" fmla="*/ 26199 w 25745"/>
                    <a:gd name="connsiteY1" fmla="*/ 315 h 49622"/>
                    <a:gd name="connsiteX2" fmla="*/ 26199 w 25745"/>
                    <a:gd name="connsiteY2" fmla="*/ 49937 h 49622"/>
                    <a:gd name="connsiteX3" fmla="*/ 453 w 25745"/>
                    <a:gd name="connsiteY3" fmla="*/ 49937 h 49622"/>
                  </a:gdLst>
                  <a:ahLst/>
                  <a:cxnLst>
                    <a:cxn ang="0">
                      <a:pos x="connsiteX0" y="connsiteY0"/>
                    </a:cxn>
                    <a:cxn ang="0">
                      <a:pos x="connsiteX1" y="connsiteY1"/>
                    </a:cxn>
                    <a:cxn ang="0">
                      <a:pos x="connsiteX2" y="connsiteY2"/>
                    </a:cxn>
                    <a:cxn ang="0">
                      <a:pos x="connsiteX3" y="connsiteY3"/>
                    </a:cxn>
                  </a:cxnLst>
                  <a:rect l="l" t="t" r="r" b="b"/>
                  <a:pathLst>
                    <a:path w="25745" h="49622">
                      <a:moveTo>
                        <a:pt x="453" y="315"/>
                      </a:moveTo>
                      <a:lnTo>
                        <a:pt x="26199" y="315"/>
                      </a:lnTo>
                      <a:lnTo>
                        <a:pt x="26199" y="49937"/>
                      </a:lnTo>
                      <a:lnTo>
                        <a:pt x="453" y="49937"/>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55" name="Forme libre : forme 332">
                  <a:extLst>
                    <a:ext uri="{FF2B5EF4-FFF2-40B4-BE49-F238E27FC236}">
                      <a16:creationId xmlns:a16="http://schemas.microsoft.com/office/drawing/2014/main" id="{F6E3C1ED-F0B3-4B5F-AA11-85C66D0F3730}"/>
                    </a:ext>
                  </a:extLst>
                </p:cNvPr>
                <p:cNvSpPr/>
                <p:nvPr/>
              </p:nvSpPr>
              <p:spPr>
                <a:xfrm>
                  <a:off x="13144325" y="2552111"/>
                  <a:ext cx="25745" cy="49622"/>
                </a:xfrm>
                <a:custGeom>
                  <a:avLst/>
                  <a:gdLst>
                    <a:gd name="connsiteX0" fmla="*/ 453 w 25745"/>
                    <a:gd name="connsiteY0" fmla="*/ 315 h 49622"/>
                    <a:gd name="connsiteX1" fmla="*/ 26199 w 25745"/>
                    <a:gd name="connsiteY1" fmla="*/ 315 h 49622"/>
                    <a:gd name="connsiteX2" fmla="*/ 26199 w 25745"/>
                    <a:gd name="connsiteY2" fmla="*/ 49937 h 49622"/>
                    <a:gd name="connsiteX3" fmla="*/ 453 w 25745"/>
                    <a:gd name="connsiteY3" fmla="*/ 49937 h 49622"/>
                    <a:gd name="connsiteX4" fmla="*/ 453 w 25745"/>
                    <a:gd name="connsiteY4" fmla="*/ 315 h 4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5" h="49622">
                      <a:moveTo>
                        <a:pt x="453" y="315"/>
                      </a:moveTo>
                      <a:lnTo>
                        <a:pt x="26199" y="315"/>
                      </a:lnTo>
                      <a:lnTo>
                        <a:pt x="26199" y="49937"/>
                      </a:lnTo>
                      <a:lnTo>
                        <a:pt x="453" y="49937"/>
                      </a:lnTo>
                      <a:lnTo>
                        <a:pt x="453" y="315"/>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nvGrpSpPr>
                <p:cNvPr id="156" name="Graphic 2">
                  <a:extLst>
                    <a:ext uri="{FF2B5EF4-FFF2-40B4-BE49-F238E27FC236}">
                      <a16:creationId xmlns:a16="http://schemas.microsoft.com/office/drawing/2014/main" id="{F4F24A09-D8CA-48F6-8506-3766821ADD77}"/>
                    </a:ext>
                  </a:extLst>
                </p:cNvPr>
                <p:cNvGrpSpPr/>
                <p:nvPr/>
              </p:nvGrpSpPr>
              <p:grpSpPr>
                <a:xfrm>
                  <a:off x="13140031" y="2552112"/>
                  <a:ext cx="34319" cy="49624"/>
                  <a:chOff x="13140031" y="2552112"/>
                  <a:chExt cx="34319" cy="49624"/>
                </a:xfrm>
                <a:solidFill>
                  <a:srgbClr val="808080"/>
                </a:solidFill>
              </p:grpSpPr>
              <p:sp>
                <p:nvSpPr>
                  <p:cNvPr id="157" name="Forme libre : forme 334">
                    <a:extLst>
                      <a:ext uri="{FF2B5EF4-FFF2-40B4-BE49-F238E27FC236}">
                        <a16:creationId xmlns:a16="http://schemas.microsoft.com/office/drawing/2014/main" id="{DC13B8FB-5231-456B-9945-ACB4A080E777}"/>
                      </a:ext>
                    </a:extLst>
                  </p:cNvPr>
                  <p:cNvSpPr/>
                  <p:nvPr/>
                </p:nvSpPr>
                <p:spPr>
                  <a:xfrm>
                    <a:off x="13140031" y="2552112"/>
                    <a:ext cx="34319" cy="49624"/>
                  </a:xfrm>
                  <a:custGeom>
                    <a:avLst/>
                    <a:gdLst>
                      <a:gd name="connsiteX0" fmla="*/ 434 w 34319"/>
                      <a:gd name="connsiteY0" fmla="*/ 247 h 49624"/>
                      <a:gd name="connsiteX1" fmla="*/ 34753 w 34319"/>
                      <a:gd name="connsiteY1" fmla="*/ 247 h 49624"/>
                      <a:gd name="connsiteX2" fmla="*/ 34753 w 34319"/>
                      <a:gd name="connsiteY2" fmla="*/ 49871 h 49624"/>
                      <a:gd name="connsiteX3" fmla="*/ 434 w 34319"/>
                      <a:gd name="connsiteY3" fmla="*/ 49871 h 49624"/>
                    </a:gdLst>
                    <a:ahLst/>
                    <a:cxnLst>
                      <a:cxn ang="0">
                        <a:pos x="connsiteX0" y="connsiteY0"/>
                      </a:cxn>
                      <a:cxn ang="0">
                        <a:pos x="connsiteX1" y="connsiteY1"/>
                      </a:cxn>
                      <a:cxn ang="0">
                        <a:pos x="connsiteX2" y="connsiteY2"/>
                      </a:cxn>
                      <a:cxn ang="0">
                        <a:pos x="connsiteX3" y="connsiteY3"/>
                      </a:cxn>
                    </a:cxnLst>
                    <a:rect l="l" t="t" r="r" b="b"/>
                    <a:pathLst>
                      <a:path w="34319" h="49624">
                        <a:moveTo>
                          <a:pt x="434" y="247"/>
                        </a:moveTo>
                        <a:lnTo>
                          <a:pt x="34753" y="247"/>
                        </a:lnTo>
                        <a:lnTo>
                          <a:pt x="34753" y="49871"/>
                        </a:lnTo>
                        <a:lnTo>
                          <a:pt x="434" y="49871"/>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58" name="Forme libre : forme 335">
                    <a:extLst>
                      <a:ext uri="{FF2B5EF4-FFF2-40B4-BE49-F238E27FC236}">
                        <a16:creationId xmlns:a16="http://schemas.microsoft.com/office/drawing/2014/main" id="{DC475487-65DC-4AE7-B223-94E29FC47955}"/>
                      </a:ext>
                    </a:extLst>
                  </p:cNvPr>
                  <p:cNvSpPr/>
                  <p:nvPr/>
                </p:nvSpPr>
                <p:spPr>
                  <a:xfrm>
                    <a:off x="13140031" y="2552112"/>
                    <a:ext cx="34319" cy="49624"/>
                  </a:xfrm>
                  <a:custGeom>
                    <a:avLst/>
                    <a:gdLst>
                      <a:gd name="connsiteX0" fmla="*/ 434 w 34319"/>
                      <a:gd name="connsiteY0" fmla="*/ 247 h 49624"/>
                      <a:gd name="connsiteX1" fmla="*/ 34753 w 34319"/>
                      <a:gd name="connsiteY1" fmla="*/ 247 h 49624"/>
                      <a:gd name="connsiteX2" fmla="*/ 34753 w 34319"/>
                      <a:gd name="connsiteY2" fmla="*/ 49871 h 49624"/>
                      <a:gd name="connsiteX3" fmla="*/ 434 w 34319"/>
                      <a:gd name="connsiteY3" fmla="*/ 49871 h 49624"/>
                      <a:gd name="connsiteX4" fmla="*/ 434 w 34319"/>
                      <a:gd name="connsiteY4" fmla="*/ 247 h 4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9" h="49624">
                        <a:moveTo>
                          <a:pt x="434" y="247"/>
                        </a:moveTo>
                        <a:lnTo>
                          <a:pt x="34753" y="247"/>
                        </a:lnTo>
                        <a:lnTo>
                          <a:pt x="34753" y="49871"/>
                        </a:lnTo>
                        <a:lnTo>
                          <a:pt x="434" y="49871"/>
                        </a:lnTo>
                        <a:lnTo>
                          <a:pt x="434" y="247"/>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grpSp>
          <p:grpSp>
            <p:nvGrpSpPr>
              <p:cNvPr id="61" name="Graphic 2">
                <a:extLst>
                  <a:ext uri="{FF2B5EF4-FFF2-40B4-BE49-F238E27FC236}">
                    <a16:creationId xmlns:a16="http://schemas.microsoft.com/office/drawing/2014/main" id="{F4F24A09-D8CA-48F6-8506-3766821ADD77}"/>
                  </a:ext>
                </a:extLst>
              </p:cNvPr>
              <p:cNvGrpSpPr/>
              <p:nvPr/>
            </p:nvGrpSpPr>
            <p:grpSpPr>
              <a:xfrm>
                <a:off x="7116847" y="3313740"/>
                <a:ext cx="23279" cy="41445"/>
                <a:chOff x="13556094" y="3004924"/>
                <a:chExt cx="34319" cy="49625"/>
              </a:xfrm>
              <a:solidFill>
                <a:srgbClr val="808080"/>
              </a:solidFill>
            </p:grpSpPr>
            <p:sp>
              <p:nvSpPr>
                <p:cNvPr id="149" name="Forme libre : forme 337">
                  <a:extLst>
                    <a:ext uri="{FF2B5EF4-FFF2-40B4-BE49-F238E27FC236}">
                      <a16:creationId xmlns:a16="http://schemas.microsoft.com/office/drawing/2014/main" id="{EFECC7CA-385A-4640-9F99-FB2372B35406}"/>
                    </a:ext>
                  </a:extLst>
                </p:cNvPr>
                <p:cNvSpPr/>
                <p:nvPr/>
              </p:nvSpPr>
              <p:spPr>
                <a:xfrm>
                  <a:off x="13560388" y="3004924"/>
                  <a:ext cx="25745" cy="49622"/>
                </a:xfrm>
                <a:custGeom>
                  <a:avLst/>
                  <a:gdLst>
                    <a:gd name="connsiteX0" fmla="*/ 516 w 25745"/>
                    <a:gd name="connsiteY0" fmla="*/ 383 h 49622"/>
                    <a:gd name="connsiteX1" fmla="*/ 26262 w 25745"/>
                    <a:gd name="connsiteY1" fmla="*/ 383 h 49622"/>
                    <a:gd name="connsiteX2" fmla="*/ 26262 w 25745"/>
                    <a:gd name="connsiteY2" fmla="*/ 50006 h 49622"/>
                    <a:gd name="connsiteX3" fmla="*/ 516 w 25745"/>
                    <a:gd name="connsiteY3" fmla="*/ 50006 h 49622"/>
                  </a:gdLst>
                  <a:ahLst/>
                  <a:cxnLst>
                    <a:cxn ang="0">
                      <a:pos x="connsiteX0" y="connsiteY0"/>
                    </a:cxn>
                    <a:cxn ang="0">
                      <a:pos x="connsiteX1" y="connsiteY1"/>
                    </a:cxn>
                    <a:cxn ang="0">
                      <a:pos x="connsiteX2" y="connsiteY2"/>
                    </a:cxn>
                    <a:cxn ang="0">
                      <a:pos x="connsiteX3" y="connsiteY3"/>
                    </a:cxn>
                  </a:cxnLst>
                  <a:rect l="l" t="t" r="r" b="b"/>
                  <a:pathLst>
                    <a:path w="25745" h="49622">
                      <a:moveTo>
                        <a:pt x="516" y="383"/>
                      </a:moveTo>
                      <a:lnTo>
                        <a:pt x="26262" y="383"/>
                      </a:lnTo>
                      <a:lnTo>
                        <a:pt x="26262" y="50006"/>
                      </a:lnTo>
                      <a:lnTo>
                        <a:pt x="516" y="50006"/>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50" name="Forme libre : forme 338">
                  <a:extLst>
                    <a:ext uri="{FF2B5EF4-FFF2-40B4-BE49-F238E27FC236}">
                      <a16:creationId xmlns:a16="http://schemas.microsoft.com/office/drawing/2014/main" id="{E53F4C2C-2017-48F7-98F2-F3A874F6D7EA}"/>
                    </a:ext>
                  </a:extLst>
                </p:cNvPr>
                <p:cNvSpPr/>
                <p:nvPr/>
              </p:nvSpPr>
              <p:spPr>
                <a:xfrm>
                  <a:off x="13560388" y="3004924"/>
                  <a:ext cx="25745" cy="49622"/>
                </a:xfrm>
                <a:custGeom>
                  <a:avLst/>
                  <a:gdLst>
                    <a:gd name="connsiteX0" fmla="*/ 516 w 25745"/>
                    <a:gd name="connsiteY0" fmla="*/ 383 h 49622"/>
                    <a:gd name="connsiteX1" fmla="*/ 26262 w 25745"/>
                    <a:gd name="connsiteY1" fmla="*/ 383 h 49622"/>
                    <a:gd name="connsiteX2" fmla="*/ 26262 w 25745"/>
                    <a:gd name="connsiteY2" fmla="*/ 50006 h 49622"/>
                    <a:gd name="connsiteX3" fmla="*/ 516 w 25745"/>
                    <a:gd name="connsiteY3" fmla="*/ 50006 h 49622"/>
                    <a:gd name="connsiteX4" fmla="*/ 516 w 25745"/>
                    <a:gd name="connsiteY4" fmla="*/ 383 h 4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5" h="49622">
                      <a:moveTo>
                        <a:pt x="516" y="383"/>
                      </a:moveTo>
                      <a:lnTo>
                        <a:pt x="26262" y="383"/>
                      </a:lnTo>
                      <a:lnTo>
                        <a:pt x="26262" y="50006"/>
                      </a:lnTo>
                      <a:lnTo>
                        <a:pt x="516" y="50006"/>
                      </a:lnTo>
                      <a:lnTo>
                        <a:pt x="516" y="383"/>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nvGrpSpPr>
                <p:cNvPr id="151" name="Graphic 2">
                  <a:extLst>
                    <a:ext uri="{FF2B5EF4-FFF2-40B4-BE49-F238E27FC236}">
                      <a16:creationId xmlns:a16="http://schemas.microsoft.com/office/drawing/2014/main" id="{F4F24A09-D8CA-48F6-8506-3766821ADD77}"/>
                    </a:ext>
                  </a:extLst>
                </p:cNvPr>
                <p:cNvGrpSpPr/>
                <p:nvPr/>
              </p:nvGrpSpPr>
              <p:grpSpPr>
                <a:xfrm>
                  <a:off x="13556094" y="3004925"/>
                  <a:ext cx="34319" cy="49624"/>
                  <a:chOff x="13556094" y="3004925"/>
                  <a:chExt cx="34319" cy="49624"/>
                </a:xfrm>
                <a:solidFill>
                  <a:srgbClr val="808080"/>
                </a:solidFill>
              </p:grpSpPr>
              <p:sp>
                <p:nvSpPr>
                  <p:cNvPr id="152" name="Forme libre : forme 340">
                    <a:extLst>
                      <a:ext uri="{FF2B5EF4-FFF2-40B4-BE49-F238E27FC236}">
                        <a16:creationId xmlns:a16="http://schemas.microsoft.com/office/drawing/2014/main" id="{BCDEA9B0-2ED6-4BCE-8AB8-7111225BB925}"/>
                      </a:ext>
                    </a:extLst>
                  </p:cNvPr>
                  <p:cNvSpPr/>
                  <p:nvPr/>
                </p:nvSpPr>
                <p:spPr>
                  <a:xfrm>
                    <a:off x="13556094" y="3004925"/>
                    <a:ext cx="34319" cy="49624"/>
                  </a:xfrm>
                  <a:custGeom>
                    <a:avLst/>
                    <a:gdLst>
                      <a:gd name="connsiteX0" fmla="*/ 497 w 34319"/>
                      <a:gd name="connsiteY0" fmla="*/ 316 h 49624"/>
                      <a:gd name="connsiteX1" fmla="*/ 34817 w 34319"/>
                      <a:gd name="connsiteY1" fmla="*/ 316 h 49624"/>
                      <a:gd name="connsiteX2" fmla="*/ 34817 w 34319"/>
                      <a:gd name="connsiteY2" fmla="*/ 49940 h 49624"/>
                      <a:gd name="connsiteX3" fmla="*/ 497 w 34319"/>
                      <a:gd name="connsiteY3" fmla="*/ 49940 h 49624"/>
                    </a:gdLst>
                    <a:ahLst/>
                    <a:cxnLst>
                      <a:cxn ang="0">
                        <a:pos x="connsiteX0" y="connsiteY0"/>
                      </a:cxn>
                      <a:cxn ang="0">
                        <a:pos x="connsiteX1" y="connsiteY1"/>
                      </a:cxn>
                      <a:cxn ang="0">
                        <a:pos x="connsiteX2" y="connsiteY2"/>
                      </a:cxn>
                      <a:cxn ang="0">
                        <a:pos x="connsiteX3" y="connsiteY3"/>
                      </a:cxn>
                    </a:cxnLst>
                    <a:rect l="l" t="t" r="r" b="b"/>
                    <a:pathLst>
                      <a:path w="34319" h="49624">
                        <a:moveTo>
                          <a:pt x="497" y="316"/>
                        </a:moveTo>
                        <a:lnTo>
                          <a:pt x="34817" y="316"/>
                        </a:lnTo>
                        <a:lnTo>
                          <a:pt x="34817" y="49940"/>
                        </a:lnTo>
                        <a:lnTo>
                          <a:pt x="497" y="49940"/>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53" name="Forme libre : forme 341">
                    <a:extLst>
                      <a:ext uri="{FF2B5EF4-FFF2-40B4-BE49-F238E27FC236}">
                        <a16:creationId xmlns:a16="http://schemas.microsoft.com/office/drawing/2014/main" id="{9D7F0FF0-F116-49BA-A8D3-71A6E0957A86}"/>
                      </a:ext>
                    </a:extLst>
                  </p:cNvPr>
                  <p:cNvSpPr/>
                  <p:nvPr/>
                </p:nvSpPr>
                <p:spPr>
                  <a:xfrm>
                    <a:off x="13556094" y="3004925"/>
                    <a:ext cx="34319" cy="49624"/>
                  </a:xfrm>
                  <a:custGeom>
                    <a:avLst/>
                    <a:gdLst>
                      <a:gd name="connsiteX0" fmla="*/ 497 w 34319"/>
                      <a:gd name="connsiteY0" fmla="*/ 316 h 49624"/>
                      <a:gd name="connsiteX1" fmla="*/ 34817 w 34319"/>
                      <a:gd name="connsiteY1" fmla="*/ 316 h 49624"/>
                      <a:gd name="connsiteX2" fmla="*/ 34817 w 34319"/>
                      <a:gd name="connsiteY2" fmla="*/ 49940 h 49624"/>
                      <a:gd name="connsiteX3" fmla="*/ 497 w 34319"/>
                      <a:gd name="connsiteY3" fmla="*/ 49940 h 49624"/>
                      <a:gd name="connsiteX4" fmla="*/ 497 w 34319"/>
                      <a:gd name="connsiteY4" fmla="*/ 316 h 4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9" h="49624">
                        <a:moveTo>
                          <a:pt x="497" y="316"/>
                        </a:moveTo>
                        <a:lnTo>
                          <a:pt x="34817" y="316"/>
                        </a:lnTo>
                        <a:lnTo>
                          <a:pt x="34817" y="49940"/>
                        </a:lnTo>
                        <a:lnTo>
                          <a:pt x="497" y="49940"/>
                        </a:lnTo>
                        <a:lnTo>
                          <a:pt x="497" y="316"/>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grpSp>
          <p:grpSp>
            <p:nvGrpSpPr>
              <p:cNvPr id="62" name="Graphic 2">
                <a:extLst>
                  <a:ext uri="{FF2B5EF4-FFF2-40B4-BE49-F238E27FC236}">
                    <a16:creationId xmlns:a16="http://schemas.microsoft.com/office/drawing/2014/main" id="{F4F24A09-D8CA-48F6-8506-3766821ADD77}"/>
                  </a:ext>
                </a:extLst>
              </p:cNvPr>
              <p:cNvGrpSpPr/>
              <p:nvPr/>
            </p:nvGrpSpPr>
            <p:grpSpPr>
              <a:xfrm>
                <a:off x="6881177" y="3681558"/>
                <a:ext cx="23279" cy="41445"/>
                <a:chOff x="13208660" y="3445333"/>
                <a:chExt cx="34319" cy="49625"/>
              </a:xfrm>
              <a:solidFill>
                <a:srgbClr val="808080"/>
              </a:solidFill>
            </p:grpSpPr>
            <p:sp>
              <p:nvSpPr>
                <p:cNvPr id="144" name="Forme libre : forme 343">
                  <a:extLst>
                    <a:ext uri="{FF2B5EF4-FFF2-40B4-BE49-F238E27FC236}">
                      <a16:creationId xmlns:a16="http://schemas.microsoft.com/office/drawing/2014/main" id="{F56707A4-DBB9-4600-962E-D75705F147FD}"/>
                    </a:ext>
                  </a:extLst>
                </p:cNvPr>
                <p:cNvSpPr/>
                <p:nvPr/>
              </p:nvSpPr>
              <p:spPr>
                <a:xfrm>
                  <a:off x="13212954" y="3445333"/>
                  <a:ext cx="25745" cy="49622"/>
                </a:xfrm>
                <a:custGeom>
                  <a:avLst/>
                  <a:gdLst>
                    <a:gd name="connsiteX0" fmla="*/ 464 w 25745"/>
                    <a:gd name="connsiteY0" fmla="*/ 450 h 49622"/>
                    <a:gd name="connsiteX1" fmla="*/ 26209 w 25745"/>
                    <a:gd name="connsiteY1" fmla="*/ 450 h 49622"/>
                    <a:gd name="connsiteX2" fmla="*/ 26209 w 25745"/>
                    <a:gd name="connsiteY2" fmla="*/ 50073 h 49622"/>
                    <a:gd name="connsiteX3" fmla="*/ 464 w 25745"/>
                    <a:gd name="connsiteY3" fmla="*/ 50073 h 49622"/>
                  </a:gdLst>
                  <a:ahLst/>
                  <a:cxnLst>
                    <a:cxn ang="0">
                      <a:pos x="connsiteX0" y="connsiteY0"/>
                    </a:cxn>
                    <a:cxn ang="0">
                      <a:pos x="connsiteX1" y="connsiteY1"/>
                    </a:cxn>
                    <a:cxn ang="0">
                      <a:pos x="connsiteX2" y="connsiteY2"/>
                    </a:cxn>
                    <a:cxn ang="0">
                      <a:pos x="connsiteX3" y="connsiteY3"/>
                    </a:cxn>
                  </a:cxnLst>
                  <a:rect l="l" t="t" r="r" b="b"/>
                  <a:pathLst>
                    <a:path w="25745" h="49622">
                      <a:moveTo>
                        <a:pt x="464" y="450"/>
                      </a:moveTo>
                      <a:lnTo>
                        <a:pt x="26209" y="450"/>
                      </a:lnTo>
                      <a:lnTo>
                        <a:pt x="26209" y="50073"/>
                      </a:lnTo>
                      <a:lnTo>
                        <a:pt x="464" y="50073"/>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45" name="Forme libre : forme 344">
                  <a:extLst>
                    <a:ext uri="{FF2B5EF4-FFF2-40B4-BE49-F238E27FC236}">
                      <a16:creationId xmlns:a16="http://schemas.microsoft.com/office/drawing/2014/main" id="{A3C170EF-0C07-497E-873B-CBFA635FE814}"/>
                    </a:ext>
                  </a:extLst>
                </p:cNvPr>
                <p:cNvSpPr/>
                <p:nvPr/>
              </p:nvSpPr>
              <p:spPr>
                <a:xfrm>
                  <a:off x="13212954" y="3445333"/>
                  <a:ext cx="25745" cy="49622"/>
                </a:xfrm>
                <a:custGeom>
                  <a:avLst/>
                  <a:gdLst>
                    <a:gd name="connsiteX0" fmla="*/ 464 w 25745"/>
                    <a:gd name="connsiteY0" fmla="*/ 450 h 49622"/>
                    <a:gd name="connsiteX1" fmla="*/ 26209 w 25745"/>
                    <a:gd name="connsiteY1" fmla="*/ 450 h 49622"/>
                    <a:gd name="connsiteX2" fmla="*/ 26209 w 25745"/>
                    <a:gd name="connsiteY2" fmla="*/ 50073 h 49622"/>
                    <a:gd name="connsiteX3" fmla="*/ 464 w 25745"/>
                    <a:gd name="connsiteY3" fmla="*/ 50073 h 49622"/>
                    <a:gd name="connsiteX4" fmla="*/ 464 w 25745"/>
                    <a:gd name="connsiteY4" fmla="*/ 450 h 4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5" h="49622">
                      <a:moveTo>
                        <a:pt x="464" y="450"/>
                      </a:moveTo>
                      <a:lnTo>
                        <a:pt x="26209" y="450"/>
                      </a:lnTo>
                      <a:lnTo>
                        <a:pt x="26209" y="50073"/>
                      </a:lnTo>
                      <a:lnTo>
                        <a:pt x="464" y="50073"/>
                      </a:lnTo>
                      <a:lnTo>
                        <a:pt x="464" y="45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nvGrpSpPr>
                <p:cNvPr id="146" name="Graphic 2">
                  <a:extLst>
                    <a:ext uri="{FF2B5EF4-FFF2-40B4-BE49-F238E27FC236}">
                      <a16:creationId xmlns:a16="http://schemas.microsoft.com/office/drawing/2014/main" id="{F4F24A09-D8CA-48F6-8506-3766821ADD77}"/>
                    </a:ext>
                  </a:extLst>
                </p:cNvPr>
                <p:cNvGrpSpPr/>
                <p:nvPr/>
              </p:nvGrpSpPr>
              <p:grpSpPr>
                <a:xfrm>
                  <a:off x="13208660" y="3445334"/>
                  <a:ext cx="34319" cy="49624"/>
                  <a:chOff x="13208660" y="3445334"/>
                  <a:chExt cx="34319" cy="49624"/>
                </a:xfrm>
                <a:solidFill>
                  <a:srgbClr val="808080"/>
                </a:solidFill>
              </p:grpSpPr>
              <p:sp>
                <p:nvSpPr>
                  <p:cNvPr id="147" name="Forme libre : forme 346">
                    <a:extLst>
                      <a:ext uri="{FF2B5EF4-FFF2-40B4-BE49-F238E27FC236}">
                        <a16:creationId xmlns:a16="http://schemas.microsoft.com/office/drawing/2014/main" id="{11A3AADF-7A46-4FEB-8DBD-BFDFCEC41D94}"/>
                      </a:ext>
                    </a:extLst>
                  </p:cNvPr>
                  <p:cNvSpPr/>
                  <p:nvPr/>
                </p:nvSpPr>
                <p:spPr>
                  <a:xfrm>
                    <a:off x="13208660" y="3445334"/>
                    <a:ext cx="34319" cy="49624"/>
                  </a:xfrm>
                  <a:custGeom>
                    <a:avLst/>
                    <a:gdLst>
                      <a:gd name="connsiteX0" fmla="*/ 445 w 34319"/>
                      <a:gd name="connsiteY0" fmla="*/ 382 h 49624"/>
                      <a:gd name="connsiteX1" fmla="*/ 34764 w 34319"/>
                      <a:gd name="connsiteY1" fmla="*/ 382 h 49624"/>
                      <a:gd name="connsiteX2" fmla="*/ 34764 w 34319"/>
                      <a:gd name="connsiteY2" fmla="*/ 50007 h 49624"/>
                      <a:gd name="connsiteX3" fmla="*/ 445 w 34319"/>
                      <a:gd name="connsiteY3" fmla="*/ 50007 h 49624"/>
                    </a:gdLst>
                    <a:ahLst/>
                    <a:cxnLst>
                      <a:cxn ang="0">
                        <a:pos x="connsiteX0" y="connsiteY0"/>
                      </a:cxn>
                      <a:cxn ang="0">
                        <a:pos x="connsiteX1" y="connsiteY1"/>
                      </a:cxn>
                      <a:cxn ang="0">
                        <a:pos x="connsiteX2" y="connsiteY2"/>
                      </a:cxn>
                      <a:cxn ang="0">
                        <a:pos x="connsiteX3" y="connsiteY3"/>
                      </a:cxn>
                    </a:cxnLst>
                    <a:rect l="l" t="t" r="r" b="b"/>
                    <a:pathLst>
                      <a:path w="34319" h="49624">
                        <a:moveTo>
                          <a:pt x="445" y="382"/>
                        </a:moveTo>
                        <a:lnTo>
                          <a:pt x="34764" y="382"/>
                        </a:lnTo>
                        <a:lnTo>
                          <a:pt x="34764" y="50007"/>
                        </a:lnTo>
                        <a:lnTo>
                          <a:pt x="445" y="50007"/>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48" name="Forme libre : forme 347">
                    <a:extLst>
                      <a:ext uri="{FF2B5EF4-FFF2-40B4-BE49-F238E27FC236}">
                        <a16:creationId xmlns:a16="http://schemas.microsoft.com/office/drawing/2014/main" id="{1B0EA51C-05EE-471F-9CC8-2FAF1EA0AC4A}"/>
                      </a:ext>
                    </a:extLst>
                  </p:cNvPr>
                  <p:cNvSpPr/>
                  <p:nvPr/>
                </p:nvSpPr>
                <p:spPr>
                  <a:xfrm>
                    <a:off x="13208660" y="3445334"/>
                    <a:ext cx="34319" cy="49624"/>
                  </a:xfrm>
                  <a:custGeom>
                    <a:avLst/>
                    <a:gdLst>
                      <a:gd name="connsiteX0" fmla="*/ 445 w 34319"/>
                      <a:gd name="connsiteY0" fmla="*/ 382 h 49624"/>
                      <a:gd name="connsiteX1" fmla="*/ 34764 w 34319"/>
                      <a:gd name="connsiteY1" fmla="*/ 382 h 49624"/>
                      <a:gd name="connsiteX2" fmla="*/ 34764 w 34319"/>
                      <a:gd name="connsiteY2" fmla="*/ 50007 h 49624"/>
                      <a:gd name="connsiteX3" fmla="*/ 445 w 34319"/>
                      <a:gd name="connsiteY3" fmla="*/ 50007 h 49624"/>
                      <a:gd name="connsiteX4" fmla="*/ 445 w 34319"/>
                      <a:gd name="connsiteY4" fmla="*/ 382 h 4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9" h="49624">
                        <a:moveTo>
                          <a:pt x="445" y="382"/>
                        </a:moveTo>
                        <a:lnTo>
                          <a:pt x="34764" y="382"/>
                        </a:lnTo>
                        <a:lnTo>
                          <a:pt x="34764" y="50007"/>
                        </a:lnTo>
                        <a:lnTo>
                          <a:pt x="445" y="50007"/>
                        </a:lnTo>
                        <a:lnTo>
                          <a:pt x="445" y="382"/>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grpSp>
          <p:grpSp>
            <p:nvGrpSpPr>
              <p:cNvPr id="63" name="Graphic 2">
                <a:extLst>
                  <a:ext uri="{FF2B5EF4-FFF2-40B4-BE49-F238E27FC236}">
                    <a16:creationId xmlns:a16="http://schemas.microsoft.com/office/drawing/2014/main" id="{F4F24A09-D8CA-48F6-8506-3766821ADD77}"/>
                  </a:ext>
                </a:extLst>
              </p:cNvPr>
              <p:cNvGrpSpPr/>
              <p:nvPr/>
            </p:nvGrpSpPr>
            <p:grpSpPr>
              <a:xfrm>
                <a:off x="6919001" y="4054558"/>
                <a:ext cx="23279" cy="41445"/>
                <a:chOff x="13264421" y="3891947"/>
                <a:chExt cx="34319" cy="49625"/>
              </a:xfrm>
              <a:solidFill>
                <a:srgbClr val="808080"/>
              </a:solidFill>
            </p:grpSpPr>
            <p:sp>
              <p:nvSpPr>
                <p:cNvPr id="139" name="Forme libre : forme 349">
                  <a:extLst>
                    <a:ext uri="{FF2B5EF4-FFF2-40B4-BE49-F238E27FC236}">
                      <a16:creationId xmlns:a16="http://schemas.microsoft.com/office/drawing/2014/main" id="{1ADCCA67-6F1E-422D-832A-413F6CBDB861}"/>
                    </a:ext>
                  </a:extLst>
                </p:cNvPr>
                <p:cNvSpPr/>
                <p:nvPr/>
              </p:nvSpPr>
              <p:spPr>
                <a:xfrm>
                  <a:off x="13268715" y="3891947"/>
                  <a:ext cx="25745" cy="49622"/>
                </a:xfrm>
                <a:custGeom>
                  <a:avLst/>
                  <a:gdLst>
                    <a:gd name="connsiteX0" fmla="*/ 472 w 25745"/>
                    <a:gd name="connsiteY0" fmla="*/ 518 h 49622"/>
                    <a:gd name="connsiteX1" fmla="*/ 26218 w 25745"/>
                    <a:gd name="connsiteY1" fmla="*/ 518 h 49622"/>
                    <a:gd name="connsiteX2" fmla="*/ 26218 w 25745"/>
                    <a:gd name="connsiteY2" fmla="*/ 50140 h 49622"/>
                    <a:gd name="connsiteX3" fmla="*/ 472 w 25745"/>
                    <a:gd name="connsiteY3" fmla="*/ 50140 h 49622"/>
                  </a:gdLst>
                  <a:ahLst/>
                  <a:cxnLst>
                    <a:cxn ang="0">
                      <a:pos x="connsiteX0" y="connsiteY0"/>
                    </a:cxn>
                    <a:cxn ang="0">
                      <a:pos x="connsiteX1" y="connsiteY1"/>
                    </a:cxn>
                    <a:cxn ang="0">
                      <a:pos x="connsiteX2" y="connsiteY2"/>
                    </a:cxn>
                    <a:cxn ang="0">
                      <a:pos x="connsiteX3" y="connsiteY3"/>
                    </a:cxn>
                  </a:cxnLst>
                  <a:rect l="l" t="t" r="r" b="b"/>
                  <a:pathLst>
                    <a:path w="25745" h="49622">
                      <a:moveTo>
                        <a:pt x="472" y="518"/>
                      </a:moveTo>
                      <a:lnTo>
                        <a:pt x="26218" y="518"/>
                      </a:lnTo>
                      <a:lnTo>
                        <a:pt x="26218" y="50140"/>
                      </a:lnTo>
                      <a:lnTo>
                        <a:pt x="472" y="50140"/>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40" name="Forme libre : forme 350">
                  <a:extLst>
                    <a:ext uri="{FF2B5EF4-FFF2-40B4-BE49-F238E27FC236}">
                      <a16:creationId xmlns:a16="http://schemas.microsoft.com/office/drawing/2014/main" id="{CF06AE99-FA27-4161-967F-CB619F286D21}"/>
                    </a:ext>
                  </a:extLst>
                </p:cNvPr>
                <p:cNvSpPr/>
                <p:nvPr/>
              </p:nvSpPr>
              <p:spPr>
                <a:xfrm>
                  <a:off x="13268715" y="3891947"/>
                  <a:ext cx="25745" cy="49622"/>
                </a:xfrm>
                <a:custGeom>
                  <a:avLst/>
                  <a:gdLst>
                    <a:gd name="connsiteX0" fmla="*/ 472 w 25745"/>
                    <a:gd name="connsiteY0" fmla="*/ 518 h 49622"/>
                    <a:gd name="connsiteX1" fmla="*/ 26218 w 25745"/>
                    <a:gd name="connsiteY1" fmla="*/ 518 h 49622"/>
                    <a:gd name="connsiteX2" fmla="*/ 26218 w 25745"/>
                    <a:gd name="connsiteY2" fmla="*/ 50140 h 49622"/>
                    <a:gd name="connsiteX3" fmla="*/ 472 w 25745"/>
                    <a:gd name="connsiteY3" fmla="*/ 50140 h 49622"/>
                    <a:gd name="connsiteX4" fmla="*/ 472 w 25745"/>
                    <a:gd name="connsiteY4" fmla="*/ 518 h 4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5" h="49622">
                      <a:moveTo>
                        <a:pt x="472" y="518"/>
                      </a:moveTo>
                      <a:lnTo>
                        <a:pt x="26218" y="518"/>
                      </a:lnTo>
                      <a:lnTo>
                        <a:pt x="26218" y="50140"/>
                      </a:lnTo>
                      <a:lnTo>
                        <a:pt x="472" y="50140"/>
                      </a:lnTo>
                      <a:lnTo>
                        <a:pt x="472" y="518"/>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nvGrpSpPr>
                <p:cNvPr id="141" name="Graphic 2">
                  <a:extLst>
                    <a:ext uri="{FF2B5EF4-FFF2-40B4-BE49-F238E27FC236}">
                      <a16:creationId xmlns:a16="http://schemas.microsoft.com/office/drawing/2014/main" id="{F4F24A09-D8CA-48F6-8506-3766821ADD77}"/>
                    </a:ext>
                  </a:extLst>
                </p:cNvPr>
                <p:cNvGrpSpPr/>
                <p:nvPr/>
              </p:nvGrpSpPr>
              <p:grpSpPr>
                <a:xfrm>
                  <a:off x="13264421" y="3891948"/>
                  <a:ext cx="34319" cy="49624"/>
                  <a:chOff x="13264421" y="3891948"/>
                  <a:chExt cx="34319" cy="49624"/>
                </a:xfrm>
                <a:solidFill>
                  <a:srgbClr val="808080"/>
                </a:solidFill>
              </p:grpSpPr>
              <p:sp>
                <p:nvSpPr>
                  <p:cNvPr id="142" name="Forme libre : forme 352">
                    <a:extLst>
                      <a:ext uri="{FF2B5EF4-FFF2-40B4-BE49-F238E27FC236}">
                        <a16:creationId xmlns:a16="http://schemas.microsoft.com/office/drawing/2014/main" id="{E1D6AAC5-45F7-4943-BB8D-DB43A51117D9}"/>
                      </a:ext>
                    </a:extLst>
                  </p:cNvPr>
                  <p:cNvSpPr/>
                  <p:nvPr/>
                </p:nvSpPr>
                <p:spPr>
                  <a:xfrm>
                    <a:off x="13264421" y="3891948"/>
                    <a:ext cx="34319" cy="49624"/>
                  </a:xfrm>
                  <a:custGeom>
                    <a:avLst/>
                    <a:gdLst>
                      <a:gd name="connsiteX0" fmla="*/ 453 w 34319"/>
                      <a:gd name="connsiteY0" fmla="*/ 450 h 49624"/>
                      <a:gd name="connsiteX1" fmla="*/ 34772 w 34319"/>
                      <a:gd name="connsiteY1" fmla="*/ 450 h 49624"/>
                      <a:gd name="connsiteX2" fmla="*/ 34772 w 34319"/>
                      <a:gd name="connsiteY2" fmla="*/ 50075 h 49624"/>
                      <a:gd name="connsiteX3" fmla="*/ 453 w 34319"/>
                      <a:gd name="connsiteY3" fmla="*/ 50075 h 49624"/>
                    </a:gdLst>
                    <a:ahLst/>
                    <a:cxnLst>
                      <a:cxn ang="0">
                        <a:pos x="connsiteX0" y="connsiteY0"/>
                      </a:cxn>
                      <a:cxn ang="0">
                        <a:pos x="connsiteX1" y="connsiteY1"/>
                      </a:cxn>
                      <a:cxn ang="0">
                        <a:pos x="connsiteX2" y="connsiteY2"/>
                      </a:cxn>
                      <a:cxn ang="0">
                        <a:pos x="connsiteX3" y="connsiteY3"/>
                      </a:cxn>
                    </a:cxnLst>
                    <a:rect l="l" t="t" r="r" b="b"/>
                    <a:pathLst>
                      <a:path w="34319" h="49624">
                        <a:moveTo>
                          <a:pt x="453" y="450"/>
                        </a:moveTo>
                        <a:lnTo>
                          <a:pt x="34772" y="450"/>
                        </a:lnTo>
                        <a:lnTo>
                          <a:pt x="34772" y="50075"/>
                        </a:lnTo>
                        <a:lnTo>
                          <a:pt x="453" y="50075"/>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43" name="Forme libre : forme 353">
                    <a:extLst>
                      <a:ext uri="{FF2B5EF4-FFF2-40B4-BE49-F238E27FC236}">
                        <a16:creationId xmlns:a16="http://schemas.microsoft.com/office/drawing/2014/main" id="{73BCC190-AD5A-44AB-A41E-7D3C53E1E05F}"/>
                      </a:ext>
                    </a:extLst>
                  </p:cNvPr>
                  <p:cNvSpPr/>
                  <p:nvPr/>
                </p:nvSpPr>
                <p:spPr>
                  <a:xfrm>
                    <a:off x="13264421" y="3891948"/>
                    <a:ext cx="34319" cy="49624"/>
                  </a:xfrm>
                  <a:custGeom>
                    <a:avLst/>
                    <a:gdLst>
                      <a:gd name="connsiteX0" fmla="*/ 453 w 34319"/>
                      <a:gd name="connsiteY0" fmla="*/ 450 h 49624"/>
                      <a:gd name="connsiteX1" fmla="*/ 34772 w 34319"/>
                      <a:gd name="connsiteY1" fmla="*/ 450 h 49624"/>
                      <a:gd name="connsiteX2" fmla="*/ 34772 w 34319"/>
                      <a:gd name="connsiteY2" fmla="*/ 50075 h 49624"/>
                      <a:gd name="connsiteX3" fmla="*/ 453 w 34319"/>
                      <a:gd name="connsiteY3" fmla="*/ 50075 h 49624"/>
                      <a:gd name="connsiteX4" fmla="*/ 453 w 34319"/>
                      <a:gd name="connsiteY4" fmla="*/ 450 h 4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9" h="49624">
                        <a:moveTo>
                          <a:pt x="453" y="450"/>
                        </a:moveTo>
                        <a:lnTo>
                          <a:pt x="34772" y="450"/>
                        </a:lnTo>
                        <a:lnTo>
                          <a:pt x="34772" y="50075"/>
                        </a:lnTo>
                        <a:lnTo>
                          <a:pt x="453" y="50075"/>
                        </a:lnTo>
                        <a:lnTo>
                          <a:pt x="453" y="450"/>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grpSp>
          <p:grpSp>
            <p:nvGrpSpPr>
              <p:cNvPr id="64" name="Graphic 2">
                <a:extLst>
                  <a:ext uri="{FF2B5EF4-FFF2-40B4-BE49-F238E27FC236}">
                    <a16:creationId xmlns:a16="http://schemas.microsoft.com/office/drawing/2014/main" id="{F4F24A09-D8CA-48F6-8506-3766821ADD77}"/>
                  </a:ext>
                </a:extLst>
              </p:cNvPr>
              <p:cNvGrpSpPr/>
              <p:nvPr/>
            </p:nvGrpSpPr>
            <p:grpSpPr>
              <a:xfrm>
                <a:off x="6884087" y="4427552"/>
                <a:ext cx="23279" cy="41445"/>
                <a:chOff x="13212949" y="4338554"/>
                <a:chExt cx="34319" cy="49625"/>
              </a:xfrm>
              <a:solidFill>
                <a:srgbClr val="808080"/>
              </a:solidFill>
            </p:grpSpPr>
            <p:sp>
              <p:nvSpPr>
                <p:cNvPr id="134" name="Forme libre : forme 355">
                  <a:extLst>
                    <a:ext uri="{FF2B5EF4-FFF2-40B4-BE49-F238E27FC236}">
                      <a16:creationId xmlns:a16="http://schemas.microsoft.com/office/drawing/2014/main" id="{5452D162-EF24-40E3-A9CC-38A0AADA9480}"/>
                    </a:ext>
                  </a:extLst>
                </p:cNvPr>
                <p:cNvSpPr/>
                <p:nvPr/>
              </p:nvSpPr>
              <p:spPr>
                <a:xfrm>
                  <a:off x="13217243" y="4338554"/>
                  <a:ext cx="25745" cy="49622"/>
                </a:xfrm>
                <a:custGeom>
                  <a:avLst/>
                  <a:gdLst>
                    <a:gd name="connsiteX0" fmla="*/ 464 w 25745"/>
                    <a:gd name="connsiteY0" fmla="*/ 586 h 49622"/>
                    <a:gd name="connsiteX1" fmla="*/ 26210 w 25745"/>
                    <a:gd name="connsiteY1" fmla="*/ 586 h 49622"/>
                    <a:gd name="connsiteX2" fmla="*/ 26210 w 25745"/>
                    <a:gd name="connsiteY2" fmla="*/ 50208 h 49622"/>
                    <a:gd name="connsiteX3" fmla="*/ 464 w 25745"/>
                    <a:gd name="connsiteY3" fmla="*/ 50208 h 49622"/>
                  </a:gdLst>
                  <a:ahLst/>
                  <a:cxnLst>
                    <a:cxn ang="0">
                      <a:pos x="connsiteX0" y="connsiteY0"/>
                    </a:cxn>
                    <a:cxn ang="0">
                      <a:pos x="connsiteX1" y="connsiteY1"/>
                    </a:cxn>
                    <a:cxn ang="0">
                      <a:pos x="connsiteX2" y="connsiteY2"/>
                    </a:cxn>
                    <a:cxn ang="0">
                      <a:pos x="connsiteX3" y="connsiteY3"/>
                    </a:cxn>
                  </a:cxnLst>
                  <a:rect l="l" t="t" r="r" b="b"/>
                  <a:pathLst>
                    <a:path w="25745" h="49622">
                      <a:moveTo>
                        <a:pt x="464" y="586"/>
                      </a:moveTo>
                      <a:lnTo>
                        <a:pt x="26210" y="586"/>
                      </a:lnTo>
                      <a:lnTo>
                        <a:pt x="26210" y="50208"/>
                      </a:lnTo>
                      <a:lnTo>
                        <a:pt x="464" y="50208"/>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35" name="Forme libre : forme 356">
                  <a:extLst>
                    <a:ext uri="{FF2B5EF4-FFF2-40B4-BE49-F238E27FC236}">
                      <a16:creationId xmlns:a16="http://schemas.microsoft.com/office/drawing/2014/main" id="{D56BE62C-7A40-4701-9859-CD481DA86428}"/>
                    </a:ext>
                  </a:extLst>
                </p:cNvPr>
                <p:cNvSpPr/>
                <p:nvPr/>
              </p:nvSpPr>
              <p:spPr>
                <a:xfrm>
                  <a:off x="13217243" y="4338554"/>
                  <a:ext cx="25745" cy="49622"/>
                </a:xfrm>
                <a:custGeom>
                  <a:avLst/>
                  <a:gdLst>
                    <a:gd name="connsiteX0" fmla="*/ 464 w 25745"/>
                    <a:gd name="connsiteY0" fmla="*/ 586 h 49622"/>
                    <a:gd name="connsiteX1" fmla="*/ 26210 w 25745"/>
                    <a:gd name="connsiteY1" fmla="*/ 586 h 49622"/>
                    <a:gd name="connsiteX2" fmla="*/ 26210 w 25745"/>
                    <a:gd name="connsiteY2" fmla="*/ 50208 h 49622"/>
                    <a:gd name="connsiteX3" fmla="*/ 464 w 25745"/>
                    <a:gd name="connsiteY3" fmla="*/ 50208 h 49622"/>
                    <a:gd name="connsiteX4" fmla="*/ 464 w 25745"/>
                    <a:gd name="connsiteY4" fmla="*/ 586 h 4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5" h="49622">
                      <a:moveTo>
                        <a:pt x="464" y="586"/>
                      </a:moveTo>
                      <a:lnTo>
                        <a:pt x="26210" y="586"/>
                      </a:lnTo>
                      <a:lnTo>
                        <a:pt x="26210" y="50208"/>
                      </a:lnTo>
                      <a:lnTo>
                        <a:pt x="464" y="50208"/>
                      </a:lnTo>
                      <a:lnTo>
                        <a:pt x="464" y="586"/>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nvGrpSpPr>
                <p:cNvPr id="136" name="Graphic 2">
                  <a:extLst>
                    <a:ext uri="{FF2B5EF4-FFF2-40B4-BE49-F238E27FC236}">
                      <a16:creationId xmlns:a16="http://schemas.microsoft.com/office/drawing/2014/main" id="{F4F24A09-D8CA-48F6-8506-3766821ADD77}"/>
                    </a:ext>
                  </a:extLst>
                </p:cNvPr>
                <p:cNvGrpSpPr/>
                <p:nvPr/>
              </p:nvGrpSpPr>
              <p:grpSpPr>
                <a:xfrm>
                  <a:off x="13212949" y="4338555"/>
                  <a:ext cx="34319" cy="49624"/>
                  <a:chOff x="13212949" y="4338555"/>
                  <a:chExt cx="34319" cy="49624"/>
                </a:xfrm>
                <a:solidFill>
                  <a:srgbClr val="808080"/>
                </a:solidFill>
              </p:grpSpPr>
              <p:sp>
                <p:nvSpPr>
                  <p:cNvPr id="137" name="Forme libre : forme 358">
                    <a:extLst>
                      <a:ext uri="{FF2B5EF4-FFF2-40B4-BE49-F238E27FC236}">
                        <a16:creationId xmlns:a16="http://schemas.microsoft.com/office/drawing/2014/main" id="{E15F29C2-1888-4D78-A6A1-45C726CE9EE0}"/>
                      </a:ext>
                    </a:extLst>
                  </p:cNvPr>
                  <p:cNvSpPr/>
                  <p:nvPr/>
                </p:nvSpPr>
                <p:spPr>
                  <a:xfrm>
                    <a:off x="13212949" y="4338555"/>
                    <a:ext cx="34319" cy="49624"/>
                  </a:xfrm>
                  <a:custGeom>
                    <a:avLst/>
                    <a:gdLst>
                      <a:gd name="connsiteX0" fmla="*/ 445 w 34319"/>
                      <a:gd name="connsiteY0" fmla="*/ 518 h 49624"/>
                      <a:gd name="connsiteX1" fmla="*/ 34765 w 34319"/>
                      <a:gd name="connsiteY1" fmla="*/ 518 h 49624"/>
                      <a:gd name="connsiteX2" fmla="*/ 34765 w 34319"/>
                      <a:gd name="connsiteY2" fmla="*/ 50142 h 49624"/>
                      <a:gd name="connsiteX3" fmla="*/ 445 w 34319"/>
                      <a:gd name="connsiteY3" fmla="*/ 50142 h 49624"/>
                    </a:gdLst>
                    <a:ahLst/>
                    <a:cxnLst>
                      <a:cxn ang="0">
                        <a:pos x="connsiteX0" y="connsiteY0"/>
                      </a:cxn>
                      <a:cxn ang="0">
                        <a:pos x="connsiteX1" y="connsiteY1"/>
                      </a:cxn>
                      <a:cxn ang="0">
                        <a:pos x="connsiteX2" y="connsiteY2"/>
                      </a:cxn>
                      <a:cxn ang="0">
                        <a:pos x="connsiteX3" y="connsiteY3"/>
                      </a:cxn>
                    </a:cxnLst>
                    <a:rect l="l" t="t" r="r" b="b"/>
                    <a:pathLst>
                      <a:path w="34319" h="49624">
                        <a:moveTo>
                          <a:pt x="445" y="518"/>
                        </a:moveTo>
                        <a:lnTo>
                          <a:pt x="34765" y="518"/>
                        </a:lnTo>
                        <a:lnTo>
                          <a:pt x="34765" y="50142"/>
                        </a:lnTo>
                        <a:lnTo>
                          <a:pt x="445" y="50142"/>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38" name="Forme libre : forme 359">
                    <a:extLst>
                      <a:ext uri="{FF2B5EF4-FFF2-40B4-BE49-F238E27FC236}">
                        <a16:creationId xmlns:a16="http://schemas.microsoft.com/office/drawing/2014/main" id="{EB374025-A51D-4FF5-9F1E-0F3CD65B3166}"/>
                      </a:ext>
                    </a:extLst>
                  </p:cNvPr>
                  <p:cNvSpPr/>
                  <p:nvPr/>
                </p:nvSpPr>
                <p:spPr>
                  <a:xfrm>
                    <a:off x="13212949" y="4338555"/>
                    <a:ext cx="34319" cy="49624"/>
                  </a:xfrm>
                  <a:custGeom>
                    <a:avLst/>
                    <a:gdLst>
                      <a:gd name="connsiteX0" fmla="*/ 445 w 34319"/>
                      <a:gd name="connsiteY0" fmla="*/ 518 h 49624"/>
                      <a:gd name="connsiteX1" fmla="*/ 34765 w 34319"/>
                      <a:gd name="connsiteY1" fmla="*/ 518 h 49624"/>
                      <a:gd name="connsiteX2" fmla="*/ 34765 w 34319"/>
                      <a:gd name="connsiteY2" fmla="*/ 50142 h 49624"/>
                      <a:gd name="connsiteX3" fmla="*/ 445 w 34319"/>
                      <a:gd name="connsiteY3" fmla="*/ 50142 h 49624"/>
                      <a:gd name="connsiteX4" fmla="*/ 445 w 34319"/>
                      <a:gd name="connsiteY4" fmla="*/ 518 h 4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9" h="49624">
                        <a:moveTo>
                          <a:pt x="445" y="518"/>
                        </a:moveTo>
                        <a:lnTo>
                          <a:pt x="34765" y="518"/>
                        </a:lnTo>
                        <a:lnTo>
                          <a:pt x="34765" y="50142"/>
                        </a:lnTo>
                        <a:lnTo>
                          <a:pt x="445" y="50142"/>
                        </a:lnTo>
                        <a:lnTo>
                          <a:pt x="445" y="518"/>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grpSp>
          <p:grpSp>
            <p:nvGrpSpPr>
              <p:cNvPr id="65" name="Graphic 2">
                <a:extLst>
                  <a:ext uri="{FF2B5EF4-FFF2-40B4-BE49-F238E27FC236}">
                    <a16:creationId xmlns:a16="http://schemas.microsoft.com/office/drawing/2014/main" id="{F4F24A09-D8CA-48F6-8506-3766821ADD77}"/>
                  </a:ext>
                </a:extLst>
              </p:cNvPr>
              <p:cNvGrpSpPr/>
              <p:nvPr/>
            </p:nvGrpSpPr>
            <p:grpSpPr>
              <a:xfrm>
                <a:off x="7134304" y="4800553"/>
                <a:ext cx="23279" cy="41445"/>
                <a:chOff x="13581830" y="4785169"/>
                <a:chExt cx="34319" cy="49625"/>
              </a:xfrm>
              <a:solidFill>
                <a:srgbClr val="808080"/>
              </a:solidFill>
            </p:grpSpPr>
            <p:sp>
              <p:nvSpPr>
                <p:cNvPr id="129" name="Forme libre : forme 361">
                  <a:extLst>
                    <a:ext uri="{FF2B5EF4-FFF2-40B4-BE49-F238E27FC236}">
                      <a16:creationId xmlns:a16="http://schemas.microsoft.com/office/drawing/2014/main" id="{D66980F8-98F0-4207-A50A-27A114775BF3}"/>
                    </a:ext>
                  </a:extLst>
                </p:cNvPr>
                <p:cNvSpPr/>
                <p:nvPr/>
              </p:nvSpPr>
              <p:spPr>
                <a:xfrm>
                  <a:off x="13586124" y="4785169"/>
                  <a:ext cx="25745" cy="49622"/>
                </a:xfrm>
                <a:custGeom>
                  <a:avLst/>
                  <a:gdLst>
                    <a:gd name="connsiteX0" fmla="*/ 520 w 25745"/>
                    <a:gd name="connsiteY0" fmla="*/ 653 h 49622"/>
                    <a:gd name="connsiteX1" fmla="*/ 26266 w 25745"/>
                    <a:gd name="connsiteY1" fmla="*/ 653 h 49622"/>
                    <a:gd name="connsiteX2" fmla="*/ 26266 w 25745"/>
                    <a:gd name="connsiteY2" fmla="*/ 50276 h 49622"/>
                    <a:gd name="connsiteX3" fmla="*/ 520 w 25745"/>
                    <a:gd name="connsiteY3" fmla="*/ 50276 h 49622"/>
                  </a:gdLst>
                  <a:ahLst/>
                  <a:cxnLst>
                    <a:cxn ang="0">
                      <a:pos x="connsiteX0" y="connsiteY0"/>
                    </a:cxn>
                    <a:cxn ang="0">
                      <a:pos x="connsiteX1" y="connsiteY1"/>
                    </a:cxn>
                    <a:cxn ang="0">
                      <a:pos x="connsiteX2" y="connsiteY2"/>
                    </a:cxn>
                    <a:cxn ang="0">
                      <a:pos x="connsiteX3" y="connsiteY3"/>
                    </a:cxn>
                  </a:cxnLst>
                  <a:rect l="l" t="t" r="r" b="b"/>
                  <a:pathLst>
                    <a:path w="25745" h="49622">
                      <a:moveTo>
                        <a:pt x="520" y="653"/>
                      </a:moveTo>
                      <a:lnTo>
                        <a:pt x="26266" y="653"/>
                      </a:lnTo>
                      <a:lnTo>
                        <a:pt x="26266" y="50276"/>
                      </a:lnTo>
                      <a:lnTo>
                        <a:pt x="520" y="50276"/>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30" name="Forme libre : forme 362">
                  <a:extLst>
                    <a:ext uri="{FF2B5EF4-FFF2-40B4-BE49-F238E27FC236}">
                      <a16:creationId xmlns:a16="http://schemas.microsoft.com/office/drawing/2014/main" id="{32D69EFC-3C02-485D-9EC2-A0A2E43517EB}"/>
                    </a:ext>
                  </a:extLst>
                </p:cNvPr>
                <p:cNvSpPr/>
                <p:nvPr/>
              </p:nvSpPr>
              <p:spPr>
                <a:xfrm>
                  <a:off x="13586124" y="4785169"/>
                  <a:ext cx="25745" cy="49622"/>
                </a:xfrm>
                <a:custGeom>
                  <a:avLst/>
                  <a:gdLst>
                    <a:gd name="connsiteX0" fmla="*/ 520 w 25745"/>
                    <a:gd name="connsiteY0" fmla="*/ 653 h 49622"/>
                    <a:gd name="connsiteX1" fmla="*/ 26266 w 25745"/>
                    <a:gd name="connsiteY1" fmla="*/ 653 h 49622"/>
                    <a:gd name="connsiteX2" fmla="*/ 26266 w 25745"/>
                    <a:gd name="connsiteY2" fmla="*/ 50276 h 49622"/>
                    <a:gd name="connsiteX3" fmla="*/ 520 w 25745"/>
                    <a:gd name="connsiteY3" fmla="*/ 50276 h 49622"/>
                    <a:gd name="connsiteX4" fmla="*/ 520 w 25745"/>
                    <a:gd name="connsiteY4" fmla="*/ 653 h 4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5" h="49622">
                      <a:moveTo>
                        <a:pt x="520" y="653"/>
                      </a:moveTo>
                      <a:lnTo>
                        <a:pt x="26266" y="653"/>
                      </a:lnTo>
                      <a:lnTo>
                        <a:pt x="26266" y="50276"/>
                      </a:lnTo>
                      <a:lnTo>
                        <a:pt x="520" y="50276"/>
                      </a:lnTo>
                      <a:lnTo>
                        <a:pt x="520" y="653"/>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nvGrpSpPr>
                <p:cNvPr id="131" name="Graphic 2">
                  <a:extLst>
                    <a:ext uri="{FF2B5EF4-FFF2-40B4-BE49-F238E27FC236}">
                      <a16:creationId xmlns:a16="http://schemas.microsoft.com/office/drawing/2014/main" id="{F4F24A09-D8CA-48F6-8506-3766821ADD77}"/>
                    </a:ext>
                  </a:extLst>
                </p:cNvPr>
                <p:cNvGrpSpPr/>
                <p:nvPr/>
              </p:nvGrpSpPr>
              <p:grpSpPr>
                <a:xfrm>
                  <a:off x="13581830" y="4785169"/>
                  <a:ext cx="34319" cy="49624"/>
                  <a:chOff x="13581830" y="4785169"/>
                  <a:chExt cx="34319" cy="49624"/>
                </a:xfrm>
                <a:solidFill>
                  <a:srgbClr val="808080"/>
                </a:solidFill>
              </p:grpSpPr>
              <p:sp>
                <p:nvSpPr>
                  <p:cNvPr id="132" name="Forme libre : forme 364">
                    <a:extLst>
                      <a:ext uri="{FF2B5EF4-FFF2-40B4-BE49-F238E27FC236}">
                        <a16:creationId xmlns:a16="http://schemas.microsoft.com/office/drawing/2014/main" id="{74E69CD7-2380-4276-8E86-989B42628EF3}"/>
                      </a:ext>
                    </a:extLst>
                  </p:cNvPr>
                  <p:cNvSpPr/>
                  <p:nvPr/>
                </p:nvSpPr>
                <p:spPr>
                  <a:xfrm>
                    <a:off x="13581830" y="4785169"/>
                    <a:ext cx="34319" cy="49624"/>
                  </a:xfrm>
                  <a:custGeom>
                    <a:avLst/>
                    <a:gdLst>
                      <a:gd name="connsiteX0" fmla="*/ 501 w 34319"/>
                      <a:gd name="connsiteY0" fmla="*/ 586 h 49624"/>
                      <a:gd name="connsiteX1" fmla="*/ 34820 w 34319"/>
                      <a:gd name="connsiteY1" fmla="*/ 586 h 49624"/>
                      <a:gd name="connsiteX2" fmla="*/ 34820 w 34319"/>
                      <a:gd name="connsiteY2" fmla="*/ 50210 h 49624"/>
                      <a:gd name="connsiteX3" fmla="*/ 501 w 34319"/>
                      <a:gd name="connsiteY3" fmla="*/ 50210 h 49624"/>
                    </a:gdLst>
                    <a:ahLst/>
                    <a:cxnLst>
                      <a:cxn ang="0">
                        <a:pos x="connsiteX0" y="connsiteY0"/>
                      </a:cxn>
                      <a:cxn ang="0">
                        <a:pos x="connsiteX1" y="connsiteY1"/>
                      </a:cxn>
                      <a:cxn ang="0">
                        <a:pos x="connsiteX2" y="connsiteY2"/>
                      </a:cxn>
                      <a:cxn ang="0">
                        <a:pos x="connsiteX3" y="connsiteY3"/>
                      </a:cxn>
                    </a:cxnLst>
                    <a:rect l="l" t="t" r="r" b="b"/>
                    <a:pathLst>
                      <a:path w="34319" h="49624">
                        <a:moveTo>
                          <a:pt x="501" y="586"/>
                        </a:moveTo>
                        <a:lnTo>
                          <a:pt x="34820" y="586"/>
                        </a:lnTo>
                        <a:lnTo>
                          <a:pt x="34820" y="50210"/>
                        </a:lnTo>
                        <a:lnTo>
                          <a:pt x="501" y="50210"/>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33" name="Forme libre : forme 365">
                    <a:extLst>
                      <a:ext uri="{FF2B5EF4-FFF2-40B4-BE49-F238E27FC236}">
                        <a16:creationId xmlns:a16="http://schemas.microsoft.com/office/drawing/2014/main" id="{03D85E52-D8A0-4938-A15C-D2BB15C5D192}"/>
                      </a:ext>
                    </a:extLst>
                  </p:cNvPr>
                  <p:cNvSpPr/>
                  <p:nvPr/>
                </p:nvSpPr>
                <p:spPr>
                  <a:xfrm>
                    <a:off x="13581830" y="4785169"/>
                    <a:ext cx="34319" cy="49624"/>
                  </a:xfrm>
                  <a:custGeom>
                    <a:avLst/>
                    <a:gdLst>
                      <a:gd name="connsiteX0" fmla="*/ 501 w 34319"/>
                      <a:gd name="connsiteY0" fmla="*/ 586 h 49624"/>
                      <a:gd name="connsiteX1" fmla="*/ 34820 w 34319"/>
                      <a:gd name="connsiteY1" fmla="*/ 586 h 49624"/>
                      <a:gd name="connsiteX2" fmla="*/ 34820 w 34319"/>
                      <a:gd name="connsiteY2" fmla="*/ 50210 h 49624"/>
                      <a:gd name="connsiteX3" fmla="*/ 501 w 34319"/>
                      <a:gd name="connsiteY3" fmla="*/ 50210 h 49624"/>
                      <a:gd name="connsiteX4" fmla="*/ 501 w 34319"/>
                      <a:gd name="connsiteY4" fmla="*/ 586 h 4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9" h="49624">
                        <a:moveTo>
                          <a:pt x="501" y="586"/>
                        </a:moveTo>
                        <a:lnTo>
                          <a:pt x="34820" y="586"/>
                        </a:lnTo>
                        <a:lnTo>
                          <a:pt x="34820" y="50210"/>
                        </a:lnTo>
                        <a:lnTo>
                          <a:pt x="501" y="50210"/>
                        </a:lnTo>
                        <a:lnTo>
                          <a:pt x="501" y="586"/>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grpSp>
          <p:grpSp>
            <p:nvGrpSpPr>
              <p:cNvPr id="66" name="Graphic 2">
                <a:extLst>
                  <a:ext uri="{FF2B5EF4-FFF2-40B4-BE49-F238E27FC236}">
                    <a16:creationId xmlns:a16="http://schemas.microsoft.com/office/drawing/2014/main" id="{F4F24A09-D8CA-48F6-8506-3766821ADD77}"/>
                  </a:ext>
                </a:extLst>
              </p:cNvPr>
              <p:cNvGrpSpPr/>
              <p:nvPr/>
            </p:nvGrpSpPr>
            <p:grpSpPr>
              <a:xfrm>
                <a:off x="7084843" y="5173553"/>
                <a:ext cx="23279" cy="41445"/>
                <a:chOff x="13508912" y="5231783"/>
                <a:chExt cx="34319" cy="49625"/>
              </a:xfrm>
              <a:solidFill>
                <a:srgbClr val="808080"/>
              </a:solidFill>
            </p:grpSpPr>
            <p:sp>
              <p:nvSpPr>
                <p:cNvPr id="124" name="Forme libre : forme 367">
                  <a:extLst>
                    <a:ext uri="{FF2B5EF4-FFF2-40B4-BE49-F238E27FC236}">
                      <a16:creationId xmlns:a16="http://schemas.microsoft.com/office/drawing/2014/main" id="{6EB29BAD-EE71-4238-9529-5E5B16F5D4F2}"/>
                    </a:ext>
                  </a:extLst>
                </p:cNvPr>
                <p:cNvSpPr/>
                <p:nvPr/>
              </p:nvSpPr>
              <p:spPr>
                <a:xfrm>
                  <a:off x="13513206" y="5231783"/>
                  <a:ext cx="25745" cy="49622"/>
                </a:xfrm>
                <a:custGeom>
                  <a:avLst/>
                  <a:gdLst>
                    <a:gd name="connsiteX0" fmla="*/ 509 w 25745"/>
                    <a:gd name="connsiteY0" fmla="*/ 721 h 49622"/>
                    <a:gd name="connsiteX1" fmla="*/ 26255 w 25745"/>
                    <a:gd name="connsiteY1" fmla="*/ 721 h 49622"/>
                    <a:gd name="connsiteX2" fmla="*/ 26255 w 25745"/>
                    <a:gd name="connsiteY2" fmla="*/ 50344 h 49622"/>
                    <a:gd name="connsiteX3" fmla="*/ 509 w 25745"/>
                    <a:gd name="connsiteY3" fmla="*/ 50344 h 49622"/>
                  </a:gdLst>
                  <a:ahLst/>
                  <a:cxnLst>
                    <a:cxn ang="0">
                      <a:pos x="connsiteX0" y="connsiteY0"/>
                    </a:cxn>
                    <a:cxn ang="0">
                      <a:pos x="connsiteX1" y="connsiteY1"/>
                    </a:cxn>
                    <a:cxn ang="0">
                      <a:pos x="connsiteX2" y="connsiteY2"/>
                    </a:cxn>
                    <a:cxn ang="0">
                      <a:pos x="connsiteX3" y="connsiteY3"/>
                    </a:cxn>
                  </a:cxnLst>
                  <a:rect l="l" t="t" r="r" b="b"/>
                  <a:pathLst>
                    <a:path w="25745" h="49622">
                      <a:moveTo>
                        <a:pt x="509" y="721"/>
                      </a:moveTo>
                      <a:lnTo>
                        <a:pt x="26255" y="721"/>
                      </a:lnTo>
                      <a:lnTo>
                        <a:pt x="26255" y="50344"/>
                      </a:lnTo>
                      <a:lnTo>
                        <a:pt x="509" y="50344"/>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25" name="Forme libre : forme 368">
                  <a:extLst>
                    <a:ext uri="{FF2B5EF4-FFF2-40B4-BE49-F238E27FC236}">
                      <a16:creationId xmlns:a16="http://schemas.microsoft.com/office/drawing/2014/main" id="{8FA3B73D-19B6-4943-B1F0-9994D1BFB4FC}"/>
                    </a:ext>
                  </a:extLst>
                </p:cNvPr>
                <p:cNvSpPr/>
                <p:nvPr/>
              </p:nvSpPr>
              <p:spPr>
                <a:xfrm>
                  <a:off x="13513206" y="5231783"/>
                  <a:ext cx="25745" cy="49622"/>
                </a:xfrm>
                <a:custGeom>
                  <a:avLst/>
                  <a:gdLst>
                    <a:gd name="connsiteX0" fmla="*/ 509 w 25745"/>
                    <a:gd name="connsiteY0" fmla="*/ 721 h 49622"/>
                    <a:gd name="connsiteX1" fmla="*/ 26255 w 25745"/>
                    <a:gd name="connsiteY1" fmla="*/ 721 h 49622"/>
                    <a:gd name="connsiteX2" fmla="*/ 26255 w 25745"/>
                    <a:gd name="connsiteY2" fmla="*/ 50344 h 49622"/>
                    <a:gd name="connsiteX3" fmla="*/ 509 w 25745"/>
                    <a:gd name="connsiteY3" fmla="*/ 50344 h 49622"/>
                    <a:gd name="connsiteX4" fmla="*/ 509 w 25745"/>
                    <a:gd name="connsiteY4" fmla="*/ 721 h 4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5" h="49622">
                      <a:moveTo>
                        <a:pt x="509" y="721"/>
                      </a:moveTo>
                      <a:lnTo>
                        <a:pt x="26255" y="721"/>
                      </a:lnTo>
                      <a:lnTo>
                        <a:pt x="26255" y="50344"/>
                      </a:lnTo>
                      <a:lnTo>
                        <a:pt x="509" y="50344"/>
                      </a:lnTo>
                      <a:lnTo>
                        <a:pt x="509" y="721"/>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nvGrpSpPr>
                <p:cNvPr id="126" name="Graphic 2">
                  <a:extLst>
                    <a:ext uri="{FF2B5EF4-FFF2-40B4-BE49-F238E27FC236}">
                      <a16:creationId xmlns:a16="http://schemas.microsoft.com/office/drawing/2014/main" id="{F4F24A09-D8CA-48F6-8506-3766821ADD77}"/>
                    </a:ext>
                  </a:extLst>
                </p:cNvPr>
                <p:cNvGrpSpPr/>
                <p:nvPr/>
              </p:nvGrpSpPr>
              <p:grpSpPr>
                <a:xfrm>
                  <a:off x="13508912" y="5231783"/>
                  <a:ext cx="34319" cy="49624"/>
                  <a:chOff x="13508912" y="5231783"/>
                  <a:chExt cx="34319" cy="49624"/>
                </a:xfrm>
                <a:solidFill>
                  <a:srgbClr val="808080"/>
                </a:solidFill>
              </p:grpSpPr>
              <p:sp>
                <p:nvSpPr>
                  <p:cNvPr id="127" name="Forme libre : forme 370">
                    <a:extLst>
                      <a:ext uri="{FF2B5EF4-FFF2-40B4-BE49-F238E27FC236}">
                        <a16:creationId xmlns:a16="http://schemas.microsoft.com/office/drawing/2014/main" id="{BE9D2992-9C58-4BEC-B43B-1C75E6ADE991}"/>
                      </a:ext>
                    </a:extLst>
                  </p:cNvPr>
                  <p:cNvSpPr/>
                  <p:nvPr/>
                </p:nvSpPr>
                <p:spPr>
                  <a:xfrm>
                    <a:off x="13508912" y="5231783"/>
                    <a:ext cx="34319" cy="49624"/>
                  </a:xfrm>
                  <a:custGeom>
                    <a:avLst/>
                    <a:gdLst>
                      <a:gd name="connsiteX0" fmla="*/ 490 w 34319"/>
                      <a:gd name="connsiteY0" fmla="*/ 653 h 49624"/>
                      <a:gd name="connsiteX1" fmla="*/ 34809 w 34319"/>
                      <a:gd name="connsiteY1" fmla="*/ 653 h 49624"/>
                      <a:gd name="connsiteX2" fmla="*/ 34809 w 34319"/>
                      <a:gd name="connsiteY2" fmla="*/ 50278 h 49624"/>
                      <a:gd name="connsiteX3" fmla="*/ 490 w 34319"/>
                      <a:gd name="connsiteY3" fmla="*/ 50278 h 49624"/>
                    </a:gdLst>
                    <a:ahLst/>
                    <a:cxnLst>
                      <a:cxn ang="0">
                        <a:pos x="connsiteX0" y="connsiteY0"/>
                      </a:cxn>
                      <a:cxn ang="0">
                        <a:pos x="connsiteX1" y="connsiteY1"/>
                      </a:cxn>
                      <a:cxn ang="0">
                        <a:pos x="connsiteX2" y="connsiteY2"/>
                      </a:cxn>
                      <a:cxn ang="0">
                        <a:pos x="connsiteX3" y="connsiteY3"/>
                      </a:cxn>
                    </a:cxnLst>
                    <a:rect l="l" t="t" r="r" b="b"/>
                    <a:pathLst>
                      <a:path w="34319" h="49624">
                        <a:moveTo>
                          <a:pt x="490" y="653"/>
                        </a:moveTo>
                        <a:lnTo>
                          <a:pt x="34809" y="653"/>
                        </a:lnTo>
                        <a:lnTo>
                          <a:pt x="34809" y="50278"/>
                        </a:lnTo>
                        <a:lnTo>
                          <a:pt x="490" y="50278"/>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28" name="Forme libre : forme 371">
                    <a:extLst>
                      <a:ext uri="{FF2B5EF4-FFF2-40B4-BE49-F238E27FC236}">
                        <a16:creationId xmlns:a16="http://schemas.microsoft.com/office/drawing/2014/main" id="{FC3C0FAD-E98D-4711-8B6F-036414CEA91E}"/>
                      </a:ext>
                    </a:extLst>
                  </p:cNvPr>
                  <p:cNvSpPr/>
                  <p:nvPr/>
                </p:nvSpPr>
                <p:spPr>
                  <a:xfrm>
                    <a:off x="13508912" y="5231783"/>
                    <a:ext cx="34319" cy="49624"/>
                  </a:xfrm>
                  <a:custGeom>
                    <a:avLst/>
                    <a:gdLst>
                      <a:gd name="connsiteX0" fmla="*/ 490 w 34319"/>
                      <a:gd name="connsiteY0" fmla="*/ 653 h 49624"/>
                      <a:gd name="connsiteX1" fmla="*/ 34809 w 34319"/>
                      <a:gd name="connsiteY1" fmla="*/ 653 h 49624"/>
                      <a:gd name="connsiteX2" fmla="*/ 34809 w 34319"/>
                      <a:gd name="connsiteY2" fmla="*/ 50278 h 49624"/>
                      <a:gd name="connsiteX3" fmla="*/ 490 w 34319"/>
                      <a:gd name="connsiteY3" fmla="*/ 50278 h 49624"/>
                      <a:gd name="connsiteX4" fmla="*/ 490 w 34319"/>
                      <a:gd name="connsiteY4" fmla="*/ 653 h 4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9" h="49624">
                        <a:moveTo>
                          <a:pt x="490" y="653"/>
                        </a:moveTo>
                        <a:lnTo>
                          <a:pt x="34809" y="653"/>
                        </a:lnTo>
                        <a:lnTo>
                          <a:pt x="34809" y="50278"/>
                        </a:lnTo>
                        <a:lnTo>
                          <a:pt x="490" y="50278"/>
                        </a:lnTo>
                        <a:lnTo>
                          <a:pt x="490" y="653"/>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grpSp>
          <p:grpSp>
            <p:nvGrpSpPr>
              <p:cNvPr id="67" name="Graphic 2">
                <a:extLst>
                  <a:ext uri="{FF2B5EF4-FFF2-40B4-BE49-F238E27FC236}">
                    <a16:creationId xmlns:a16="http://schemas.microsoft.com/office/drawing/2014/main" id="{F4F24A09-D8CA-48F6-8506-3766821ADD77}"/>
                  </a:ext>
                </a:extLst>
              </p:cNvPr>
              <p:cNvGrpSpPr/>
              <p:nvPr/>
            </p:nvGrpSpPr>
            <p:grpSpPr>
              <a:xfrm>
                <a:off x="6805530" y="5546547"/>
                <a:ext cx="23279" cy="41445"/>
                <a:chOff x="13097138" y="5678390"/>
                <a:chExt cx="34319" cy="49625"/>
              </a:xfrm>
              <a:solidFill>
                <a:srgbClr val="808080"/>
              </a:solidFill>
            </p:grpSpPr>
            <p:sp>
              <p:nvSpPr>
                <p:cNvPr id="119" name="Forme libre : forme 373">
                  <a:extLst>
                    <a:ext uri="{FF2B5EF4-FFF2-40B4-BE49-F238E27FC236}">
                      <a16:creationId xmlns:a16="http://schemas.microsoft.com/office/drawing/2014/main" id="{A313129C-54B4-4E5F-8B9B-FE896573DA57}"/>
                    </a:ext>
                  </a:extLst>
                </p:cNvPr>
                <p:cNvSpPr/>
                <p:nvPr/>
              </p:nvSpPr>
              <p:spPr>
                <a:xfrm>
                  <a:off x="13101432" y="5678390"/>
                  <a:ext cx="25745" cy="49622"/>
                </a:xfrm>
                <a:custGeom>
                  <a:avLst/>
                  <a:gdLst>
                    <a:gd name="connsiteX0" fmla="*/ 447 w 25745"/>
                    <a:gd name="connsiteY0" fmla="*/ 789 h 49622"/>
                    <a:gd name="connsiteX1" fmla="*/ 26193 w 25745"/>
                    <a:gd name="connsiteY1" fmla="*/ 789 h 49622"/>
                    <a:gd name="connsiteX2" fmla="*/ 26193 w 25745"/>
                    <a:gd name="connsiteY2" fmla="*/ 50411 h 49622"/>
                    <a:gd name="connsiteX3" fmla="*/ 447 w 25745"/>
                    <a:gd name="connsiteY3" fmla="*/ 50411 h 49622"/>
                  </a:gdLst>
                  <a:ahLst/>
                  <a:cxnLst>
                    <a:cxn ang="0">
                      <a:pos x="connsiteX0" y="connsiteY0"/>
                    </a:cxn>
                    <a:cxn ang="0">
                      <a:pos x="connsiteX1" y="connsiteY1"/>
                    </a:cxn>
                    <a:cxn ang="0">
                      <a:pos x="connsiteX2" y="connsiteY2"/>
                    </a:cxn>
                    <a:cxn ang="0">
                      <a:pos x="connsiteX3" y="connsiteY3"/>
                    </a:cxn>
                  </a:cxnLst>
                  <a:rect l="l" t="t" r="r" b="b"/>
                  <a:pathLst>
                    <a:path w="25745" h="49622">
                      <a:moveTo>
                        <a:pt x="447" y="789"/>
                      </a:moveTo>
                      <a:lnTo>
                        <a:pt x="26193" y="789"/>
                      </a:lnTo>
                      <a:lnTo>
                        <a:pt x="26193" y="50411"/>
                      </a:lnTo>
                      <a:lnTo>
                        <a:pt x="447" y="50411"/>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20" name="Forme libre : forme 374">
                  <a:extLst>
                    <a:ext uri="{FF2B5EF4-FFF2-40B4-BE49-F238E27FC236}">
                      <a16:creationId xmlns:a16="http://schemas.microsoft.com/office/drawing/2014/main" id="{D0936E63-94CA-4561-B645-C0FAB3E0C1BF}"/>
                    </a:ext>
                  </a:extLst>
                </p:cNvPr>
                <p:cNvSpPr/>
                <p:nvPr/>
              </p:nvSpPr>
              <p:spPr>
                <a:xfrm>
                  <a:off x="13101432" y="5678390"/>
                  <a:ext cx="25745" cy="49622"/>
                </a:xfrm>
                <a:custGeom>
                  <a:avLst/>
                  <a:gdLst>
                    <a:gd name="connsiteX0" fmla="*/ 447 w 25745"/>
                    <a:gd name="connsiteY0" fmla="*/ 789 h 49622"/>
                    <a:gd name="connsiteX1" fmla="*/ 26193 w 25745"/>
                    <a:gd name="connsiteY1" fmla="*/ 789 h 49622"/>
                    <a:gd name="connsiteX2" fmla="*/ 26193 w 25745"/>
                    <a:gd name="connsiteY2" fmla="*/ 50411 h 49622"/>
                    <a:gd name="connsiteX3" fmla="*/ 447 w 25745"/>
                    <a:gd name="connsiteY3" fmla="*/ 50411 h 49622"/>
                    <a:gd name="connsiteX4" fmla="*/ 447 w 25745"/>
                    <a:gd name="connsiteY4" fmla="*/ 789 h 4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5" h="49622">
                      <a:moveTo>
                        <a:pt x="447" y="789"/>
                      </a:moveTo>
                      <a:lnTo>
                        <a:pt x="26193" y="789"/>
                      </a:lnTo>
                      <a:lnTo>
                        <a:pt x="26193" y="50411"/>
                      </a:lnTo>
                      <a:lnTo>
                        <a:pt x="447" y="50411"/>
                      </a:lnTo>
                      <a:lnTo>
                        <a:pt x="447" y="789"/>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nvGrpSpPr>
                <p:cNvPr id="121" name="Graphic 2">
                  <a:extLst>
                    <a:ext uri="{FF2B5EF4-FFF2-40B4-BE49-F238E27FC236}">
                      <a16:creationId xmlns:a16="http://schemas.microsoft.com/office/drawing/2014/main" id="{F4F24A09-D8CA-48F6-8506-3766821ADD77}"/>
                    </a:ext>
                  </a:extLst>
                </p:cNvPr>
                <p:cNvGrpSpPr/>
                <p:nvPr/>
              </p:nvGrpSpPr>
              <p:grpSpPr>
                <a:xfrm>
                  <a:off x="13097138" y="5678391"/>
                  <a:ext cx="34319" cy="49624"/>
                  <a:chOff x="13097138" y="5678391"/>
                  <a:chExt cx="34319" cy="49624"/>
                </a:xfrm>
                <a:solidFill>
                  <a:srgbClr val="808080"/>
                </a:solidFill>
              </p:grpSpPr>
              <p:sp>
                <p:nvSpPr>
                  <p:cNvPr id="122" name="Forme libre : forme 376">
                    <a:extLst>
                      <a:ext uri="{FF2B5EF4-FFF2-40B4-BE49-F238E27FC236}">
                        <a16:creationId xmlns:a16="http://schemas.microsoft.com/office/drawing/2014/main" id="{BB74D64E-DD59-495C-875D-A0C522841ADA}"/>
                      </a:ext>
                    </a:extLst>
                  </p:cNvPr>
                  <p:cNvSpPr/>
                  <p:nvPr/>
                </p:nvSpPr>
                <p:spPr>
                  <a:xfrm>
                    <a:off x="13097138" y="5678391"/>
                    <a:ext cx="34319" cy="49624"/>
                  </a:xfrm>
                  <a:custGeom>
                    <a:avLst/>
                    <a:gdLst>
                      <a:gd name="connsiteX0" fmla="*/ 428 w 34319"/>
                      <a:gd name="connsiteY0" fmla="*/ 721 h 49624"/>
                      <a:gd name="connsiteX1" fmla="*/ 34747 w 34319"/>
                      <a:gd name="connsiteY1" fmla="*/ 721 h 49624"/>
                      <a:gd name="connsiteX2" fmla="*/ 34747 w 34319"/>
                      <a:gd name="connsiteY2" fmla="*/ 50346 h 49624"/>
                      <a:gd name="connsiteX3" fmla="*/ 428 w 34319"/>
                      <a:gd name="connsiteY3" fmla="*/ 50346 h 49624"/>
                    </a:gdLst>
                    <a:ahLst/>
                    <a:cxnLst>
                      <a:cxn ang="0">
                        <a:pos x="connsiteX0" y="connsiteY0"/>
                      </a:cxn>
                      <a:cxn ang="0">
                        <a:pos x="connsiteX1" y="connsiteY1"/>
                      </a:cxn>
                      <a:cxn ang="0">
                        <a:pos x="connsiteX2" y="connsiteY2"/>
                      </a:cxn>
                      <a:cxn ang="0">
                        <a:pos x="connsiteX3" y="connsiteY3"/>
                      </a:cxn>
                    </a:cxnLst>
                    <a:rect l="l" t="t" r="r" b="b"/>
                    <a:pathLst>
                      <a:path w="34319" h="49624">
                        <a:moveTo>
                          <a:pt x="428" y="721"/>
                        </a:moveTo>
                        <a:lnTo>
                          <a:pt x="34747" y="721"/>
                        </a:lnTo>
                        <a:lnTo>
                          <a:pt x="34747" y="50346"/>
                        </a:lnTo>
                        <a:lnTo>
                          <a:pt x="428" y="50346"/>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23" name="Forme libre : forme 377">
                    <a:extLst>
                      <a:ext uri="{FF2B5EF4-FFF2-40B4-BE49-F238E27FC236}">
                        <a16:creationId xmlns:a16="http://schemas.microsoft.com/office/drawing/2014/main" id="{E5CB62AD-D359-4B80-B6EA-103C26C91C6C}"/>
                      </a:ext>
                    </a:extLst>
                  </p:cNvPr>
                  <p:cNvSpPr/>
                  <p:nvPr/>
                </p:nvSpPr>
                <p:spPr>
                  <a:xfrm>
                    <a:off x="13097138" y="5678391"/>
                    <a:ext cx="34319" cy="49624"/>
                  </a:xfrm>
                  <a:custGeom>
                    <a:avLst/>
                    <a:gdLst>
                      <a:gd name="connsiteX0" fmla="*/ 428 w 34319"/>
                      <a:gd name="connsiteY0" fmla="*/ 721 h 49624"/>
                      <a:gd name="connsiteX1" fmla="*/ 34747 w 34319"/>
                      <a:gd name="connsiteY1" fmla="*/ 721 h 49624"/>
                      <a:gd name="connsiteX2" fmla="*/ 34747 w 34319"/>
                      <a:gd name="connsiteY2" fmla="*/ 50346 h 49624"/>
                      <a:gd name="connsiteX3" fmla="*/ 428 w 34319"/>
                      <a:gd name="connsiteY3" fmla="*/ 50346 h 49624"/>
                      <a:gd name="connsiteX4" fmla="*/ 428 w 34319"/>
                      <a:gd name="connsiteY4" fmla="*/ 721 h 4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9" h="49624">
                        <a:moveTo>
                          <a:pt x="428" y="721"/>
                        </a:moveTo>
                        <a:lnTo>
                          <a:pt x="34747" y="721"/>
                        </a:lnTo>
                        <a:lnTo>
                          <a:pt x="34747" y="50346"/>
                        </a:lnTo>
                        <a:lnTo>
                          <a:pt x="428" y="50346"/>
                        </a:lnTo>
                        <a:lnTo>
                          <a:pt x="428" y="721"/>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grpSp>
          <p:grpSp>
            <p:nvGrpSpPr>
              <p:cNvPr id="68" name="Graphic 2">
                <a:extLst>
                  <a:ext uri="{FF2B5EF4-FFF2-40B4-BE49-F238E27FC236}">
                    <a16:creationId xmlns:a16="http://schemas.microsoft.com/office/drawing/2014/main" id="{F4F24A09-D8CA-48F6-8506-3766821ADD77}"/>
                  </a:ext>
                </a:extLst>
              </p:cNvPr>
              <p:cNvGrpSpPr/>
              <p:nvPr/>
            </p:nvGrpSpPr>
            <p:grpSpPr>
              <a:xfrm>
                <a:off x="6881177" y="5919547"/>
                <a:ext cx="23279" cy="41445"/>
                <a:chOff x="13208660" y="6125004"/>
                <a:chExt cx="34319" cy="49625"/>
              </a:xfrm>
              <a:solidFill>
                <a:srgbClr val="808080"/>
              </a:solidFill>
            </p:grpSpPr>
            <p:sp>
              <p:nvSpPr>
                <p:cNvPr id="114" name="Forme libre : forme 379">
                  <a:extLst>
                    <a:ext uri="{FF2B5EF4-FFF2-40B4-BE49-F238E27FC236}">
                      <a16:creationId xmlns:a16="http://schemas.microsoft.com/office/drawing/2014/main" id="{D4E0C3F0-663F-4789-9BCC-CA116665A121}"/>
                    </a:ext>
                  </a:extLst>
                </p:cNvPr>
                <p:cNvSpPr/>
                <p:nvPr/>
              </p:nvSpPr>
              <p:spPr>
                <a:xfrm>
                  <a:off x="13212954" y="6125004"/>
                  <a:ext cx="25745" cy="49622"/>
                </a:xfrm>
                <a:custGeom>
                  <a:avLst/>
                  <a:gdLst>
                    <a:gd name="connsiteX0" fmla="*/ 464 w 25745"/>
                    <a:gd name="connsiteY0" fmla="*/ 856 h 49622"/>
                    <a:gd name="connsiteX1" fmla="*/ 26209 w 25745"/>
                    <a:gd name="connsiteY1" fmla="*/ 856 h 49622"/>
                    <a:gd name="connsiteX2" fmla="*/ 26209 w 25745"/>
                    <a:gd name="connsiteY2" fmla="*/ 50479 h 49622"/>
                    <a:gd name="connsiteX3" fmla="*/ 464 w 25745"/>
                    <a:gd name="connsiteY3" fmla="*/ 50479 h 49622"/>
                  </a:gdLst>
                  <a:ahLst/>
                  <a:cxnLst>
                    <a:cxn ang="0">
                      <a:pos x="connsiteX0" y="connsiteY0"/>
                    </a:cxn>
                    <a:cxn ang="0">
                      <a:pos x="connsiteX1" y="connsiteY1"/>
                    </a:cxn>
                    <a:cxn ang="0">
                      <a:pos x="connsiteX2" y="connsiteY2"/>
                    </a:cxn>
                    <a:cxn ang="0">
                      <a:pos x="connsiteX3" y="connsiteY3"/>
                    </a:cxn>
                  </a:cxnLst>
                  <a:rect l="l" t="t" r="r" b="b"/>
                  <a:pathLst>
                    <a:path w="25745" h="49622">
                      <a:moveTo>
                        <a:pt x="464" y="856"/>
                      </a:moveTo>
                      <a:lnTo>
                        <a:pt x="26209" y="856"/>
                      </a:lnTo>
                      <a:lnTo>
                        <a:pt x="26209" y="50479"/>
                      </a:lnTo>
                      <a:lnTo>
                        <a:pt x="464" y="50479"/>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15" name="Forme libre : forme 380">
                  <a:extLst>
                    <a:ext uri="{FF2B5EF4-FFF2-40B4-BE49-F238E27FC236}">
                      <a16:creationId xmlns:a16="http://schemas.microsoft.com/office/drawing/2014/main" id="{6D4AE20C-8849-4A6D-BA7B-E3E4E5B688A7}"/>
                    </a:ext>
                  </a:extLst>
                </p:cNvPr>
                <p:cNvSpPr/>
                <p:nvPr/>
              </p:nvSpPr>
              <p:spPr>
                <a:xfrm>
                  <a:off x="13212954" y="6125004"/>
                  <a:ext cx="25745" cy="49622"/>
                </a:xfrm>
                <a:custGeom>
                  <a:avLst/>
                  <a:gdLst>
                    <a:gd name="connsiteX0" fmla="*/ 464 w 25745"/>
                    <a:gd name="connsiteY0" fmla="*/ 856 h 49622"/>
                    <a:gd name="connsiteX1" fmla="*/ 26209 w 25745"/>
                    <a:gd name="connsiteY1" fmla="*/ 856 h 49622"/>
                    <a:gd name="connsiteX2" fmla="*/ 26209 w 25745"/>
                    <a:gd name="connsiteY2" fmla="*/ 50479 h 49622"/>
                    <a:gd name="connsiteX3" fmla="*/ 464 w 25745"/>
                    <a:gd name="connsiteY3" fmla="*/ 50479 h 49622"/>
                    <a:gd name="connsiteX4" fmla="*/ 464 w 25745"/>
                    <a:gd name="connsiteY4" fmla="*/ 856 h 4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5" h="49622">
                      <a:moveTo>
                        <a:pt x="464" y="856"/>
                      </a:moveTo>
                      <a:lnTo>
                        <a:pt x="26209" y="856"/>
                      </a:lnTo>
                      <a:lnTo>
                        <a:pt x="26209" y="50479"/>
                      </a:lnTo>
                      <a:lnTo>
                        <a:pt x="464" y="50479"/>
                      </a:lnTo>
                      <a:lnTo>
                        <a:pt x="464" y="856"/>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nvGrpSpPr>
                <p:cNvPr id="116" name="Graphic 2">
                  <a:extLst>
                    <a:ext uri="{FF2B5EF4-FFF2-40B4-BE49-F238E27FC236}">
                      <a16:creationId xmlns:a16="http://schemas.microsoft.com/office/drawing/2014/main" id="{F4F24A09-D8CA-48F6-8506-3766821ADD77}"/>
                    </a:ext>
                  </a:extLst>
                </p:cNvPr>
                <p:cNvGrpSpPr/>
                <p:nvPr/>
              </p:nvGrpSpPr>
              <p:grpSpPr>
                <a:xfrm>
                  <a:off x="13208660" y="6125005"/>
                  <a:ext cx="34319" cy="49624"/>
                  <a:chOff x="13208660" y="6125005"/>
                  <a:chExt cx="34319" cy="49624"/>
                </a:xfrm>
                <a:solidFill>
                  <a:srgbClr val="808080"/>
                </a:solidFill>
              </p:grpSpPr>
              <p:sp>
                <p:nvSpPr>
                  <p:cNvPr id="117" name="Forme libre : forme 382">
                    <a:extLst>
                      <a:ext uri="{FF2B5EF4-FFF2-40B4-BE49-F238E27FC236}">
                        <a16:creationId xmlns:a16="http://schemas.microsoft.com/office/drawing/2014/main" id="{28092CA6-4CBF-486B-A511-1BB284C5F235}"/>
                      </a:ext>
                    </a:extLst>
                  </p:cNvPr>
                  <p:cNvSpPr/>
                  <p:nvPr/>
                </p:nvSpPr>
                <p:spPr>
                  <a:xfrm>
                    <a:off x="13208660" y="6125005"/>
                    <a:ext cx="34319" cy="49624"/>
                  </a:xfrm>
                  <a:custGeom>
                    <a:avLst/>
                    <a:gdLst>
                      <a:gd name="connsiteX0" fmla="*/ 445 w 34319"/>
                      <a:gd name="connsiteY0" fmla="*/ 789 h 49624"/>
                      <a:gd name="connsiteX1" fmla="*/ 34764 w 34319"/>
                      <a:gd name="connsiteY1" fmla="*/ 789 h 49624"/>
                      <a:gd name="connsiteX2" fmla="*/ 34764 w 34319"/>
                      <a:gd name="connsiteY2" fmla="*/ 50413 h 49624"/>
                      <a:gd name="connsiteX3" fmla="*/ 445 w 34319"/>
                      <a:gd name="connsiteY3" fmla="*/ 50413 h 49624"/>
                    </a:gdLst>
                    <a:ahLst/>
                    <a:cxnLst>
                      <a:cxn ang="0">
                        <a:pos x="connsiteX0" y="connsiteY0"/>
                      </a:cxn>
                      <a:cxn ang="0">
                        <a:pos x="connsiteX1" y="connsiteY1"/>
                      </a:cxn>
                      <a:cxn ang="0">
                        <a:pos x="connsiteX2" y="connsiteY2"/>
                      </a:cxn>
                      <a:cxn ang="0">
                        <a:pos x="connsiteX3" y="connsiteY3"/>
                      </a:cxn>
                    </a:cxnLst>
                    <a:rect l="l" t="t" r="r" b="b"/>
                    <a:pathLst>
                      <a:path w="34319" h="49624">
                        <a:moveTo>
                          <a:pt x="445" y="789"/>
                        </a:moveTo>
                        <a:lnTo>
                          <a:pt x="34764" y="789"/>
                        </a:lnTo>
                        <a:lnTo>
                          <a:pt x="34764" y="50413"/>
                        </a:lnTo>
                        <a:lnTo>
                          <a:pt x="445" y="50413"/>
                        </a:lnTo>
                        <a:close/>
                      </a:path>
                    </a:pathLst>
                  </a:custGeom>
                  <a:solidFill>
                    <a:srgbClr val="808080"/>
                  </a:solidFill>
                  <a:ln w="6584" cap="flat">
                    <a:solidFill>
                      <a:srgbClr val="808080"/>
                    </a:solidFill>
                    <a:prstDash val="solid"/>
                    <a:miter/>
                  </a:ln>
                </p:spPr>
                <p:txBody>
                  <a:bodyPr rtlCol="0" anchor="ctr"/>
                  <a:lstStyle/>
                  <a:p>
                    <a:endParaRPr lang="en-US" sz="1400">
                      <a:latin typeface="+mj-lt"/>
                    </a:endParaRPr>
                  </a:p>
                </p:txBody>
              </p:sp>
              <p:sp>
                <p:nvSpPr>
                  <p:cNvPr id="118" name="Forme libre : forme 383">
                    <a:extLst>
                      <a:ext uri="{FF2B5EF4-FFF2-40B4-BE49-F238E27FC236}">
                        <a16:creationId xmlns:a16="http://schemas.microsoft.com/office/drawing/2014/main" id="{6DEE53D8-C4A9-45D4-8D8A-B2A70F2BD54F}"/>
                      </a:ext>
                    </a:extLst>
                  </p:cNvPr>
                  <p:cNvSpPr/>
                  <p:nvPr/>
                </p:nvSpPr>
                <p:spPr>
                  <a:xfrm>
                    <a:off x="13208660" y="6125005"/>
                    <a:ext cx="34319" cy="49624"/>
                  </a:xfrm>
                  <a:custGeom>
                    <a:avLst/>
                    <a:gdLst>
                      <a:gd name="connsiteX0" fmla="*/ 445 w 34319"/>
                      <a:gd name="connsiteY0" fmla="*/ 789 h 49624"/>
                      <a:gd name="connsiteX1" fmla="*/ 34764 w 34319"/>
                      <a:gd name="connsiteY1" fmla="*/ 789 h 49624"/>
                      <a:gd name="connsiteX2" fmla="*/ 34764 w 34319"/>
                      <a:gd name="connsiteY2" fmla="*/ 50413 h 49624"/>
                      <a:gd name="connsiteX3" fmla="*/ 445 w 34319"/>
                      <a:gd name="connsiteY3" fmla="*/ 50413 h 49624"/>
                      <a:gd name="connsiteX4" fmla="*/ 445 w 34319"/>
                      <a:gd name="connsiteY4" fmla="*/ 789 h 4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9" h="49624">
                        <a:moveTo>
                          <a:pt x="445" y="789"/>
                        </a:moveTo>
                        <a:lnTo>
                          <a:pt x="34764" y="789"/>
                        </a:lnTo>
                        <a:lnTo>
                          <a:pt x="34764" y="50413"/>
                        </a:lnTo>
                        <a:lnTo>
                          <a:pt x="445" y="50413"/>
                        </a:lnTo>
                        <a:lnTo>
                          <a:pt x="445" y="789"/>
                        </a:lnTo>
                      </a:path>
                    </a:pathLst>
                  </a:custGeom>
                  <a:solidFill>
                    <a:srgbClr val="808080"/>
                  </a:solidFill>
                  <a:ln w="5579" cap="rnd">
                    <a:solidFill>
                      <a:srgbClr val="808080"/>
                    </a:solidFill>
                    <a:prstDash val="solid"/>
                    <a:round/>
                  </a:ln>
                </p:spPr>
                <p:txBody>
                  <a:bodyPr rtlCol="0" anchor="ctr"/>
                  <a:lstStyle/>
                  <a:p>
                    <a:endParaRPr lang="en-US" sz="1400">
                      <a:latin typeface="+mj-lt"/>
                    </a:endParaRPr>
                  </a:p>
                </p:txBody>
              </p:sp>
            </p:grpSp>
          </p:grpSp>
          <p:sp>
            <p:nvSpPr>
              <p:cNvPr id="69" name="Forme libre : forme 387">
                <a:extLst>
                  <a:ext uri="{FF2B5EF4-FFF2-40B4-BE49-F238E27FC236}">
                    <a16:creationId xmlns:a16="http://schemas.microsoft.com/office/drawing/2014/main" id="{8F40C871-DAFA-4E2A-ABAE-33DECC6B1948}"/>
                  </a:ext>
                </a:extLst>
              </p:cNvPr>
              <p:cNvSpPr/>
              <p:nvPr/>
            </p:nvSpPr>
            <p:spPr>
              <a:xfrm>
                <a:off x="6295964" y="6189180"/>
                <a:ext cx="4473" cy="93250"/>
              </a:xfrm>
              <a:custGeom>
                <a:avLst/>
                <a:gdLst>
                  <a:gd name="connsiteX0" fmla="*/ 0 w 6594"/>
                  <a:gd name="connsiteY0" fmla="*/ 0 h 111653"/>
                  <a:gd name="connsiteX1" fmla="*/ 0 w 6594"/>
                  <a:gd name="connsiteY1" fmla="*/ 111654 h 111653"/>
                </a:gdLst>
                <a:ahLst/>
                <a:cxnLst>
                  <a:cxn ang="0">
                    <a:pos x="connsiteX0" y="connsiteY0"/>
                  </a:cxn>
                  <a:cxn ang="0">
                    <a:pos x="connsiteX1" y="connsiteY1"/>
                  </a:cxn>
                </a:cxnLst>
                <a:rect l="l" t="t" r="r" b="b"/>
                <a:pathLst>
                  <a:path w="6594" h="111653">
                    <a:moveTo>
                      <a:pt x="0" y="0"/>
                    </a:moveTo>
                    <a:lnTo>
                      <a:pt x="0" y="111654"/>
                    </a:lnTo>
                  </a:path>
                </a:pathLst>
              </a:custGeom>
              <a:noFill/>
              <a:ln w="5579" cap="rnd">
                <a:solidFill>
                  <a:srgbClr val="000000"/>
                </a:solidFill>
                <a:prstDash val="solid"/>
                <a:round/>
              </a:ln>
            </p:spPr>
            <p:txBody>
              <a:bodyPr rtlCol="0" anchor="ctr"/>
              <a:lstStyle/>
              <a:p>
                <a:endParaRPr lang="en-US" sz="1400">
                  <a:latin typeface="+mj-lt"/>
                </a:endParaRPr>
              </a:p>
            </p:txBody>
          </p:sp>
          <p:sp>
            <p:nvSpPr>
              <p:cNvPr id="70" name="Rectangle 30">
                <a:extLst>
                  <a:ext uri="{FF2B5EF4-FFF2-40B4-BE49-F238E27FC236}">
                    <a16:creationId xmlns:a16="http://schemas.microsoft.com/office/drawing/2014/main" id="{0819B17A-6902-4810-BDE8-85E8FCC8E095}"/>
                  </a:ext>
                </a:extLst>
              </p:cNvPr>
              <p:cNvSpPr>
                <a:spLocks noChangeArrowheads="1"/>
              </p:cNvSpPr>
              <p:nvPr/>
            </p:nvSpPr>
            <p:spPr bwMode="auto">
              <a:xfrm>
                <a:off x="7269433" y="1795158"/>
                <a:ext cx="101600" cy="96838"/>
              </a:xfrm>
              <a:prstGeom prst="rect">
                <a:avLst/>
              </a:prstGeom>
              <a:solidFill>
                <a:srgbClr val="7F7F7F"/>
              </a:solidFill>
              <a:ln w="4763" cap="rnd">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71" name="Rectangle 30">
                <a:extLst>
                  <a:ext uri="{FF2B5EF4-FFF2-40B4-BE49-F238E27FC236}">
                    <a16:creationId xmlns:a16="http://schemas.microsoft.com/office/drawing/2014/main" id="{351C53E2-0591-455B-A6C7-A67966436DF9}"/>
                  </a:ext>
                </a:extLst>
              </p:cNvPr>
              <p:cNvSpPr>
                <a:spLocks noChangeArrowheads="1"/>
              </p:cNvSpPr>
              <p:nvPr/>
            </p:nvSpPr>
            <p:spPr bwMode="auto">
              <a:xfrm>
                <a:off x="6855962" y="2152969"/>
                <a:ext cx="101600" cy="96838"/>
              </a:xfrm>
              <a:prstGeom prst="rect">
                <a:avLst/>
              </a:prstGeom>
              <a:solidFill>
                <a:srgbClr val="7F7F7F"/>
              </a:solidFill>
              <a:ln w="4763" cap="rnd">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72" name="Rectangle 30">
                <a:extLst>
                  <a:ext uri="{FF2B5EF4-FFF2-40B4-BE49-F238E27FC236}">
                    <a16:creationId xmlns:a16="http://schemas.microsoft.com/office/drawing/2014/main" id="{E229562C-CD1A-4D83-A97A-FD6208556929}"/>
                  </a:ext>
                </a:extLst>
              </p:cNvPr>
              <p:cNvSpPr>
                <a:spLocks noChangeArrowheads="1"/>
              </p:cNvSpPr>
              <p:nvPr/>
            </p:nvSpPr>
            <p:spPr bwMode="auto">
              <a:xfrm>
                <a:off x="6736694" y="2534627"/>
                <a:ext cx="101600" cy="96838"/>
              </a:xfrm>
              <a:prstGeom prst="rect">
                <a:avLst/>
              </a:prstGeom>
              <a:solidFill>
                <a:srgbClr val="7F7F7F"/>
              </a:solidFill>
              <a:ln w="4763" cap="rnd">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73" name="Rectangle 30">
                <a:extLst>
                  <a:ext uri="{FF2B5EF4-FFF2-40B4-BE49-F238E27FC236}">
                    <a16:creationId xmlns:a16="http://schemas.microsoft.com/office/drawing/2014/main" id="{B8059157-F618-4008-967D-9133098B49A8}"/>
                  </a:ext>
                </a:extLst>
              </p:cNvPr>
              <p:cNvSpPr>
                <a:spLocks noChangeArrowheads="1"/>
              </p:cNvSpPr>
              <p:nvPr/>
            </p:nvSpPr>
            <p:spPr bwMode="auto">
              <a:xfrm>
                <a:off x="6816208" y="2908339"/>
                <a:ext cx="101600" cy="96838"/>
              </a:xfrm>
              <a:prstGeom prst="rect">
                <a:avLst/>
              </a:prstGeom>
              <a:solidFill>
                <a:srgbClr val="7F7F7F"/>
              </a:solidFill>
              <a:ln w="4763" cap="rnd">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74" name="Rectangle 30">
                <a:extLst>
                  <a:ext uri="{FF2B5EF4-FFF2-40B4-BE49-F238E27FC236}">
                    <a16:creationId xmlns:a16="http://schemas.microsoft.com/office/drawing/2014/main" id="{A97E865E-E443-4BCC-A346-7537F8154800}"/>
                  </a:ext>
                </a:extLst>
              </p:cNvPr>
              <p:cNvSpPr>
                <a:spLocks noChangeArrowheads="1"/>
              </p:cNvSpPr>
              <p:nvPr/>
            </p:nvSpPr>
            <p:spPr bwMode="auto">
              <a:xfrm>
                <a:off x="7086554" y="3282050"/>
                <a:ext cx="101600" cy="96838"/>
              </a:xfrm>
              <a:prstGeom prst="rect">
                <a:avLst/>
              </a:prstGeom>
              <a:solidFill>
                <a:srgbClr val="7F7F7F"/>
              </a:solidFill>
              <a:ln w="4763" cap="rnd">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75" name="Rectangle 30">
                <a:extLst>
                  <a:ext uri="{FF2B5EF4-FFF2-40B4-BE49-F238E27FC236}">
                    <a16:creationId xmlns:a16="http://schemas.microsoft.com/office/drawing/2014/main" id="{659E3196-8DD2-4005-99CC-B5CED1C54CF0}"/>
                  </a:ext>
                </a:extLst>
              </p:cNvPr>
              <p:cNvSpPr>
                <a:spLocks noChangeArrowheads="1"/>
              </p:cNvSpPr>
              <p:nvPr/>
            </p:nvSpPr>
            <p:spPr bwMode="auto">
              <a:xfrm>
                <a:off x="6855965" y="3655763"/>
                <a:ext cx="101600" cy="96838"/>
              </a:xfrm>
              <a:prstGeom prst="rect">
                <a:avLst/>
              </a:prstGeom>
              <a:solidFill>
                <a:srgbClr val="7F7F7F"/>
              </a:solidFill>
              <a:ln w="4763" cap="rnd">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76" name="Rectangle 30">
                <a:extLst>
                  <a:ext uri="{FF2B5EF4-FFF2-40B4-BE49-F238E27FC236}">
                    <a16:creationId xmlns:a16="http://schemas.microsoft.com/office/drawing/2014/main" id="{B1648EAC-7DF4-4896-94F8-F07F2AB869DD}"/>
                  </a:ext>
                </a:extLst>
              </p:cNvPr>
              <p:cNvSpPr>
                <a:spLocks noChangeArrowheads="1"/>
              </p:cNvSpPr>
              <p:nvPr/>
            </p:nvSpPr>
            <p:spPr bwMode="auto">
              <a:xfrm>
                <a:off x="6887768" y="4029473"/>
                <a:ext cx="101600" cy="96838"/>
              </a:xfrm>
              <a:prstGeom prst="rect">
                <a:avLst/>
              </a:prstGeom>
              <a:solidFill>
                <a:srgbClr val="7F7F7F"/>
              </a:solidFill>
              <a:ln w="4763" cap="rnd">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77" name="Rectangle 30">
                <a:extLst>
                  <a:ext uri="{FF2B5EF4-FFF2-40B4-BE49-F238E27FC236}">
                    <a16:creationId xmlns:a16="http://schemas.microsoft.com/office/drawing/2014/main" id="{6AD79FD4-8C86-4D56-9F12-4CD7CC059C00}"/>
                  </a:ext>
                </a:extLst>
              </p:cNvPr>
              <p:cNvSpPr>
                <a:spLocks noChangeArrowheads="1"/>
              </p:cNvSpPr>
              <p:nvPr/>
            </p:nvSpPr>
            <p:spPr bwMode="auto">
              <a:xfrm>
                <a:off x="6848014" y="4395234"/>
                <a:ext cx="101600" cy="96838"/>
              </a:xfrm>
              <a:prstGeom prst="rect">
                <a:avLst/>
              </a:prstGeom>
              <a:solidFill>
                <a:srgbClr val="7F7F7F"/>
              </a:solidFill>
              <a:ln w="4763" cap="rnd">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78" name="Rectangle 30">
                <a:extLst>
                  <a:ext uri="{FF2B5EF4-FFF2-40B4-BE49-F238E27FC236}">
                    <a16:creationId xmlns:a16="http://schemas.microsoft.com/office/drawing/2014/main" id="{71C71AD5-3558-441B-A652-2F3B030BA1EF}"/>
                  </a:ext>
                </a:extLst>
              </p:cNvPr>
              <p:cNvSpPr>
                <a:spLocks noChangeArrowheads="1"/>
              </p:cNvSpPr>
              <p:nvPr/>
            </p:nvSpPr>
            <p:spPr bwMode="auto">
              <a:xfrm>
                <a:off x="7110405" y="4760994"/>
                <a:ext cx="101600" cy="96838"/>
              </a:xfrm>
              <a:prstGeom prst="rect">
                <a:avLst/>
              </a:prstGeom>
              <a:solidFill>
                <a:srgbClr val="7F7F7F"/>
              </a:solidFill>
              <a:ln w="4763" cap="rnd">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79" name="Rectangle 30">
                <a:extLst>
                  <a:ext uri="{FF2B5EF4-FFF2-40B4-BE49-F238E27FC236}">
                    <a16:creationId xmlns:a16="http://schemas.microsoft.com/office/drawing/2014/main" id="{0786BA07-EC1B-4FA8-9F9F-AE3051717B05}"/>
                  </a:ext>
                </a:extLst>
              </p:cNvPr>
              <p:cNvSpPr>
                <a:spLocks noChangeArrowheads="1"/>
              </p:cNvSpPr>
              <p:nvPr/>
            </p:nvSpPr>
            <p:spPr bwMode="auto">
              <a:xfrm>
                <a:off x="7054749" y="5142655"/>
                <a:ext cx="101600" cy="96838"/>
              </a:xfrm>
              <a:prstGeom prst="rect">
                <a:avLst/>
              </a:prstGeom>
              <a:solidFill>
                <a:srgbClr val="7F7F7F"/>
              </a:solidFill>
              <a:ln w="4763" cap="rnd">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80" name="Rectangle 30">
                <a:extLst>
                  <a:ext uri="{FF2B5EF4-FFF2-40B4-BE49-F238E27FC236}">
                    <a16:creationId xmlns:a16="http://schemas.microsoft.com/office/drawing/2014/main" id="{5A99C569-6457-4A13-B5F0-5528CEF6946A}"/>
                  </a:ext>
                </a:extLst>
              </p:cNvPr>
              <p:cNvSpPr>
                <a:spLocks noChangeArrowheads="1"/>
              </p:cNvSpPr>
              <p:nvPr/>
            </p:nvSpPr>
            <p:spPr bwMode="auto">
              <a:xfrm>
                <a:off x="6776451" y="5516365"/>
                <a:ext cx="101600" cy="96838"/>
              </a:xfrm>
              <a:prstGeom prst="rect">
                <a:avLst/>
              </a:prstGeom>
              <a:solidFill>
                <a:srgbClr val="7F7F7F"/>
              </a:solidFill>
              <a:ln w="4763" cap="rnd">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81" name="Rectangle 30">
                <a:extLst>
                  <a:ext uri="{FF2B5EF4-FFF2-40B4-BE49-F238E27FC236}">
                    <a16:creationId xmlns:a16="http://schemas.microsoft.com/office/drawing/2014/main" id="{DD9F39D0-0874-4503-8C80-5C7A79F29ECB}"/>
                  </a:ext>
                </a:extLst>
              </p:cNvPr>
              <p:cNvSpPr>
                <a:spLocks noChangeArrowheads="1"/>
              </p:cNvSpPr>
              <p:nvPr/>
            </p:nvSpPr>
            <p:spPr bwMode="auto">
              <a:xfrm>
                <a:off x="6855964" y="5890078"/>
                <a:ext cx="101600" cy="96838"/>
              </a:xfrm>
              <a:prstGeom prst="rect">
                <a:avLst/>
              </a:prstGeom>
              <a:solidFill>
                <a:srgbClr val="7F7F7F"/>
              </a:solidFill>
              <a:ln w="4763" cap="rnd">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82" name="Rectangle 81">
                <a:extLst>
                  <a:ext uri="{FF2B5EF4-FFF2-40B4-BE49-F238E27FC236}">
                    <a16:creationId xmlns:a16="http://schemas.microsoft.com/office/drawing/2014/main" id="{F4D10536-7EB8-4F8F-80C6-31C5A4FAB7A3}"/>
                  </a:ext>
                </a:extLst>
              </p:cNvPr>
              <p:cNvSpPr/>
              <p:nvPr/>
            </p:nvSpPr>
            <p:spPr>
              <a:xfrm>
                <a:off x="4103702" y="3614663"/>
                <a:ext cx="540000" cy="20077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dirty="0">
                  <a:solidFill>
                    <a:schemeClr val="bg1"/>
                  </a:solidFill>
                  <a:latin typeface="+mj-lt"/>
                  <a:cs typeface="Arial"/>
                  <a:sym typeface="Arial"/>
                  <a:rtl val="0"/>
                </a:endParaRPr>
              </a:p>
            </p:txBody>
          </p:sp>
          <p:sp>
            <p:nvSpPr>
              <p:cNvPr id="83" name="ZoneTexte 416">
                <a:extLst>
                  <a:ext uri="{FF2B5EF4-FFF2-40B4-BE49-F238E27FC236}">
                    <a16:creationId xmlns:a16="http://schemas.microsoft.com/office/drawing/2014/main" id="{F90057BD-AF7F-46FA-997C-C927DD0897CD}"/>
                  </a:ext>
                </a:extLst>
              </p:cNvPr>
              <p:cNvSpPr txBox="1"/>
              <p:nvPr/>
            </p:nvSpPr>
            <p:spPr>
              <a:xfrm>
                <a:off x="4042850" y="3543311"/>
                <a:ext cx="728756" cy="376742"/>
              </a:xfrm>
              <a:prstGeom prst="rect">
                <a:avLst/>
              </a:prstGeom>
              <a:noFill/>
            </p:spPr>
            <p:txBody>
              <a:bodyPr wrap="square">
                <a:spAutoFit/>
              </a:bodyPr>
              <a:lstStyle/>
              <a:p>
                <a:pPr algn="l"/>
                <a:r>
                  <a:rPr lang="en-US" sz="1400" dirty="0">
                    <a:solidFill>
                      <a:schemeClr val="bg1"/>
                    </a:solidFill>
                    <a:latin typeface="+mj-lt"/>
                    <a:cs typeface="Arial"/>
                    <a:sym typeface="Arial"/>
                    <a:rtl val="0"/>
                  </a:rPr>
                  <a:t>IFN-y</a:t>
                </a:r>
              </a:p>
            </p:txBody>
          </p:sp>
          <p:grpSp>
            <p:nvGrpSpPr>
              <p:cNvPr id="84" name="Groupe 421">
                <a:extLst>
                  <a:ext uri="{FF2B5EF4-FFF2-40B4-BE49-F238E27FC236}">
                    <a16:creationId xmlns:a16="http://schemas.microsoft.com/office/drawing/2014/main" id="{12CD4588-618F-407E-B332-089B3D320935}"/>
                  </a:ext>
                </a:extLst>
              </p:cNvPr>
              <p:cNvGrpSpPr/>
              <p:nvPr/>
            </p:nvGrpSpPr>
            <p:grpSpPr>
              <a:xfrm>
                <a:off x="4037314" y="3166774"/>
                <a:ext cx="1170840" cy="376741"/>
                <a:chOff x="2526516" y="3193857"/>
                <a:chExt cx="1170840" cy="376741"/>
              </a:xfrm>
            </p:grpSpPr>
            <p:sp>
              <p:nvSpPr>
                <p:cNvPr id="112" name="Rectangle 111">
                  <a:extLst>
                    <a:ext uri="{FF2B5EF4-FFF2-40B4-BE49-F238E27FC236}">
                      <a16:creationId xmlns:a16="http://schemas.microsoft.com/office/drawing/2014/main" id="{5F6FF95D-E097-4EDE-8D5F-C1D0440B0E85}"/>
                    </a:ext>
                  </a:extLst>
                </p:cNvPr>
                <p:cNvSpPr/>
                <p:nvPr/>
              </p:nvSpPr>
              <p:spPr>
                <a:xfrm>
                  <a:off x="2587365" y="3265209"/>
                  <a:ext cx="612000" cy="20077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dirty="0">
                    <a:solidFill>
                      <a:schemeClr val="bg1"/>
                    </a:solidFill>
                    <a:latin typeface="+mj-lt"/>
                    <a:cs typeface="Arial"/>
                    <a:sym typeface="Arial"/>
                    <a:rtl val="0"/>
                  </a:endParaRPr>
                </a:p>
              </p:txBody>
            </p:sp>
            <p:sp>
              <p:nvSpPr>
                <p:cNvPr id="113" name="ZoneTexte 420">
                  <a:extLst>
                    <a:ext uri="{FF2B5EF4-FFF2-40B4-BE49-F238E27FC236}">
                      <a16:creationId xmlns:a16="http://schemas.microsoft.com/office/drawing/2014/main" id="{A8976297-29E4-4296-9F7D-00A38627B9DA}"/>
                    </a:ext>
                  </a:extLst>
                </p:cNvPr>
                <p:cNvSpPr txBox="1"/>
                <p:nvPr/>
              </p:nvSpPr>
              <p:spPr>
                <a:xfrm>
                  <a:off x="2526516" y="3193857"/>
                  <a:ext cx="1170840" cy="376741"/>
                </a:xfrm>
                <a:prstGeom prst="rect">
                  <a:avLst/>
                </a:prstGeom>
                <a:noFill/>
              </p:spPr>
              <p:txBody>
                <a:bodyPr wrap="square">
                  <a:spAutoFit/>
                </a:bodyPr>
                <a:lstStyle/>
                <a:p>
                  <a:r>
                    <a:rPr lang="en-US" sz="1400" dirty="0">
                      <a:solidFill>
                        <a:schemeClr val="bg1"/>
                      </a:solidFill>
                      <a:latin typeface="+mj-lt"/>
                      <a:cs typeface="Arial"/>
                      <a:sym typeface="Arial"/>
                      <a:rtl val="0"/>
                    </a:rPr>
                    <a:t>TNF-</a:t>
                  </a:r>
                  <a:r>
                    <a:rPr lang="el-GR" sz="1400" dirty="0">
                      <a:solidFill>
                        <a:schemeClr val="bg1"/>
                      </a:solidFill>
                      <a:latin typeface="+mj-lt"/>
                      <a:cs typeface="Arial"/>
                      <a:sym typeface="Arial"/>
                      <a:rtl val="0"/>
                    </a:rPr>
                    <a:t>α</a:t>
                  </a:r>
                  <a:endParaRPr lang="en-US" sz="1400" dirty="0"/>
                </a:p>
              </p:txBody>
            </p:sp>
          </p:grpSp>
          <p:grpSp>
            <p:nvGrpSpPr>
              <p:cNvPr id="85" name="Groupe 422">
                <a:extLst>
                  <a:ext uri="{FF2B5EF4-FFF2-40B4-BE49-F238E27FC236}">
                    <a16:creationId xmlns:a16="http://schemas.microsoft.com/office/drawing/2014/main" id="{F73A8E2C-0E21-4D00-AB15-12D3753C4EF3}"/>
                  </a:ext>
                </a:extLst>
              </p:cNvPr>
              <p:cNvGrpSpPr/>
              <p:nvPr/>
            </p:nvGrpSpPr>
            <p:grpSpPr>
              <a:xfrm>
                <a:off x="4040179" y="3909309"/>
                <a:ext cx="847290" cy="376741"/>
                <a:chOff x="2499627" y="3193857"/>
                <a:chExt cx="1170840" cy="376741"/>
              </a:xfrm>
            </p:grpSpPr>
            <p:sp>
              <p:nvSpPr>
                <p:cNvPr id="110" name="Rectangle 109">
                  <a:extLst>
                    <a:ext uri="{FF2B5EF4-FFF2-40B4-BE49-F238E27FC236}">
                      <a16:creationId xmlns:a16="http://schemas.microsoft.com/office/drawing/2014/main" id="{BE034285-5005-4E2E-8974-D7B117CF31A4}"/>
                    </a:ext>
                  </a:extLst>
                </p:cNvPr>
                <p:cNvSpPr/>
                <p:nvPr/>
              </p:nvSpPr>
              <p:spPr>
                <a:xfrm>
                  <a:off x="2587365" y="3265209"/>
                  <a:ext cx="612000" cy="20077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dirty="0">
                    <a:solidFill>
                      <a:schemeClr val="bg1"/>
                    </a:solidFill>
                    <a:latin typeface="+mj-lt"/>
                    <a:cs typeface="Arial"/>
                    <a:sym typeface="Arial"/>
                    <a:rtl val="0"/>
                  </a:endParaRPr>
                </a:p>
              </p:txBody>
            </p:sp>
            <p:sp>
              <p:nvSpPr>
                <p:cNvPr id="111" name="ZoneTexte 424">
                  <a:extLst>
                    <a:ext uri="{FF2B5EF4-FFF2-40B4-BE49-F238E27FC236}">
                      <a16:creationId xmlns:a16="http://schemas.microsoft.com/office/drawing/2014/main" id="{7BB64431-6CDD-44D7-AA3F-00EE2E3D78C8}"/>
                    </a:ext>
                  </a:extLst>
                </p:cNvPr>
                <p:cNvSpPr txBox="1"/>
                <p:nvPr/>
              </p:nvSpPr>
              <p:spPr>
                <a:xfrm>
                  <a:off x="2499627" y="3193857"/>
                  <a:ext cx="1170840" cy="376741"/>
                </a:xfrm>
                <a:prstGeom prst="rect">
                  <a:avLst/>
                </a:prstGeom>
                <a:noFill/>
              </p:spPr>
              <p:txBody>
                <a:bodyPr wrap="square">
                  <a:spAutoFit/>
                </a:bodyPr>
                <a:lstStyle/>
                <a:p>
                  <a:r>
                    <a:rPr lang="fr-FR" sz="1400" dirty="0">
                      <a:solidFill>
                        <a:schemeClr val="bg1"/>
                      </a:solidFill>
                      <a:latin typeface="+mj-lt"/>
                      <a:cs typeface="Arial"/>
                      <a:sym typeface="Arial"/>
                      <a:rtl val="0"/>
                    </a:rPr>
                    <a:t>IL-6</a:t>
                  </a:r>
                  <a:endParaRPr lang="en-US" sz="1400" dirty="0"/>
                </a:p>
              </p:txBody>
            </p:sp>
          </p:grpSp>
          <p:grpSp>
            <p:nvGrpSpPr>
              <p:cNvPr id="86" name="Groupe 427">
                <a:extLst>
                  <a:ext uri="{FF2B5EF4-FFF2-40B4-BE49-F238E27FC236}">
                    <a16:creationId xmlns:a16="http://schemas.microsoft.com/office/drawing/2014/main" id="{17606955-0F12-4E91-9C95-C4ECF6A916B7}"/>
                  </a:ext>
                </a:extLst>
              </p:cNvPr>
              <p:cNvGrpSpPr/>
              <p:nvPr/>
            </p:nvGrpSpPr>
            <p:grpSpPr>
              <a:xfrm>
                <a:off x="4038654" y="4275973"/>
                <a:ext cx="847290" cy="376741"/>
                <a:chOff x="2499627" y="3193857"/>
                <a:chExt cx="1170840" cy="376741"/>
              </a:xfrm>
            </p:grpSpPr>
            <p:sp>
              <p:nvSpPr>
                <p:cNvPr id="108" name="Rectangle 107">
                  <a:extLst>
                    <a:ext uri="{FF2B5EF4-FFF2-40B4-BE49-F238E27FC236}">
                      <a16:creationId xmlns:a16="http://schemas.microsoft.com/office/drawing/2014/main" id="{61A914AE-1694-475F-B2EE-E31B7BD7E149}"/>
                    </a:ext>
                  </a:extLst>
                </p:cNvPr>
                <p:cNvSpPr/>
                <p:nvPr/>
              </p:nvSpPr>
              <p:spPr>
                <a:xfrm>
                  <a:off x="2587365" y="3265209"/>
                  <a:ext cx="612000" cy="20077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dirty="0">
                    <a:solidFill>
                      <a:schemeClr val="bg1"/>
                    </a:solidFill>
                    <a:latin typeface="+mj-lt"/>
                    <a:cs typeface="Arial"/>
                    <a:sym typeface="Arial"/>
                    <a:rtl val="0"/>
                  </a:endParaRPr>
                </a:p>
              </p:txBody>
            </p:sp>
            <p:sp>
              <p:nvSpPr>
                <p:cNvPr id="109" name="ZoneTexte 429">
                  <a:extLst>
                    <a:ext uri="{FF2B5EF4-FFF2-40B4-BE49-F238E27FC236}">
                      <a16:creationId xmlns:a16="http://schemas.microsoft.com/office/drawing/2014/main" id="{EECB71B4-314E-402D-8CC2-49A1A2161E6F}"/>
                    </a:ext>
                  </a:extLst>
                </p:cNvPr>
                <p:cNvSpPr txBox="1"/>
                <p:nvPr/>
              </p:nvSpPr>
              <p:spPr>
                <a:xfrm>
                  <a:off x="2499627" y="3193857"/>
                  <a:ext cx="1170840" cy="376741"/>
                </a:xfrm>
                <a:prstGeom prst="rect">
                  <a:avLst/>
                </a:prstGeom>
                <a:noFill/>
              </p:spPr>
              <p:txBody>
                <a:bodyPr wrap="square">
                  <a:spAutoFit/>
                </a:bodyPr>
                <a:lstStyle/>
                <a:p>
                  <a:r>
                    <a:rPr lang="fr-FR" sz="1400" dirty="0">
                      <a:solidFill>
                        <a:schemeClr val="bg1"/>
                      </a:solidFill>
                      <a:latin typeface="+mj-lt"/>
                      <a:cs typeface="Arial"/>
                      <a:sym typeface="Arial"/>
                      <a:rtl val="0"/>
                    </a:rPr>
                    <a:t>IL-8</a:t>
                  </a:r>
                  <a:endParaRPr lang="en-US" sz="1400" dirty="0"/>
                </a:p>
              </p:txBody>
            </p:sp>
          </p:grpSp>
          <p:grpSp>
            <p:nvGrpSpPr>
              <p:cNvPr id="87" name="Groupe 430">
                <a:extLst>
                  <a:ext uri="{FF2B5EF4-FFF2-40B4-BE49-F238E27FC236}">
                    <a16:creationId xmlns:a16="http://schemas.microsoft.com/office/drawing/2014/main" id="{C687ECDF-A339-4327-912F-A8E38E8A16BD}"/>
                  </a:ext>
                </a:extLst>
              </p:cNvPr>
              <p:cNvGrpSpPr/>
              <p:nvPr/>
            </p:nvGrpSpPr>
            <p:grpSpPr>
              <a:xfrm>
                <a:off x="4038277" y="4636338"/>
                <a:ext cx="1166367" cy="376741"/>
                <a:chOff x="2519834" y="3193857"/>
                <a:chExt cx="1352615" cy="376741"/>
              </a:xfrm>
            </p:grpSpPr>
            <p:sp>
              <p:nvSpPr>
                <p:cNvPr id="106" name="Rectangle 105">
                  <a:extLst>
                    <a:ext uri="{FF2B5EF4-FFF2-40B4-BE49-F238E27FC236}">
                      <a16:creationId xmlns:a16="http://schemas.microsoft.com/office/drawing/2014/main" id="{2D36212E-A7E1-44A8-87CC-B60171236298}"/>
                    </a:ext>
                  </a:extLst>
                </p:cNvPr>
                <p:cNvSpPr/>
                <p:nvPr/>
              </p:nvSpPr>
              <p:spPr>
                <a:xfrm>
                  <a:off x="2587365" y="3265209"/>
                  <a:ext cx="612000" cy="20077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dirty="0">
                    <a:solidFill>
                      <a:schemeClr val="bg1"/>
                    </a:solidFill>
                    <a:latin typeface="+mj-lt"/>
                    <a:cs typeface="Arial"/>
                    <a:sym typeface="Arial"/>
                    <a:rtl val="0"/>
                  </a:endParaRPr>
                </a:p>
              </p:txBody>
            </p:sp>
            <p:sp>
              <p:nvSpPr>
                <p:cNvPr id="107" name="ZoneTexte 432">
                  <a:extLst>
                    <a:ext uri="{FF2B5EF4-FFF2-40B4-BE49-F238E27FC236}">
                      <a16:creationId xmlns:a16="http://schemas.microsoft.com/office/drawing/2014/main" id="{AEDA892A-0BFA-4D54-B7CC-5044F1A5C8A4}"/>
                    </a:ext>
                  </a:extLst>
                </p:cNvPr>
                <p:cNvSpPr txBox="1"/>
                <p:nvPr/>
              </p:nvSpPr>
              <p:spPr>
                <a:xfrm>
                  <a:off x="2519834" y="3193857"/>
                  <a:ext cx="1352615" cy="376741"/>
                </a:xfrm>
                <a:prstGeom prst="rect">
                  <a:avLst/>
                </a:prstGeom>
                <a:noFill/>
              </p:spPr>
              <p:txBody>
                <a:bodyPr wrap="square">
                  <a:spAutoFit/>
                </a:bodyPr>
                <a:lstStyle/>
                <a:p>
                  <a:r>
                    <a:rPr lang="fr-FR" sz="1400" dirty="0">
                      <a:solidFill>
                        <a:schemeClr val="bg1"/>
                      </a:solidFill>
                      <a:latin typeface="+mj-lt"/>
                      <a:cs typeface="Arial"/>
                      <a:sym typeface="Arial"/>
                      <a:rtl val="0"/>
                    </a:rPr>
                    <a:t>IL-10</a:t>
                  </a:r>
                  <a:endParaRPr lang="en-US" sz="1400" dirty="0"/>
                </a:p>
              </p:txBody>
            </p:sp>
          </p:grpSp>
          <p:grpSp>
            <p:nvGrpSpPr>
              <p:cNvPr id="88" name="Groupe 433">
                <a:extLst>
                  <a:ext uri="{FF2B5EF4-FFF2-40B4-BE49-F238E27FC236}">
                    <a16:creationId xmlns:a16="http://schemas.microsoft.com/office/drawing/2014/main" id="{5C8C4301-53B5-4229-B1AC-9A86C40665C6}"/>
                  </a:ext>
                </a:extLst>
              </p:cNvPr>
              <p:cNvGrpSpPr/>
              <p:nvPr/>
            </p:nvGrpSpPr>
            <p:grpSpPr>
              <a:xfrm>
                <a:off x="4038663" y="5003002"/>
                <a:ext cx="1573838" cy="376741"/>
                <a:chOff x="2531112" y="3193857"/>
                <a:chExt cx="1352615" cy="376741"/>
              </a:xfrm>
            </p:grpSpPr>
            <p:sp>
              <p:nvSpPr>
                <p:cNvPr id="104" name="Rectangle 103">
                  <a:extLst>
                    <a:ext uri="{FF2B5EF4-FFF2-40B4-BE49-F238E27FC236}">
                      <a16:creationId xmlns:a16="http://schemas.microsoft.com/office/drawing/2014/main" id="{0413AFE4-5BAA-46AA-9316-2CD0B50847E8}"/>
                    </a:ext>
                  </a:extLst>
                </p:cNvPr>
                <p:cNvSpPr/>
                <p:nvPr/>
              </p:nvSpPr>
              <p:spPr>
                <a:xfrm>
                  <a:off x="2587365" y="3265209"/>
                  <a:ext cx="612000" cy="20077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dirty="0">
                    <a:solidFill>
                      <a:schemeClr val="bg1"/>
                    </a:solidFill>
                    <a:latin typeface="+mj-lt"/>
                    <a:cs typeface="Arial"/>
                    <a:sym typeface="Arial"/>
                    <a:rtl val="0"/>
                  </a:endParaRPr>
                </a:p>
              </p:txBody>
            </p:sp>
            <p:sp>
              <p:nvSpPr>
                <p:cNvPr id="105" name="ZoneTexte 435">
                  <a:extLst>
                    <a:ext uri="{FF2B5EF4-FFF2-40B4-BE49-F238E27FC236}">
                      <a16:creationId xmlns:a16="http://schemas.microsoft.com/office/drawing/2014/main" id="{7E4A5B51-33EE-4597-A9A8-559D832D33A0}"/>
                    </a:ext>
                  </a:extLst>
                </p:cNvPr>
                <p:cNvSpPr txBox="1"/>
                <p:nvPr/>
              </p:nvSpPr>
              <p:spPr>
                <a:xfrm>
                  <a:off x="2531112" y="3193857"/>
                  <a:ext cx="1352615" cy="376741"/>
                </a:xfrm>
                <a:prstGeom prst="rect">
                  <a:avLst/>
                </a:prstGeom>
                <a:noFill/>
              </p:spPr>
              <p:txBody>
                <a:bodyPr wrap="square">
                  <a:spAutoFit/>
                </a:bodyPr>
                <a:lstStyle/>
                <a:p>
                  <a:r>
                    <a:rPr lang="fr-FR" sz="1400" dirty="0">
                      <a:solidFill>
                        <a:schemeClr val="bg1"/>
                      </a:solidFill>
                      <a:latin typeface="+mj-lt"/>
                      <a:cs typeface="Arial"/>
                      <a:sym typeface="Arial"/>
                      <a:rtl val="0"/>
                    </a:rPr>
                    <a:t>IL-1-RA</a:t>
                  </a:r>
                  <a:endParaRPr lang="en-US" sz="1400" dirty="0"/>
                </a:p>
              </p:txBody>
            </p:sp>
          </p:grpSp>
          <p:grpSp>
            <p:nvGrpSpPr>
              <p:cNvPr id="89" name="Groupe 436">
                <a:extLst>
                  <a:ext uri="{FF2B5EF4-FFF2-40B4-BE49-F238E27FC236}">
                    <a16:creationId xmlns:a16="http://schemas.microsoft.com/office/drawing/2014/main" id="{C8C8DD46-3986-48C5-9EF9-0606B36EBE77}"/>
                  </a:ext>
                </a:extLst>
              </p:cNvPr>
              <p:cNvGrpSpPr/>
              <p:nvPr/>
            </p:nvGrpSpPr>
            <p:grpSpPr>
              <a:xfrm>
                <a:off x="4037999" y="5369000"/>
                <a:ext cx="1684289" cy="376741"/>
                <a:chOff x="2530216" y="3193857"/>
                <a:chExt cx="1352615" cy="376741"/>
              </a:xfrm>
            </p:grpSpPr>
            <p:sp>
              <p:nvSpPr>
                <p:cNvPr id="102" name="Rectangle 101">
                  <a:extLst>
                    <a:ext uri="{FF2B5EF4-FFF2-40B4-BE49-F238E27FC236}">
                      <a16:creationId xmlns:a16="http://schemas.microsoft.com/office/drawing/2014/main" id="{93E6A0B2-49C1-4611-AAE7-6824BC4635A9}"/>
                    </a:ext>
                  </a:extLst>
                </p:cNvPr>
                <p:cNvSpPr/>
                <p:nvPr/>
              </p:nvSpPr>
              <p:spPr>
                <a:xfrm>
                  <a:off x="2587365" y="3265209"/>
                  <a:ext cx="612000" cy="20077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dirty="0">
                    <a:solidFill>
                      <a:schemeClr val="bg1"/>
                    </a:solidFill>
                    <a:latin typeface="+mj-lt"/>
                    <a:cs typeface="Arial"/>
                    <a:sym typeface="Arial"/>
                    <a:rtl val="0"/>
                  </a:endParaRPr>
                </a:p>
              </p:txBody>
            </p:sp>
            <p:sp>
              <p:nvSpPr>
                <p:cNvPr id="103" name="ZoneTexte 438">
                  <a:extLst>
                    <a:ext uri="{FF2B5EF4-FFF2-40B4-BE49-F238E27FC236}">
                      <a16:creationId xmlns:a16="http://schemas.microsoft.com/office/drawing/2014/main" id="{2D523792-872E-4D3C-B10A-972E54533C46}"/>
                    </a:ext>
                  </a:extLst>
                </p:cNvPr>
                <p:cNvSpPr txBox="1"/>
                <p:nvPr/>
              </p:nvSpPr>
              <p:spPr>
                <a:xfrm>
                  <a:off x="2530216" y="3193857"/>
                  <a:ext cx="1352615" cy="376741"/>
                </a:xfrm>
                <a:prstGeom prst="rect">
                  <a:avLst/>
                </a:prstGeom>
                <a:noFill/>
              </p:spPr>
              <p:txBody>
                <a:bodyPr wrap="square">
                  <a:spAutoFit/>
                </a:bodyPr>
                <a:lstStyle/>
                <a:p>
                  <a:r>
                    <a:rPr lang="fr-FR" sz="1400" dirty="0">
                      <a:solidFill>
                        <a:schemeClr val="bg1"/>
                      </a:solidFill>
                      <a:latin typeface="+mj-lt"/>
                      <a:cs typeface="Arial"/>
                      <a:sym typeface="Arial"/>
                      <a:rtl val="0"/>
                    </a:rPr>
                    <a:t>IL-17-D</a:t>
                  </a:r>
                  <a:endParaRPr lang="en-US" sz="1400" dirty="0"/>
                </a:p>
              </p:txBody>
            </p:sp>
          </p:grpSp>
          <p:grpSp>
            <p:nvGrpSpPr>
              <p:cNvPr id="90" name="Groupe 439">
                <a:extLst>
                  <a:ext uri="{FF2B5EF4-FFF2-40B4-BE49-F238E27FC236}">
                    <a16:creationId xmlns:a16="http://schemas.microsoft.com/office/drawing/2014/main" id="{1230C5B8-3E02-4055-BC39-186F473337A1}"/>
                  </a:ext>
                </a:extLst>
              </p:cNvPr>
              <p:cNvGrpSpPr/>
              <p:nvPr/>
            </p:nvGrpSpPr>
            <p:grpSpPr>
              <a:xfrm>
                <a:off x="4039737" y="5729688"/>
                <a:ext cx="1166367" cy="376741"/>
                <a:chOff x="2519834" y="3193857"/>
                <a:chExt cx="1352615" cy="376741"/>
              </a:xfrm>
            </p:grpSpPr>
            <p:sp>
              <p:nvSpPr>
                <p:cNvPr id="100" name="Rectangle 99">
                  <a:extLst>
                    <a:ext uri="{FF2B5EF4-FFF2-40B4-BE49-F238E27FC236}">
                      <a16:creationId xmlns:a16="http://schemas.microsoft.com/office/drawing/2014/main" id="{68091996-0D2D-4FD5-B853-7B447B71F1DD}"/>
                    </a:ext>
                  </a:extLst>
                </p:cNvPr>
                <p:cNvSpPr/>
                <p:nvPr/>
              </p:nvSpPr>
              <p:spPr>
                <a:xfrm>
                  <a:off x="2587365" y="3265209"/>
                  <a:ext cx="612000" cy="20077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dirty="0">
                    <a:solidFill>
                      <a:schemeClr val="bg1"/>
                    </a:solidFill>
                    <a:latin typeface="+mj-lt"/>
                    <a:cs typeface="Arial"/>
                    <a:sym typeface="Arial"/>
                    <a:rtl val="0"/>
                  </a:endParaRPr>
                </a:p>
              </p:txBody>
            </p:sp>
            <p:sp>
              <p:nvSpPr>
                <p:cNvPr id="101" name="ZoneTexte 441">
                  <a:extLst>
                    <a:ext uri="{FF2B5EF4-FFF2-40B4-BE49-F238E27FC236}">
                      <a16:creationId xmlns:a16="http://schemas.microsoft.com/office/drawing/2014/main" id="{A1EE2D58-0237-4B3F-AFBF-3E6E4F7C09AE}"/>
                    </a:ext>
                  </a:extLst>
                </p:cNvPr>
                <p:cNvSpPr txBox="1"/>
                <p:nvPr/>
              </p:nvSpPr>
              <p:spPr>
                <a:xfrm>
                  <a:off x="2519834" y="3193857"/>
                  <a:ext cx="1352615" cy="376741"/>
                </a:xfrm>
                <a:prstGeom prst="rect">
                  <a:avLst/>
                </a:prstGeom>
                <a:noFill/>
              </p:spPr>
              <p:txBody>
                <a:bodyPr wrap="square">
                  <a:spAutoFit/>
                </a:bodyPr>
                <a:lstStyle/>
                <a:p>
                  <a:r>
                    <a:rPr lang="fr-FR" sz="1400" dirty="0">
                      <a:solidFill>
                        <a:schemeClr val="bg1"/>
                      </a:solidFill>
                      <a:latin typeface="+mj-lt"/>
                      <a:cs typeface="Arial"/>
                      <a:sym typeface="Arial"/>
                      <a:rtl val="0"/>
                    </a:rPr>
                    <a:t>IL-13</a:t>
                  </a:r>
                  <a:endParaRPr lang="en-US" sz="1400" dirty="0"/>
                </a:p>
              </p:txBody>
            </p:sp>
          </p:grpSp>
          <p:grpSp>
            <p:nvGrpSpPr>
              <p:cNvPr id="91" name="Groupe 442">
                <a:extLst>
                  <a:ext uri="{FF2B5EF4-FFF2-40B4-BE49-F238E27FC236}">
                    <a16:creationId xmlns:a16="http://schemas.microsoft.com/office/drawing/2014/main" id="{E6B4C041-F901-4C7C-9639-990254A7F53C}"/>
                  </a:ext>
                </a:extLst>
              </p:cNvPr>
              <p:cNvGrpSpPr/>
              <p:nvPr/>
            </p:nvGrpSpPr>
            <p:grpSpPr>
              <a:xfrm>
                <a:off x="4029362" y="1675975"/>
                <a:ext cx="3981871" cy="376741"/>
                <a:chOff x="2547562" y="3180892"/>
                <a:chExt cx="2172876" cy="376741"/>
              </a:xfrm>
            </p:grpSpPr>
            <p:sp>
              <p:nvSpPr>
                <p:cNvPr id="98" name="Rectangle 97">
                  <a:extLst>
                    <a:ext uri="{FF2B5EF4-FFF2-40B4-BE49-F238E27FC236}">
                      <a16:creationId xmlns:a16="http://schemas.microsoft.com/office/drawing/2014/main" id="{20310516-445F-43BB-808C-9A91C54D02A3}"/>
                    </a:ext>
                  </a:extLst>
                </p:cNvPr>
                <p:cNvSpPr/>
                <p:nvPr/>
              </p:nvSpPr>
              <p:spPr>
                <a:xfrm>
                  <a:off x="2587365" y="3265209"/>
                  <a:ext cx="612000" cy="20077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dirty="0">
                    <a:solidFill>
                      <a:schemeClr val="bg1"/>
                    </a:solidFill>
                    <a:latin typeface="+mj-lt"/>
                    <a:cs typeface="Arial"/>
                    <a:sym typeface="Arial"/>
                    <a:rtl val="0"/>
                  </a:endParaRPr>
                </a:p>
              </p:txBody>
            </p:sp>
            <p:sp>
              <p:nvSpPr>
                <p:cNvPr id="99" name="ZoneTexte 444">
                  <a:extLst>
                    <a:ext uri="{FF2B5EF4-FFF2-40B4-BE49-F238E27FC236}">
                      <a16:creationId xmlns:a16="http://schemas.microsoft.com/office/drawing/2014/main" id="{9B6BF6CF-D6D0-405C-9E3A-5E00378E25A3}"/>
                    </a:ext>
                  </a:extLst>
                </p:cNvPr>
                <p:cNvSpPr txBox="1"/>
                <p:nvPr/>
              </p:nvSpPr>
              <p:spPr>
                <a:xfrm>
                  <a:off x="2547562" y="3180892"/>
                  <a:ext cx="2172876" cy="376741"/>
                </a:xfrm>
                <a:prstGeom prst="rect">
                  <a:avLst/>
                </a:prstGeom>
                <a:noFill/>
              </p:spPr>
              <p:txBody>
                <a:bodyPr wrap="square">
                  <a:spAutoFit/>
                </a:bodyPr>
                <a:lstStyle/>
                <a:p>
                  <a:r>
                    <a:rPr lang="fr-FR" sz="1400" dirty="0" err="1">
                      <a:solidFill>
                        <a:schemeClr val="bg1"/>
                      </a:solidFill>
                      <a:latin typeface="+mj-lt"/>
                      <a:cs typeface="Arial"/>
                      <a:sym typeface="Arial"/>
                      <a:rtl val="0"/>
                    </a:rPr>
                    <a:t>Adiponectin</a:t>
                  </a:r>
                  <a:endParaRPr lang="en-US" sz="1400" dirty="0"/>
                </a:p>
              </p:txBody>
            </p:sp>
          </p:grpSp>
          <p:grpSp>
            <p:nvGrpSpPr>
              <p:cNvPr id="92" name="Groupe 447">
                <a:extLst>
                  <a:ext uri="{FF2B5EF4-FFF2-40B4-BE49-F238E27FC236}">
                    <a16:creationId xmlns:a16="http://schemas.microsoft.com/office/drawing/2014/main" id="{FE27EA29-7083-4EE8-AF92-0E97F61FD610}"/>
                  </a:ext>
                </a:extLst>
              </p:cNvPr>
              <p:cNvGrpSpPr/>
              <p:nvPr/>
            </p:nvGrpSpPr>
            <p:grpSpPr>
              <a:xfrm>
                <a:off x="4022099" y="2018312"/>
                <a:ext cx="2108559" cy="376741"/>
                <a:chOff x="2509160" y="3179197"/>
                <a:chExt cx="2039844" cy="376741"/>
              </a:xfrm>
            </p:grpSpPr>
            <p:sp>
              <p:nvSpPr>
                <p:cNvPr id="96" name="Rectangle 95">
                  <a:extLst>
                    <a:ext uri="{FF2B5EF4-FFF2-40B4-BE49-F238E27FC236}">
                      <a16:creationId xmlns:a16="http://schemas.microsoft.com/office/drawing/2014/main" id="{6F9E74A4-06B0-4138-AFAA-A56F4FA65E75}"/>
                    </a:ext>
                  </a:extLst>
                </p:cNvPr>
                <p:cNvSpPr/>
                <p:nvPr/>
              </p:nvSpPr>
              <p:spPr>
                <a:xfrm>
                  <a:off x="2587365" y="3265209"/>
                  <a:ext cx="612000" cy="20077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dirty="0">
                    <a:solidFill>
                      <a:schemeClr val="bg1"/>
                    </a:solidFill>
                    <a:latin typeface="+mj-lt"/>
                    <a:cs typeface="Arial"/>
                    <a:sym typeface="Arial"/>
                    <a:rtl val="0"/>
                  </a:endParaRPr>
                </a:p>
              </p:txBody>
            </p:sp>
            <p:sp>
              <p:nvSpPr>
                <p:cNvPr id="97" name="ZoneTexte 449">
                  <a:extLst>
                    <a:ext uri="{FF2B5EF4-FFF2-40B4-BE49-F238E27FC236}">
                      <a16:creationId xmlns:a16="http://schemas.microsoft.com/office/drawing/2014/main" id="{8127A71F-5E19-47A4-9DDB-2DA3122E467A}"/>
                    </a:ext>
                  </a:extLst>
                </p:cNvPr>
                <p:cNvSpPr txBox="1"/>
                <p:nvPr/>
              </p:nvSpPr>
              <p:spPr>
                <a:xfrm>
                  <a:off x="2509160" y="3179197"/>
                  <a:ext cx="2039844" cy="376741"/>
                </a:xfrm>
                <a:prstGeom prst="rect">
                  <a:avLst/>
                </a:prstGeom>
                <a:noFill/>
              </p:spPr>
              <p:txBody>
                <a:bodyPr wrap="square">
                  <a:spAutoFit/>
                </a:bodyPr>
                <a:lstStyle/>
                <a:p>
                  <a:r>
                    <a:rPr lang="fr-FR" sz="1400" dirty="0" err="1">
                      <a:solidFill>
                        <a:schemeClr val="bg1"/>
                      </a:solidFill>
                      <a:latin typeface="+mj-lt"/>
                      <a:cs typeface="Arial"/>
                      <a:sym typeface="Arial"/>
                      <a:rtl val="0"/>
                    </a:rPr>
                    <a:t>Leptin</a:t>
                  </a:r>
                  <a:endParaRPr lang="en-US" sz="1400" dirty="0"/>
                </a:p>
              </p:txBody>
            </p:sp>
          </p:grpSp>
          <p:grpSp>
            <p:nvGrpSpPr>
              <p:cNvPr id="93" name="Groupe 455">
                <a:extLst>
                  <a:ext uri="{FF2B5EF4-FFF2-40B4-BE49-F238E27FC236}">
                    <a16:creationId xmlns:a16="http://schemas.microsoft.com/office/drawing/2014/main" id="{310FFAD1-1265-4029-BFBB-B310105A7383}"/>
                  </a:ext>
                </a:extLst>
              </p:cNvPr>
              <p:cNvGrpSpPr/>
              <p:nvPr/>
            </p:nvGrpSpPr>
            <p:grpSpPr>
              <a:xfrm>
                <a:off x="4035353" y="2798400"/>
                <a:ext cx="847290" cy="376741"/>
                <a:chOff x="2499627" y="3193857"/>
                <a:chExt cx="1170840" cy="376741"/>
              </a:xfrm>
            </p:grpSpPr>
            <p:sp>
              <p:nvSpPr>
                <p:cNvPr id="94" name="Rectangle 93">
                  <a:extLst>
                    <a:ext uri="{FF2B5EF4-FFF2-40B4-BE49-F238E27FC236}">
                      <a16:creationId xmlns:a16="http://schemas.microsoft.com/office/drawing/2014/main" id="{252DACFF-1997-4880-833A-1D00FC184E21}"/>
                    </a:ext>
                  </a:extLst>
                </p:cNvPr>
                <p:cNvSpPr/>
                <p:nvPr/>
              </p:nvSpPr>
              <p:spPr>
                <a:xfrm>
                  <a:off x="2587365" y="3265209"/>
                  <a:ext cx="612000" cy="20077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dirty="0">
                    <a:solidFill>
                      <a:schemeClr val="bg1"/>
                    </a:solidFill>
                    <a:latin typeface="+mj-lt"/>
                    <a:cs typeface="Arial"/>
                    <a:sym typeface="Arial"/>
                    <a:rtl val="0"/>
                  </a:endParaRPr>
                </a:p>
              </p:txBody>
            </p:sp>
            <p:sp>
              <p:nvSpPr>
                <p:cNvPr id="95" name="ZoneTexte 457">
                  <a:extLst>
                    <a:ext uri="{FF2B5EF4-FFF2-40B4-BE49-F238E27FC236}">
                      <a16:creationId xmlns:a16="http://schemas.microsoft.com/office/drawing/2014/main" id="{C8D21644-EF5D-4EE8-902E-D1B3254F292D}"/>
                    </a:ext>
                  </a:extLst>
                </p:cNvPr>
                <p:cNvSpPr txBox="1"/>
                <p:nvPr/>
              </p:nvSpPr>
              <p:spPr>
                <a:xfrm>
                  <a:off x="2499627" y="3193857"/>
                  <a:ext cx="1170840" cy="376741"/>
                </a:xfrm>
                <a:prstGeom prst="rect">
                  <a:avLst/>
                </a:prstGeom>
                <a:noFill/>
              </p:spPr>
              <p:txBody>
                <a:bodyPr wrap="square">
                  <a:spAutoFit/>
                </a:bodyPr>
                <a:lstStyle/>
                <a:p>
                  <a:r>
                    <a:rPr lang="fr-FR" sz="1400" dirty="0">
                      <a:solidFill>
                        <a:schemeClr val="bg1"/>
                      </a:solidFill>
                      <a:latin typeface="+mj-lt"/>
                      <a:cs typeface="Arial"/>
                      <a:sym typeface="Arial"/>
                      <a:rtl val="0"/>
                    </a:rPr>
                    <a:t>CRP</a:t>
                  </a:r>
                  <a:endParaRPr lang="en-US" sz="1400" dirty="0"/>
                </a:p>
              </p:txBody>
            </p:sp>
          </p:grpSp>
        </p:grpSp>
      </p:grpSp>
      <p:pic>
        <p:nvPicPr>
          <p:cNvPr id="186" name="Picture 185">
            <a:extLst>
              <a:ext uri="{FF2B5EF4-FFF2-40B4-BE49-F238E27FC236}">
                <a16:creationId xmlns:a16="http://schemas.microsoft.com/office/drawing/2014/main" id="{498A335D-C250-4BBC-8D72-F9D2F8A237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18" t="12838" r="31467" b="2260"/>
          <a:stretch/>
        </p:blipFill>
        <p:spPr>
          <a:xfrm>
            <a:off x="10367332" y="737553"/>
            <a:ext cx="1645434" cy="2126923"/>
          </a:xfrm>
          <a:prstGeom prst="rect">
            <a:avLst/>
          </a:prstGeom>
        </p:spPr>
      </p:pic>
      <p:grpSp>
        <p:nvGrpSpPr>
          <p:cNvPr id="187" name="Group 186">
            <a:extLst>
              <a:ext uri="{FF2B5EF4-FFF2-40B4-BE49-F238E27FC236}">
                <a16:creationId xmlns:a16="http://schemas.microsoft.com/office/drawing/2014/main" id="{07FBA55A-9B6D-4F24-AEE0-4A4AEA18EC6D}"/>
              </a:ext>
            </a:extLst>
          </p:cNvPr>
          <p:cNvGrpSpPr/>
          <p:nvPr/>
        </p:nvGrpSpPr>
        <p:grpSpPr>
          <a:xfrm>
            <a:off x="154014" y="663590"/>
            <a:ext cx="10051883" cy="1244571"/>
            <a:chOff x="-1323302" y="4515613"/>
            <a:chExt cx="10283031" cy="1531878"/>
          </a:xfrm>
        </p:grpSpPr>
        <p:sp>
          <p:nvSpPr>
            <p:cNvPr id="188" name="ZoneTexte 16">
              <a:extLst>
                <a:ext uri="{FF2B5EF4-FFF2-40B4-BE49-F238E27FC236}">
                  <a16:creationId xmlns:a16="http://schemas.microsoft.com/office/drawing/2014/main" id="{5BC219C8-3EAA-444E-93F0-9C660D04713C}"/>
                </a:ext>
              </a:extLst>
            </p:cNvPr>
            <p:cNvSpPr txBox="1"/>
            <p:nvPr/>
          </p:nvSpPr>
          <p:spPr>
            <a:xfrm>
              <a:off x="2716458" y="4770925"/>
              <a:ext cx="2299759" cy="568240"/>
            </a:xfrm>
            <a:prstGeom prst="rect">
              <a:avLst/>
            </a:prstGeom>
            <a:noFill/>
          </p:spPr>
          <p:txBody>
            <a:bodyPr wrap="square">
              <a:spAutoFit/>
            </a:bodyPr>
            <a:lstStyle/>
            <a:p>
              <a:pPr algn="ctr"/>
              <a:r>
                <a:rPr lang="fr-FR" sz="2400" b="1" dirty="0">
                  <a:solidFill>
                    <a:srgbClr val="C54093"/>
                  </a:solidFill>
                  <a:latin typeface="+mj-lt"/>
                </a:rPr>
                <a:t>61 </a:t>
              </a:r>
              <a:r>
                <a:rPr lang="fr-FR" sz="2400" dirty="0" err="1">
                  <a:solidFill>
                    <a:srgbClr val="C54093"/>
                  </a:solidFill>
                  <a:latin typeface="+mj-lt"/>
                </a:rPr>
                <a:t>years</a:t>
              </a:r>
              <a:r>
                <a:rPr lang="fr-FR" sz="2400" dirty="0">
                  <a:solidFill>
                    <a:srgbClr val="C54093"/>
                  </a:solidFill>
                  <a:latin typeface="+mj-lt"/>
                </a:rPr>
                <a:t> </a:t>
              </a:r>
              <a:endParaRPr lang="en-US" sz="2400" dirty="0">
                <a:solidFill>
                  <a:srgbClr val="C54093"/>
                </a:solidFill>
                <a:latin typeface="+mj-lt"/>
              </a:endParaRPr>
            </a:p>
          </p:txBody>
        </p:sp>
        <p:sp>
          <p:nvSpPr>
            <p:cNvPr id="189" name="ZoneTexte 18">
              <a:extLst>
                <a:ext uri="{FF2B5EF4-FFF2-40B4-BE49-F238E27FC236}">
                  <a16:creationId xmlns:a16="http://schemas.microsoft.com/office/drawing/2014/main" id="{74703B55-32C3-4B24-B78B-79AC91B3DC4F}"/>
                </a:ext>
              </a:extLst>
            </p:cNvPr>
            <p:cNvSpPr txBox="1"/>
            <p:nvPr/>
          </p:nvSpPr>
          <p:spPr>
            <a:xfrm>
              <a:off x="4676712" y="5452453"/>
              <a:ext cx="3303218" cy="568241"/>
            </a:xfrm>
            <a:prstGeom prst="rect">
              <a:avLst/>
            </a:prstGeom>
            <a:noFill/>
          </p:spPr>
          <p:txBody>
            <a:bodyPr wrap="square">
              <a:spAutoFit/>
            </a:bodyPr>
            <a:lstStyle/>
            <a:p>
              <a:r>
                <a:rPr lang="fr-FR" sz="2400" b="1" dirty="0">
                  <a:solidFill>
                    <a:srgbClr val="C54093"/>
                  </a:solidFill>
                  <a:latin typeface="+mj-lt"/>
                </a:rPr>
                <a:t>8</a:t>
              </a:r>
              <a:r>
                <a:rPr lang="fr-FR" sz="2400" dirty="0">
                  <a:solidFill>
                    <a:srgbClr val="C54093"/>
                  </a:solidFill>
                  <a:latin typeface="+mj-lt"/>
                </a:rPr>
                <a:t> </a:t>
              </a:r>
              <a:r>
                <a:rPr lang="fr-FR" sz="2400" dirty="0" err="1">
                  <a:solidFill>
                    <a:srgbClr val="C54093"/>
                  </a:solidFill>
                  <a:latin typeface="+mj-lt"/>
                </a:rPr>
                <a:t>years</a:t>
              </a:r>
              <a:r>
                <a:rPr lang="fr-FR" sz="2400" dirty="0">
                  <a:solidFill>
                    <a:srgbClr val="C54093"/>
                  </a:solidFill>
                  <a:latin typeface="+mj-lt"/>
                </a:rPr>
                <a:t> </a:t>
              </a:r>
              <a:endParaRPr lang="en-US" sz="2400" dirty="0">
                <a:solidFill>
                  <a:srgbClr val="C54093"/>
                </a:solidFill>
                <a:latin typeface="+mj-lt"/>
              </a:endParaRPr>
            </a:p>
          </p:txBody>
        </p:sp>
        <p:sp>
          <p:nvSpPr>
            <p:cNvPr id="190" name="Rectangle 189">
              <a:extLst>
                <a:ext uri="{FF2B5EF4-FFF2-40B4-BE49-F238E27FC236}">
                  <a16:creationId xmlns:a16="http://schemas.microsoft.com/office/drawing/2014/main" id="{C6DA0317-9F90-4267-AADE-35FAA9D74CC3}"/>
                </a:ext>
              </a:extLst>
            </p:cNvPr>
            <p:cNvSpPr/>
            <p:nvPr/>
          </p:nvSpPr>
          <p:spPr>
            <a:xfrm>
              <a:off x="310941" y="4515613"/>
              <a:ext cx="2379517" cy="944011"/>
            </a:xfrm>
            <a:prstGeom prst="rect">
              <a:avLst/>
            </a:prstGeom>
            <a:solidFill>
              <a:srgbClr val="C54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Median</a:t>
              </a:r>
              <a:r>
                <a:rPr lang="fr-FR" sz="2000" dirty="0"/>
                <a:t> </a:t>
              </a:r>
              <a:r>
                <a:rPr lang="fr-FR" sz="2000" dirty="0" err="1"/>
                <a:t>age</a:t>
              </a:r>
              <a:r>
                <a:rPr lang="fr-FR" sz="2000" dirty="0"/>
                <a:t> at </a:t>
              </a:r>
              <a:r>
                <a:rPr lang="fr-FR" sz="2000" dirty="0" err="1"/>
                <a:t>diagnosis</a:t>
              </a:r>
              <a:endParaRPr lang="en-US" sz="2000" dirty="0"/>
            </a:p>
          </p:txBody>
        </p:sp>
        <p:sp>
          <p:nvSpPr>
            <p:cNvPr id="191" name="Rectangle 190">
              <a:extLst>
                <a:ext uri="{FF2B5EF4-FFF2-40B4-BE49-F238E27FC236}">
                  <a16:creationId xmlns:a16="http://schemas.microsoft.com/office/drawing/2014/main" id="{D028557A-97BA-4745-B780-870C1D8B66B8}"/>
                </a:ext>
              </a:extLst>
            </p:cNvPr>
            <p:cNvSpPr/>
            <p:nvPr/>
          </p:nvSpPr>
          <p:spPr>
            <a:xfrm>
              <a:off x="-1323302" y="5519522"/>
              <a:ext cx="5967668" cy="444101"/>
            </a:xfrm>
            <a:prstGeom prst="rect">
              <a:avLst/>
            </a:prstGeom>
            <a:solidFill>
              <a:srgbClr val="C54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1"/>
                  </a:solidFill>
                  <a:highlight>
                    <a:srgbClr val="C54093"/>
                  </a:highlight>
                  <a:latin typeface="+mj-lt"/>
                </a:rPr>
                <a:t>Median</a:t>
              </a:r>
              <a:r>
                <a:rPr lang="fr-FR" sz="2000" dirty="0">
                  <a:solidFill>
                    <a:schemeClr val="bg1"/>
                  </a:solidFill>
                  <a:highlight>
                    <a:srgbClr val="C54093"/>
                  </a:highlight>
                  <a:latin typeface="+mj-lt"/>
                </a:rPr>
                <a:t> time </a:t>
              </a:r>
              <a:r>
                <a:rPr lang="fr-FR" sz="2000" dirty="0" err="1">
                  <a:solidFill>
                    <a:schemeClr val="bg1"/>
                  </a:solidFill>
                  <a:highlight>
                    <a:srgbClr val="C54093"/>
                  </a:highlight>
                  <a:latin typeface="+mj-lt"/>
                </a:rPr>
                <a:t>between</a:t>
              </a:r>
              <a:r>
                <a:rPr lang="fr-FR" sz="2000" dirty="0">
                  <a:solidFill>
                    <a:schemeClr val="bg1"/>
                  </a:solidFill>
                  <a:highlight>
                    <a:srgbClr val="C54093"/>
                  </a:highlight>
                  <a:latin typeface="+mj-lt"/>
                </a:rPr>
                <a:t> collection and </a:t>
              </a:r>
              <a:r>
                <a:rPr lang="fr-FR" sz="2000" dirty="0" err="1">
                  <a:solidFill>
                    <a:schemeClr val="bg1"/>
                  </a:solidFill>
                  <a:highlight>
                    <a:srgbClr val="C54093"/>
                  </a:highlight>
                  <a:latin typeface="+mj-lt"/>
                </a:rPr>
                <a:t>diagnosis</a:t>
              </a:r>
              <a:r>
                <a:rPr lang="fr-FR" sz="2000" dirty="0">
                  <a:solidFill>
                    <a:schemeClr val="bg1"/>
                  </a:solidFill>
                  <a:latin typeface="+mj-lt"/>
                </a:rPr>
                <a:t> </a:t>
              </a:r>
              <a:endParaRPr lang="en-US" sz="2000" dirty="0"/>
            </a:p>
          </p:txBody>
        </p:sp>
        <p:sp>
          <p:nvSpPr>
            <p:cNvPr id="192" name="Rectangle 191">
              <a:extLst>
                <a:ext uri="{FF2B5EF4-FFF2-40B4-BE49-F238E27FC236}">
                  <a16:creationId xmlns:a16="http://schemas.microsoft.com/office/drawing/2014/main" id="{8DFE8619-13F3-479C-859E-60D2D5C3C6E2}"/>
                </a:ext>
              </a:extLst>
            </p:cNvPr>
            <p:cNvSpPr/>
            <p:nvPr/>
          </p:nvSpPr>
          <p:spPr>
            <a:xfrm>
              <a:off x="5823439" y="4665333"/>
              <a:ext cx="628939" cy="303810"/>
            </a:xfrm>
            <a:prstGeom prst="rect">
              <a:avLst/>
            </a:prstGeom>
            <a:solidFill>
              <a:srgbClr val="C54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t>ER+</a:t>
              </a:r>
              <a:endParaRPr lang="en-US" sz="1400"/>
            </a:p>
          </p:txBody>
        </p:sp>
        <p:sp>
          <p:nvSpPr>
            <p:cNvPr id="193" name="Rectangle 192">
              <a:extLst>
                <a:ext uri="{FF2B5EF4-FFF2-40B4-BE49-F238E27FC236}">
                  <a16:creationId xmlns:a16="http://schemas.microsoft.com/office/drawing/2014/main" id="{DAC79446-3AC0-4FD0-8E68-2ADFE4493E7C}"/>
                </a:ext>
              </a:extLst>
            </p:cNvPr>
            <p:cNvSpPr/>
            <p:nvPr/>
          </p:nvSpPr>
          <p:spPr>
            <a:xfrm>
              <a:off x="6862435" y="4665333"/>
              <a:ext cx="628939" cy="303810"/>
            </a:xfrm>
            <a:prstGeom prst="rect">
              <a:avLst/>
            </a:prstGeom>
            <a:solidFill>
              <a:srgbClr val="C54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t>PR+</a:t>
              </a:r>
              <a:endParaRPr lang="en-US" sz="1400"/>
            </a:p>
          </p:txBody>
        </p:sp>
        <p:sp>
          <p:nvSpPr>
            <p:cNvPr id="194" name="Rectangle 193">
              <a:extLst>
                <a:ext uri="{FF2B5EF4-FFF2-40B4-BE49-F238E27FC236}">
                  <a16:creationId xmlns:a16="http://schemas.microsoft.com/office/drawing/2014/main" id="{7FAB9974-BDB5-4B43-89EC-DCA3A1F92355}"/>
                </a:ext>
              </a:extLst>
            </p:cNvPr>
            <p:cNvSpPr/>
            <p:nvPr/>
          </p:nvSpPr>
          <p:spPr>
            <a:xfrm>
              <a:off x="7901432" y="4665333"/>
              <a:ext cx="878885" cy="292404"/>
            </a:xfrm>
            <a:prstGeom prst="rect">
              <a:avLst/>
            </a:prstGeom>
            <a:solidFill>
              <a:srgbClr val="C54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t>HER2+</a:t>
              </a:r>
              <a:endParaRPr lang="en-US" sz="1400"/>
            </a:p>
          </p:txBody>
        </p:sp>
        <p:grpSp>
          <p:nvGrpSpPr>
            <p:cNvPr id="195" name="Group 43">
              <a:extLst>
                <a:ext uri="{FF2B5EF4-FFF2-40B4-BE49-F238E27FC236}">
                  <a16:creationId xmlns:a16="http://schemas.microsoft.com/office/drawing/2014/main" id="{3B2A4A01-2BB8-4168-A11A-EDDF1859385E}"/>
                </a:ext>
              </a:extLst>
            </p:cNvPr>
            <p:cNvGrpSpPr/>
            <p:nvPr/>
          </p:nvGrpSpPr>
          <p:grpSpPr>
            <a:xfrm>
              <a:off x="5498009" y="5035251"/>
              <a:ext cx="1279801" cy="1012240"/>
              <a:chOff x="189883" y="1833131"/>
              <a:chExt cx="1800200" cy="1634048"/>
            </a:xfrm>
          </p:grpSpPr>
          <p:graphicFrame>
            <p:nvGraphicFramePr>
              <p:cNvPr id="202" name="Chart 45">
                <a:extLst>
                  <a:ext uri="{FF2B5EF4-FFF2-40B4-BE49-F238E27FC236}">
                    <a16:creationId xmlns:a16="http://schemas.microsoft.com/office/drawing/2014/main" id="{0C18D155-39A4-4B22-816F-2F5967278CFC}"/>
                  </a:ext>
                </a:extLst>
              </p:cNvPr>
              <p:cNvGraphicFramePr/>
              <p:nvPr>
                <p:extLst>
                  <p:ext uri="{D42A27DB-BD31-4B8C-83A1-F6EECF244321}">
                    <p14:modId xmlns:p14="http://schemas.microsoft.com/office/powerpoint/2010/main" val="1548733972"/>
                  </p:ext>
                </p:extLst>
              </p:nvPr>
            </p:nvGraphicFramePr>
            <p:xfrm>
              <a:off x="189883" y="1833131"/>
              <a:ext cx="1800200" cy="1634048"/>
            </p:xfrm>
            <a:graphic>
              <a:graphicData uri="http://schemas.openxmlformats.org/drawingml/2006/chart">
                <c:chart xmlns:c="http://schemas.openxmlformats.org/drawingml/2006/chart" xmlns:r="http://schemas.openxmlformats.org/officeDocument/2006/relationships" r:id="rId4"/>
              </a:graphicData>
            </a:graphic>
          </p:graphicFrame>
          <p:sp>
            <p:nvSpPr>
              <p:cNvPr id="203" name="TextBox 22">
                <a:extLst>
                  <a:ext uri="{FF2B5EF4-FFF2-40B4-BE49-F238E27FC236}">
                    <a16:creationId xmlns:a16="http://schemas.microsoft.com/office/drawing/2014/main" id="{CD4CFCEF-79EA-4405-9F01-F090466B3BD8}"/>
                  </a:ext>
                </a:extLst>
              </p:cNvPr>
              <p:cNvSpPr txBox="1"/>
              <p:nvPr/>
            </p:nvSpPr>
            <p:spPr>
              <a:xfrm>
                <a:off x="712939" y="2411263"/>
                <a:ext cx="759547" cy="496841"/>
              </a:xfrm>
              <a:prstGeom prst="rect">
                <a:avLst/>
              </a:prstGeom>
              <a:noFill/>
            </p:spPr>
            <p:txBody>
              <a:bodyPr wrap="square" rtlCol="0" anchor="ctr">
                <a:spAutoFit/>
              </a:bodyPr>
              <a:lstStyle/>
              <a:p>
                <a:pPr algn="ctr"/>
                <a:r>
                  <a:rPr lang="en-US" altLang="ko-KR" sz="1400" b="1">
                    <a:solidFill>
                      <a:srgbClr val="C54093"/>
                    </a:solidFill>
                    <a:latin typeface="+mj-lt"/>
                    <a:cs typeface="Arial" pitchFamily="34" charset="0"/>
                  </a:rPr>
                  <a:t>80%</a:t>
                </a:r>
                <a:endParaRPr lang="ko-KR" altLang="en-US" sz="1400" b="1">
                  <a:solidFill>
                    <a:srgbClr val="C54093"/>
                  </a:solidFill>
                  <a:latin typeface="+mj-lt"/>
                  <a:cs typeface="Arial" pitchFamily="34" charset="0"/>
                </a:endParaRPr>
              </a:p>
            </p:txBody>
          </p:sp>
        </p:grpSp>
        <p:grpSp>
          <p:nvGrpSpPr>
            <p:cNvPr id="196" name="Group 43">
              <a:extLst>
                <a:ext uri="{FF2B5EF4-FFF2-40B4-BE49-F238E27FC236}">
                  <a16:creationId xmlns:a16="http://schemas.microsoft.com/office/drawing/2014/main" id="{19641966-45A5-404A-BE4E-40CE8C6DDD7E}"/>
                </a:ext>
              </a:extLst>
            </p:cNvPr>
            <p:cNvGrpSpPr/>
            <p:nvPr/>
          </p:nvGrpSpPr>
          <p:grpSpPr>
            <a:xfrm>
              <a:off x="6611188" y="5013402"/>
              <a:ext cx="1279801" cy="1012240"/>
              <a:chOff x="189883" y="1833131"/>
              <a:chExt cx="1800200" cy="1634048"/>
            </a:xfrm>
          </p:grpSpPr>
          <p:graphicFrame>
            <p:nvGraphicFramePr>
              <p:cNvPr id="200" name="Chart 45">
                <a:extLst>
                  <a:ext uri="{FF2B5EF4-FFF2-40B4-BE49-F238E27FC236}">
                    <a16:creationId xmlns:a16="http://schemas.microsoft.com/office/drawing/2014/main" id="{07896097-AAB7-473A-8104-8760E6E82237}"/>
                  </a:ext>
                </a:extLst>
              </p:cNvPr>
              <p:cNvGraphicFramePr/>
              <p:nvPr>
                <p:extLst>
                  <p:ext uri="{D42A27DB-BD31-4B8C-83A1-F6EECF244321}">
                    <p14:modId xmlns:p14="http://schemas.microsoft.com/office/powerpoint/2010/main" val="1193371231"/>
                  </p:ext>
                </p:extLst>
              </p:nvPr>
            </p:nvGraphicFramePr>
            <p:xfrm>
              <a:off x="189883" y="1833131"/>
              <a:ext cx="1800200" cy="1634048"/>
            </p:xfrm>
            <a:graphic>
              <a:graphicData uri="http://schemas.openxmlformats.org/drawingml/2006/chart">
                <c:chart xmlns:c="http://schemas.openxmlformats.org/drawingml/2006/chart" xmlns:r="http://schemas.openxmlformats.org/officeDocument/2006/relationships" r:id="rId5"/>
              </a:graphicData>
            </a:graphic>
          </p:graphicFrame>
          <p:sp>
            <p:nvSpPr>
              <p:cNvPr id="201" name="TextBox 22">
                <a:extLst>
                  <a:ext uri="{FF2B5EF4-FFF2-40B4-BE49-F238E27FC236}">
                    <a16:creationId xmlns:a16="http://schemas.microsoft.com/office/drawing/2014/main" id="{BE9509B0-30D5-427B-8A0E-AC947274B487}"/>
                  </a:ext>
                </a:extLst>
              </p:cNvPr>
              <p:cNvSpPr txBox="1"/>
              <p:nvPr/>
            </p:nvSpPr>
            <p:spPr>
              <a:xfrm>
                <a:off x="712939" y="2411263"/>
                <a:ext cx="759547" cy="496841"/>
              </a:xfrm>
              <a:prstGeom prst="rect">
                <a:avLst/>
              </a:prstGeom>
              <a:noFill/>
            </p:spPr>
            <p:txBody>
              <a:bodyPr wrap="square" rtlCol="0" anchor="ctr">
                <a:spAutoFit/>
              </a:bodyPr>
              <a:lstStyle/>
              <a:p>
                <a:pPr algn="ctr"/>
                <a:r>
                  <a:rPr lang="en-US" altLang="ko-KR" sz="1400" b="1">
                    <a:solidFill>
                      <a:srgbClr val="C54093"/>
                    </a:solidFill>
                    <a:latin typeface="+mj-lt"/>
                    <a:cs typeface="Arial" pitchFamily="34" charset="0"/>
                  </a:rPr>
                  <a:t>68%</a:t>
                </a:r>
                <a:endParaRPr lang="ko-KR" altLang="en-US" sz="1400" b="1">
                  <a:solidFill>
                    <a:srgbClr val="C54093"/>
                  </a:solidFill>
                  <a:latin typeface="+mj-lt"/>
                  <a:cs typeface="Arial" pitchFamily="34" charset="0"/>
                </a:endParaRPr>
              </a:p>
            </p:txBody>
          </p:sp>
        </p:grpSp>
        <p:grpSp>
          <p:nvGrpSpPr>
            <p:cNvPr id="197" name="Group 43">
              <a:extLst>
                <a:ext uri="{FF2B5EF4-FFF2-40B4-BE49-F238E27FC236}">
                  <a16:creationId xmlns:a16="http://schemas.microsoft.com/office/drawing/2014/main" id="{9CAD4A4F-CC0D-443E-BD12-D241D0E8F7DB}"/>
                </a:ext>
              </a:extLst>
            </p:cNvPr>
            <p:cNvGrpSpPr/>
            <p:nvPr/>
          </p:nvGrpSpPr>
          <p:grpSpPr>
            <a:xfrm>
              <a:off x="7679928" y="5013402"/>
              <a:ext cx="1279801" cy="1012240"/>
              <a:chOff x="189883" y="1833131"/>
              <a:chExt cx="1800200" cy="1634048"/>
            </a:xfrm>
          </p:grpSpPr>
          <p:graphicFrame>
            <p:nvGraphicFramePr>
              <p:cNvPr id="198" name="Chart 45">
                <a:extLst>
                  <a:ext uri="{FF2B5EF4-FFF2-40B4-BE49-F238E27FC236}">
                    <a16:creationId xmlns:a16="http://schemas.microsoft.com/office/drawing/2014/main" id="{60A45685-D3B6-44D2-99D9-1D15049C91EB}"/>
                  </a:ext>
                </a:extLst>
              </p:cNvPr>
              <p:cNvGraphicFramePr/>
              <p:nvPr>
                <p:extLst>
                  <p:ext uri="{D42A27DB-BD31-4B8C-83A1-F6EECF244321}">
                    <p14:modId xmlns:p14="http://schemas.microsoft.com/office/powerpoint/2010/main" val="3005328118"/>
                  </p:ext>
                </p:extLst>
              </p:nvPr>
            </p:nvGraphicFramePr>
            <p:xfrm>
              <a:off x="189883" y="1833131"/>
              <a:ext cx="1800200" cy="1634048"/>
            </p:xfrm>
            <a:graphic>
              <a:graphicData uri="http://schemas.openxmlformats.org/drawingml/2006/chart">
                <c:chart xmlns:c="http://schemas.openxmlformats.org/drawingml/2006/chart" xmlns:r="http://schemas.openxmlformats.org/officeDocument/2006/relationships" r:id="rId6"/>
              </a:graphicData>
            </a:graphic>
          </p:graphicFrame>
          <p:sp>
            <p:nvSpPr>
              <p:cNvPr id="199" name="TextBox 22">
                <a:extLst>
                  <a:ext uri="{FF2B5EF4-FFF2-40B4-BE49-F238E27FC236}">
                    <a16:creationId xmlns:a16="http://schemas.microsoft.com/office/drawing/2014/main" id="{6F474D2D-CF63-4A3A-91D2-7EA8AE6E764A}"/>
                  </a:ext>
                </a:extLst>
              </p:cNvPr>
              <p:cNvSpPr txBox="1"/>
              <p:nvPr/>
            </p:nvSpPr>
            <p:spPr>
              <a:xfrm>
                <a:off x="712939" y="2411263"/>
                <a:ext cx="759547" cy="496841"/>
              </a:xfrm>
              <a:prstGeom prst="rect">
                <a:avLst/>
              </a:prstGeom>
              <a:noFill/>
            </p:spPr>
            <p:txBody>
              <a:bodyPr wrap="square" rtlCol="0" anchor="ctr">
                <a:spAutoFit/>
              </a:bodyPr>
              <a:lstStyle/>
              <a:p>
                <a:pPr algn="ctr"/>
                <a:r>
                  <a:rPr lang="en-US" altLang="ko-KR" sz="1400" b="1">
                    <a:solidFill>
                      <a:srgbClr val="C54093"/>
                    </a:solidFill>
                    <a:latin typeface="+mj-lt"/>
                    <a:cs typeface="Arial" pitchFamily="34" charset="0"/>
                  </a:rPr>
                  <a:t>21%</a:t>
                </a:r>
                <a:endParaRPr lang="ko-KR" altLang="en-US" sz="1400" b="1">
                  <a:solidFill>
                    <a:srgbClr val="C54093"/>
                  </a:solidFill>
                  <a:latin typeface="+mj-lt"/>
                  <a:cs typeface="Arial" pitchFamily="34" charset="0"/>
                </a:endParaRPr>
              </a:p>
            </p:txBody>
          </p:sp>
        </p:grpSp>
      </p:grpSp>
      <p:grpSp>
        <p:nvGrpSpPr>
          <p:cNvPr id="204" name="Group 203">
            <a:extLst>
              <a:ext uri="{FF2B5EF4-FFF2-40B4-BE49-F238E27FC236}">
                <a16:creationId xmlns:a16="http://schemas.microsoft.com/office/drawing/2014/main" id="{E6226B01-2B3D-46F7-924D-5AA30C368904}"/>
              </a:ext>
            </a:extLst>
          </p:cNvPr>
          <p:cNvGrpSpPr/>
          <p:nvPr/>
        </p:nvGrpSpPr>
        <p:grpSpPr>
          <a:xfrm>
            <a:off x="4033683" y="3483475"/>
            <a:ext cx="3534549" cy="2192183"/>
            <a:chOff x="2770959" y="2047910"/>
            <a:chExt cx="4098829" cy="2566154"/>
          </a:xfrm>
        </p:grpSpPr>
        <p:sp>
          <p:nvSpPr>
            <p:cNvPr id="205" name="ZoneTexte 12">
              <a:extLst>
                <a:ext uri="{FF2B5EF4-FFF2-40B4-BE49-F238E27FC236}">
                  <a16:creationId xmlns:a16="http://schemas.microsoft.com/office/drawing/2014/main" id="{7418DF7D-874C-4879-8904-172661B35D0C}"/>
                </a:ext>
              </a:extLst>
            </p:cNvPr>
            <p:cNvSpPr txBox="1"/>
            <p:nvPr/>
          </p:nvSpPr>
          <p:spPr>
            <a:xfrm>
              <a:off x="2823620" y="2047910"/>
              <a:ext cx="1893991" cy="360282"/>
            </a:xfrm>
            <a:prstGeom prst="rect">
              <a:avLst/>
            </a:prstGeom>
            <a:solidFill>
              <a:srgbClr val="7F7F7F"/>
            </a:solidFill>
          </p:spPr>
          <p:txBody>
            <a:bodyPr wrap="square" rtlCol="0">
              <a:spAutoFit/>
            </a:bodyPr>
            <a:lstStyle/>
            <a:p>
              <a:pPr algn="l"/>
              <a:r>
                <a:rPr lang="en-US" sz="1400" b="1" spc="0" baseline="0" dirty="0">
                  <a:solidFill>
                    <a:schemeClr val="bg1"/>
                  </a:solidFill>
                  <a:latin typeface="+mj-lt"/>
                  <a:cs typeface="Arial"/>
                  <a:sym typeface="Arial"/>
                  <a:rtl val="0"/>
                </a:rPr>
                <a:t>Leptin/adiponectin</a:t>
              </a:r>
            </a:p>
          </p:txBody>
        </p:sp>
        <p:sp>
          <p:nvSpPr>
            <p:cNvPr id="206" name="ZoneTexte 13">
              <a:extLst>
                <a:ext uri="{FF2B5EF4-FFF2-40B4-BE49-F238E27FC236}">
                  <a16:creationId xmlns:a16="http://schemas.microsoft.com/office/drawing/2014/main" id="{89289900-3474-4EB0-B740-E8B1F1D66220}"/>
                </a:ext>
              </a:extLst>
            </p:cNvPr>
            <p:cNvSpPr txBox="1"/>
            <p:nvPr/>
          </p:nvSpPr>
          <p:spPr>
            <a:xfrm>
              <a:off x="2823620" y="2754786"/>
              <a:ext cx="686406" cy="307777"/>
            </a:xfrm>
            <a:prstGeom prst="rect">
              <a:avLst/>
            </a:prstGeom>
            <a:noFill/>
          </p:spPr>
          <p:txBody>
            <a:bodyPr wrap="none" rtlCol="0">
              <a:spAutoFit/>
            </a:bodyPr>
            <a:lstStyle/>
            <a:p>
              <a:pPr algn="l"/>
              <a:r>
                <a:rPr lang="en-US" sz="1400" spc="0" baseline="0" dirty="0">
                  <a:solidFill>
                    <a:srgbClr val="000000"/>
                  </a:solidFill>
                  <a:latin typeface="+mj-lt"/>
                  <a:cs typeface="Arial"/>
                  <a:sym typeface="Arial"/>
                  <a:rtl val="0"/>
                </a:rPr>
                <a:t>&lt; -0.89</a:t>
              </a:r>
            </a:p>
          </p:txBody>
        </p:sp>
        <p:sp>
          <p:nvSpPr>
            <p:cNvPr id="207" name="ZoneTexte 14">
              <a:extLst>
                <a:ext uri="{FF2B5EF4-FFF2-40B4-BE49-F238E27FC236}">
                  <a16:creationId xmlns:a16="http://schemas.microsoft.com/office/drawing/2014/main" id="{2958113E-B620-4E25-ABAA-E82ED9C87A02}"/>
                </a:ext>
              </a:extLst>
            </p:cNvPr>
            <p:cNvSpPr txBox="1"/>
            <p:nvPr/>
          </p:nvSpPr>
          <p:spPr>
            <a:xfrm>
              <a:off x="2823620" y="3119048"/>
              <a:ext cx="1168910" cy="307777"/>
            </a:xfrm>
            <a:prstGeom prst="rect">
              <a:avLst/>
            </a:prstGeom>
            <a:noFill/>
          </p:spPr>
          <p:txBody>
            <a:bodyPr wrap="none" rtlCol="0">
              <a:spAutoFit/>
            </a:bodyPr>
            <a:lstStyle/>
            <a:p>
              <a:pPr algn="l"/>
              <a:r>
                <a:rPr lang="en-US" sz="1400" spc="0" baseline="0">
                  <a:solidFill>
                    <a:srgbClr val="000000"/>
                  </a:solidFill>
                  <a:latin typeface="+mj-lt"/>
                  <a:cs typeface="Arial"/>
                  <a:sym typeface="Arial"/>
                  <a:rtl val="0"/>
                </a:rPr>
                <a:t>[-0.89 - -0.14[</a:t>
              </a:r>
            </a:p>
          </p:txBody>
        </p:sp>
        <p:sp>
          <p:nvSpPr>
            <p:cNvPr id="208" name="ZoneTexte 15">
              <a:extLst>
                <a:ext uri="{FF2B5EF4-FFF2-40B4-BE49-F238E27FC236}">
                  <a16:creationId xmlns:a16="http://schemas.microsoft.com/office/drawing/2014/main" id="{9B5C25C9-1B71-4908-8C0E-09B492E20FD0}"/>
                </a:ext>
              </a:extLst>
            </p:cNvPr>
            <p:cNvSpPr txBox="1"/>
            <p:nvPr/>
          </p:nvSpPr>
          <p:spPr>
            <a:xfrm>
              <a:off x="2823620" y="3505752"/>
              <a:ext cx="1114408" cy="307777"/>
            </a:xfrm>
            <a:prstGeom prst="rect">
              <a:avLst/>
            </a:prstGeom>
            <a:noFill/>
          </p:spPr>
          <p:txBody>
            <a:bodyPr wrap="none" rtlCol="0">
              <a:spAutoFit/>
            </a:bodyPr>
            <a:lstStyle/>
            <a:p>
              <a:pPr algn="l"/>
              <a:r>
                <a:rPr lang="en-US" sz="1400" spc="0" baseline="0">
                  <a:solidFill>
                    <a:srgbClr val="000000"/>
                  </a:solidFill>
                  <a:latin typeface="+mj-lt"/>
                  <a:cs typeface="Arial"/>
                  <a:sym typeface="Arial"/>
                  <a:rtl val="0"/>
                </a:rPr>
                <a:t>[-0.14 - 0.53[</a:t>
              </a:r>
            </a:p>
          </p:txBody>
        </p:sp>
        <p:sp>
          <p:nvSpPr>
            <p:cNvPr id="209" name="ZoneTexte 18">
              <a:extLst>
                <a:ext uri="{FF2B5EF4-FFF2-40B4-BE49-F238E27FC236}">
                  <a16:creationId xmlns:a16="http://schemas.microsoft.com/office/drawing/2014/main" id="{CECD0DF2-7E7F-4E82-B23F-3ED6E3D5C775}"/>
                </a:ext>
              </a:extLst>
            </p:cNvPr>
            <p:cNvSpPr txBox="1"/>
            <p:nvPr/>
          </p:nvSpPr>
          <p:spPr>
            <a:xfrm>
              <a:off x="2823620" y="3849670"/>
              <a:ext cx="631904" cy="307777"/>
            </a:xfrm>
            <a:prstGeom prst="rect">
              <a:avLst/>
            </a:prstGeom>
            <a:noFill/>
          </p:spPr>
          <p:txBody>
            <a:bodyPr wrap="none" rtlCol="0">
              <a:spAutoFit/>
            </a:bodyPr>
            <a:lstStyle/>
            <a:p>
              <a:pPr algn="l"/>
              <a:r>
                <a:rPr lang="en-US" sz="1400" spc="0" baseline="0">
                  <a:solidFill>
                    <a:srgbClr val="000000"/>
                  </a:solidFill>
                  <a:latin typeface="+mj-lt"/>
                  <a:cs typeface="Arial"/>
                  <a:sym typeface="Arial"/>
                  <a:rtl val="0"/>
                </a:rPr>
                <a:t>≥ 0.53</a:t>
              </a:r>
            </a:p>
          </p:txBody>
        </p:sp>
        <p:sp>
          <p:nvSpPr>
            <p:cNvPr id="210" name="ZoneTexte 20">
              <a:extLst>
                <a:ext uri="{FF2B5EF4-FFF2-40B4-BE49-F238E27FC236}">
                  <a16:creationId xmlns:a16="http://schemas.microsoft.com/office/drawing/2014/main" id="{5F968C9F-430D-4265-9B79-7072B4783F56}"/>
                </a:ext>
              </a:extLst>
            </p:cNvPr>
            <p:cNvSpPr txBox="1"/>
            <p:nvPr/>
          </p:nvSpPr>
          <p:spPr>
            <a:xfrm>
              <a:off x="2770959" y="4253782"/>
              <a:ext cx="1249416" cy="360282"/>
            </a:xfrm>
            <a:prstGeom prst="rect">
              <a:avLst/>
            </a:prstGeom>
            <a:noFill/>
          </p:spPr>
          <p:txBody>
            <a:bodyPr wrap="none" rtlCol="0">
              <a:spAutoFit/>
            </a:bodyPr>
            <a:lstStyle/>
            <a:p>
              <a:pPr algn="l"/>
              <a:r>
                <a:rPr lang="en-US" sz="1400" b="1" i="1" spc="0" baseline="0" dirty="0" err="1">
                  <a:latin typeface="+mj-lt"/>
                  <a:cs typeface="Arial"/>
                  <a:sym typeface="Arial"/>
                  <a:rtl val="0"/>
                </a:rPr>
                <a:t>Ptrend</a:t>
              </a:r>
              <a:r>
                <a:rPr lang="en-US" sz="1400" b="1" i="1" spc="0" baseline="0" dirty="0">
                  <a:latin typeface="+mj-lt"/>
                  <a:cs typeface="Arial"/>
                  <a:sym typeface="Arial"/>
                  <a:rtl val="0"/>
                </a:rPr>
                <a:t>=0.04</a:t>
              </a:r>
            </a:p>
          </p:txBody>
        </p:sp>
        <p:sp>
          <p:nvSpPr>
            <p:cNvPr id="211" name="Forme libre : forme 24">
              <a:extLst>
                <a:ext uri="{FF2B5EF4-FFF2-40B4-BE49-F238E27FC236}">
                  <a16:creationId xmlns:a16="http://schemas.microsoft.com/office/drawing/2014/main" id="{BEB1F1C1-FAC0-41DD-A3DE-82CDAFCFB478}"/>
                </a:ext>
              </a:extLst>
            </p:cNvPr>
            <p:cNvSpPr/>
            <p:nvPr/>
          </p:nvSpPr>
          <p:spPr>
            <a:xfrm>
              <a:off x="6241506" y="2853126"/>
              <a:ext cx="14334" cy="11506"/>
            </a:xfrm>
            <a:custGeom>
              <a:avLst/>
              <a:gdLst>
                <a:gd name="connsiteX0" fmla="*/ 0 w 9525"/>
                <a:gd name="connsiteY0" fmla="*/ 0 h 9525"/>
                <a:gd name="connsiteX1" fmla="*/ 0 w 9525"/>
                <a:gd name="connsiteY1" fmla="*/ 0 h 9525"/>
              </a:gdLst>
              <a:ahLst/>
              <a:cxnLst>
                <a:cxn ang="0">
                  <a:pos x="connsiteX0" y="connsiteY0"/>
                </a:cxn>
                <a:cxn ang="0">
                  <a:pos x="connsiteX1" y="connsiteY1"/>
                </a:cxn>
              </a:cxnLst>
              <a:rect l="l" t="t" r="r" b="b"/>
              <a:pathLst>
                <a:path w="9525" h="9525">
                  <a:moveTo>
                    <a:pt x="0" y="0"/>
                  </a:moveTo>
                  <a:lnTo>
                    <a:pt x="0" y="0"/>
                  </a:lnTo>
                </a:path>
              </a:pathLst>
            </a:custGeom>
            <a:noFill/>
            <a:ln w="8070" cap="rnd">
              <a:solidFill>
                <a:srgbClr val="000000"/>
              </a:solidFill>
              <a:prstDash val="solid"/>
              <a:round/>
            </a:ln>
          </p:spPr>
          <p:txBody>
            <a:bodyPr rtlCol="0" anchor="ctr"/>
            <a:lstStyle/>
            <a:p>
              <a:endParaRPr lang="en-US" sz="1400">
                <a:latin typeface="+mj-lt"/>
              </a:endParaRPr>
            </a:p>
          </p:txBody>
        </p:sp>
        <p:sp>
          <p:nvSpPr>
            <p:cNvPr id="212" name="Forme libre : forme 28">
              <a:extLst>
                <a:ext uri="{FF2B5EF4-FFF2-40B4-BE49-F238E27FC236}">
                  <a16:creationId xmlns:a16="http://schemas.microsoft.com/office/drawing/2014/main" id="{3089C919-4682-4ED3-A9DC-A13F128C8907}"/>
                </a:ext>
              </a:extLst>
            </p:cNvPr>
            <p:cNvSpPr/>
            <p:nvPr/>
          </p:nvSpPr>
          <p:spPr>
            <a:xfrm>
              <a:off x="6241506" y="2821330"/>
              <a:ext cx="9545" cy="63588"/>
            </a:xfrm>
            <a:custGeom>
              <a:avLst/>
              <a:gdLst>
                <a:gd name="connsiteX0" fmla="*/ 0 w 6343"/>
                <a:gd name="connsiteY0" fmla="*/ 0 h 52639"/>
                <a:gd name="connsiteX1" fmla="*/ 6344 w 6343"/>
                <a:gd name="connsiteY1" fmla="*/ 0 h 52639"/>
                <a:gd name="connsiteX2" fmla="*/ 6344 w 6343"/>
                <a:gd name="connsiteY2" fmla="*/ 52640 h 52639"/>
                <a:gd name="connsiteX3" fmla="*/ 0 w 6343"/>
                <a:gd name="connsiteY3" fmla="*/ 52640 h 52639"/>
              </a:gdLst>
              <a:ahLst/>
              <a:cxnLst>
                <a:cxn ang="0">
                  <a:pos x="connsiteX0" y="connsiteY0"/>
                </a:cxn>
                <a:cxn ang="0">
                  <a:pos x="connsiteX1" y="connsiteY1"/>
                </a:cxn>
                <a:cxn ang="0">
                  <a:pos x="connsiteX2" y="connsiteY2"/>
                </a:cxn>
                <a:cxn ang="0">
                  <a:pos x="connsiteX3" y="connsiteY3"/>
                </a:cxn>
              </a:cxnLst>
              <a:rect l="l" t="t" r="r" b="b"/>
              <a:pathLst>
                <a:path w="6343" h="52639">
                  <a:moveTo>
                    <a:pt x="0" y="0"/>
                  </a:moveTo>
                  <a:lnTo>
                    <a:pt x="6344" y="0"/>
                  </a:lnTo>
                  <a:lnTo>
                    <a:pt x="6344" y="52640"/>
                  </a:lnTo>
                  <a:lnTo>
                    <a:pt x="0" y="52640"/>
                  </a:lnTo>
                  <a:close/>
                </a:path>
              </a:pathLst>
            </a:custGeom>
            <a:solidFill>
              <a:srgbClr val="000000"/>
            </a:solidFill>
            <a:ln w="9525" cap="flat">
              <a:noFill/>
              <a:prstDash val="solid"/>
              <a:miter/>
            </a:ln>
          </p:spPr>
          <p:txBody>
            <a:bodyPr rtlCol="0" anchor="ctr"/>
            <a:lstStyle/>
            <a:p>
              <a:endParaRPr lang="en-US" sz="1400">
                <a:latin typeface="+mj-lt"/>
              </a:endParaRPr>
            </a:p>
          </p:txBody>
        </p:sp>
        <p:sp>
          <p:nvSpPr>
            <p:cNvPr id="213" name="Forme libre : forme 29">
              <a:extLst>
                <a:ext uri="{FF2B5EF4-FFF2-40B4-BE49-F238E27FC236}">
                  <a16:creationId xmlns:a16="http://schemas.microsoft.com/office/drawing/2014/main" id="{358F2302-FCDC-4D04-8AF5-A367A40ECBD2}"/>
                </a:ext>
              </a:extLst>
            </p:cNvPr>
            <p:cNvSpPr/>
            <p:nvPr/>
          </p:nvSpPr>
          <p:spPr>
            <a:xfrm>
              <a:off x="6241506" y="2821330"/>
              <a:ext cx="9545" cy="63588"/>
            </a:xfrm>
            <a:custGeom>
              <a:avLst/>
              <a:gdLst>
                <a:gd name="connsiteX0" fmla="*/ 0 w 6343"/>
                <a:gd name="connsiteY0" fmla="*/ 0 h 52639"/>
                <a:gd name="connsiteX1" fmla="*/ 6344 w 6343"/>
                <a:gd name="connsiteY1" fmla="*/ 0 h 52639"/>
                <a:gd name="connsiteX2" fmla="*/ 6344 w 6343"/>
                <a:gd name="connsiteY2" fmla="*/ 52640 h 52639"/>
                <a:gd name="connsiteX3" fmla="*/ 0 w 6343"/>
                <a:gd name="connsiteY3" fmla="*/ 52640 h 52639"/>
                <a:gd name="connsiteX4" fmla="*/ 0 w 6343"/>
                <a:gd name="connsiteY4" fmla="*/ 0 h 5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3" h="52639">
                  <a:moveTo>
                    <a:pt x="0" y="0"/>
                  </a:moveTo>
                  <a:lnTo>
                    <a:pt x="6344" y="0"/>
                  </a:lnTo>
                  <a:lnTo>
                    <a:pt x="6344" y="52640"/>
                  </a:lnTo>
                  <a:lnTo>
                    <a:pt x="0" y="52640"/>
                  </a:lnTo>
                  <a:lnTo>
                    <a:pt x="0" y="0"/>
                  </a:lnTo>
                </a:path>
              </a:pathLst>
            </a:custGeom>
            <a:noFill/>
            <a:ln w="8070" cap="rnd">
              <a:solidFill>
                <a:srgbClr val="000000"/>
              </a:solidFill>
              <a:prstDash val="solid"/>
              <a:round/>
            </a:ln>
          </p:spPr>
          <p:txBody>
            <a:bodyPr rtlCol="0" anchor="ctr"/>
            <a:lstStyle/>
            <a:p>
              <a:endParaRPr lang="en-US" sz="1400">
                <a:latin typeface="+mj-lt"/>
              </a:endParaRPr>
            </a:p>
          </p:txBody>
        </p:sp>
        <p:sp>
          <p:nvSpPr>
            <p:cNvPr id="214" name="Forme libre : forme 36">
              <a:extLst>
                <a:ext uri="{FF2B5EF4-FFF2-40B4-BE49-F238E27FC236}">
                  <a16:creationId xmlns:a16="http://schemas.microsoft.com/office/drawing/2014/main" id="{7FACD959-9FC8-4351-85BE-A886887409C5}"/>
                </a:ext>
              </a:extLst>
            </p:cNvPr>
            <p:cNvSpPr/>
            <p:nvPr/>
          </p:nvSpPr>
          <p:spPr>
            <a:xfrm>
              <a:off x="6241506" y="2853126"/>
              <a:ext cx="14334" cy="11506"/>
            </a:xfrm>
            <a:custGeom>
              <a:avLst/>
              <a:gdLst>
                <a:gd name="connsiteX0" fmla="*/ 0 w 9525"/>
                <a:gd name="connsiteY0" fmla="*/ 0 h 9525"/>
                <a:gd name="connsiteX1" fmla="*/ 0 w 9525"/>
                <a:gd name="connsiteY1" fmla="*/ 0 h 9525"/>
              </a:gdLst>
              <a:ahLst/>
              <a:cxnLst>
                <a:cxn ang="0">
                  <a:pos x="connsiteX0" y="connsiteY0"/>
                </a:cxn>
                <a:cxn ang="0">
                  <a:pos x="connsiteX1" y="connsiteY1"/>
                </a:cxn>
              </a:cxnLst>
              <a:rect l="l" t="t" r="r" b="b"/>
              <a:pathLst>
                <a:path w="9525" h="9525">
                  <a:moveTo>
                    <a:pt x="0" y="0"/>
                  </a:moveTo>
                  <a:lnTo>
                    <a:pt x="0" y="0"/>
                  </a:lnTo>
                </a:path>
              </a:pathLst>
            </a:custGeom>
            <a:noFill/>
            <a:ln w="8070" cap="rnd">
              <a:solidFill>
                <a:srgbClr val="FFFFFF"/>
              </a:solidFill>
              <a:prstDash val="solid"/>
              <a:round/>
            </a:ln>
          </p:spPr>
          <p:txBody>
            <a:bodyPr rtlCol="0" anchor="ctr"/>
            <a:lstStyle/>
            <a:p>
              <a:endParaRPr lang="en-US" sz="1400">
                <a:latin typeface="+mj-lt"/>
              </a:endParaRPr>
            </a:p>
          </p:txBody>
        </p:sp>
        <p:sp>
          <p:nvSpPr>
            <p:cNvPr id="215" name="Line 33">
              <a:extLst>
                <a:ext uri="{FF2B5EF4-FFF2-40B4-BE49-F238E27FC236}">
                  <a16:creationId xmlns:a16="http://schemas.microsoft.com/office/drawing/2014/main" id="{F0772D62-1D3E-4B25-9478-B4D55948D408}"/>
                </a:ext>
              </a:extLst>
            </p:cNvPr>
            <p:cNvSpPr>
              <a:spLocks noChangeShapeType="1"/>
            </p:cNvSpPr>
            <p:nvPr/>
          </p:nvSpPr>
          <p:spPr bwMode="auto">
            <a:xfrm flipH="1" flipV="1">
              <a:off x="6240037" y="2639038"/>
              <a:ext cx="0" cy="1554389"/>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216" name="Line 15">
              <a:extLst>
                <a:ext uri="{FF2B5EF4-FFF2-40B4-BE49-F238E27FC236}">
                  <a16:creationId xmlns:a16="http://schemas.microsoft.com/office/drawing/2014/main" id="{8E972C21-C0B7-4D35-8B53-242AD22DFFFF}"/>
                </a:ext>
              </a:extLst>
            </p:cNvPr>
            <p:cNvSpPr>
              <a:spLocks noChangeShapeType="1"/>
            </p:cNvSpPr>
            <p:nvPr/>
          </p:nvSpPr>
          <p:spPr bwMode="auto">
            <a:xfrm flipV="1">
              <a:off x="5687278" y="4171008"/>
              <a:ext cx="1118000" cy="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217" name="Line 16">
              <a:extLst>
                <a:ext uri="{FF2B5EF4-FFF2-40B4-BE49-F238E27FC236}">
                  <a16:creationId xmlns:a16="http://schemas.microsoft.com/office/drawing/2014/main" id="{B23A097D-1804-4D2C-B467-E8F74C56C45E}"/>
                </a:ext>
              </a:extLst>
            </p:cNvPr>
            <p:cNvSpPr>
              <a:spLocks noChangeShapeType="1"/>
            </p:cNvSpPr>
            <p:nvPr/>
          </p:nvSpPr>
          <p:spPr bwMode="auto">
            <a:xfrm>
              <a:off x="5687278" y="4175116"/>
              <a:ext cx="0" cy="52988"/>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218" name="Line 17">
              <a:extLst>
                <a:ext uri="{FF2B5EF4-FFF2-40B4-BE49-F238E27FC236}">
                  <a16:creationId xmlns:a16="http://schemas.microsoft.com/office/drawing/2014/main" id="{B6430961-AF4A-407C-941A-5AFC28B3C42C}"/>
                </a:ext>
              </a:extLst>
            </p:cNvPr>
            <p:cNvSpPr>
              <a:spLocks noChangeShapeType="1"/>
            </p:cNvSpPr>
            <p:nvPr/>
          </p:nvSpPr>
          <p:spPr bwMode="auto">
            <a:xfrm>
              <a:off x="6246285" y="4175116"/>
              <a:ext cx="0" cy="52988"/>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219" name="Line 18">
              <a:extLst>
                <a:ext uri="{FF2B5EF4-FFF2-40B4-BE49-F238E27FC236}">
                  <a16:creationId xmlns:a16="http://schemas.microsoft.com/office/drawing/2014/main" id="{1D6C4489-FF9F-44B9-B438-99A4494DC1B0}"/>
                </a:ext>
              </a:extLst>
            </p:cNvPr>
            <p:cNvSpPr>
              <a:spLocks noChangeShapeType="1"/>
            </p:cNvSpPr>
            <p:nvPr/>
          </p:nvSpPr>
          <p:spPr bwMode="auto">
            <a:xfrm>
              <a:off x="6805292" y="4175116"/>
              <a:ext cx="0" cy="52988"/>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220" name="Rectangle 21">
              <a:extLst>
                <a:ext uri="{FF2B5EF4-FFF2-40B4-BE49-F238E27FC236}">
                  <a16:creationId xmlns:a16="http://schemas.microsoft.com/office/drawing/2014/main" id="{EDC20120-3D9B-4DF9-8F59-43492828E31D}"/>
                </a:ext>
              </a:extLst>
            </p:cNvPr>
            <p:cNvSpPr>
              <a:spLocks noChangeArrowheads="1"/>
            </p:cNvSpPr>
            <p:nvPr/>
          </p:nvSpPr>
          <p:spPr bwMode="auto">
            <a:xfrm>
              <a:off x="5525749" y="4292866"/>
              <a:ext cx="22602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mj-lt"/>
                </a:rPr>
                <a:t>0.6</a:t>
              </a:r>
              <a:endParaRPr kumimoji="0" lang="en-US" altLang="en-US" sz="1400" b="0" i="0" u="none" strike="noStrike" cap="none" normalizeH="0" baseline="0">
                <a:ln>
                  <a:noFill/>
                </a:ln>
                <a:solidFill>
                  <a:schemeClr val="tx1"/>
                </a:solidFill>
                <a:effectLst/>
                <a:latin typeface="+mj-lt"/>
              </a:endParaRPr>
            </a:p>
          </p:txBody>
        </p:sp>
        <p:sp>
          <p:nvSpPr>
            <p:cNvPr id="221" name="Rectangle 22">
              <a:extLst>
                <a:ext uri="{FF2B5EF4-FFF2-40B4-BE49-F238E27FC236}">
                  <a16:creationId xmlns:a16="http://schemas.microsoft.com/office/drawing/2014/main" id="{F7C1508A-E604-4EA6-B12B-3A69E7198FC4}"/>
                </a:ext>
              </a:extLst>
            </p:cNvPr>
            <p:cNvSpPr>
              <a:spLocks noChangeArrowheads="1"/>
            </p:cNvSpPr>
            <p:nvPr/>
          </p:nvSpPr>
          <p:spPr bwMode="auto">
            <a:xfrm>
              <a:off x="6084756" y="4292866"/>
              <a:ext cx="22602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mj-lt"/>
                </a:rPr>
                <a:t>1.0</a:t>
              </a:r>
              <a:endParaRPr kumimoji="0" lang="en-US" altLang="en-US" sz="1400" b="0" i="0" u="none" strike="noStrike" cap="none" normalizeH="0" baseline="0">
                <a:ln>
                  <a:noFill/>
                </a:ln>
                <a:solidFill>
                  <a:schemeClr val="tx1"/>
                </a:solidFill>
                <a:effectLst/>
                <a:latin typeface="+mj-lt"/>
              </a:endParaRPr>
            </a:p>
          </p:txBody>
        </p:sp>
        <p:sp>
          <p:nvSpPr>
            <p:cNvPr id="222" name="Rectangle 23">
              <a:extLst>
                <a:ext uri="{FF2B5EF4-FFF2-40B4-BE49-F238E27FC236}">
                  <a16:creationId xmlns:a16="http://schemas.microsoft.com/office/drawing/2014/main" id="{6C3A8DDB-F9E7-46CD-858B-2F89650D3317}"/>
                </a:ext>
              </a:extLst>
            </p:cNvPr>
            <p:cNvSpPr>
              <a:spLocks noChangeArrowheads="1"/>
            </p:cNvSpPr>
            <p:nvPr/>
          </p:nvSpPr>
          <p:spPr bwMode="auto">
            <a:xfrm>
              <a:off x="6643764" y="4292866"/>
              <a:ext cx="22602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mj-lt"/>
                </a:rPr>
                <a:t>1.6</a:t>
              </a:r>
              <a:endParaRPr kumimoji="0" lang="en-US" altLang="en-US" sz="1400" b="0" i="0" u="none" strike="noStrike" cap="none" normalizeH="0" baseline="0">
                <a:ln>
                  <a:noFill/>
                </a:ln>
                <a:solidFill>
                  <a:schemeClr val="tx1"/>
                </a:solidFill>
                <a:effectLst/>
                <a:latin typeface="+mj-lt"/>
              </a:endParaRPr>
            </a:p>
          </p:txBody>
        </p:sp>
        <p:sp>
          <p:nvSpPr>
            <p:cNvPr id="223" name="Rectangle 30">
              <a:extLst>
                <a:ext uri="{FF2B5EF4-FFF2-40B4-BE49-F238E27FC236}">
                  <a16:creationId xmlns:a16="http://schemas.microsoft.com/office/drawing/2014/main" id="{FF01A77A-C6BF-412D-89E1-22E0667D5243}"/>
                </a:ext>
              </a:extLst>
            </p:cNvPr>
            <p:cNvSpPr>
              <a:spLocks noChangeArrowheads="1"/>
            </p:cNvSpPr>
            <p:nvPr/>
          </p:nvSpPr>
          <p:spPr bwMode="auto">
            <a:xfrm>
              <a:off x="6190706" y="2804972"/>
              <a:ext cx="101600" cy="96838"/>
            </a:xfrm>
            <a:prstGeom prst="rect">
              <a:avLst/>
            </a:prstGeom>
            <a:solidFill>
              <a:srgbClr val="7F7F7F"/>
            </a:solidFill>
            <a:ln w="4763" cap="rnd">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grpSp>
          <p:nvGrpSpPr>
            <p:cNvPr id="224" name="Groupe 103">
              <a:extLst>
                <a:ext uri="{FF2B5EF4-FFF2-40B4-BE49-F238E27FC236}">
                  <a16:creationId xmlns:a16="http://schemas.microsoft.com/office/drawing/2014/main" id="{28BB174B-7C3B-49E4-B83D-9B4A678014C7}"/>
                </a:ext>
              </a:extLst>
            </p:cNvPr>
            <p:cNvGrpSpPr/>
            <p:nvPr/>
          </p:nvGrpSpPr>
          <p:grpSpPr>
            <a:xfrm>
              <a:off x="5621265" y="3172169"/>
              <a:ext cx="658409" cy="96838"/>
              <a:chOff x="2502602" y="2299414"/>
              <a:chExt cx="658409" cy="96838"/>
            </a:xfrm>
          </p:grpSpPr>
          <p:sp>
            <p:nvSpPr>
              <p:cNvPr id="233" name="Forme libre : forme 25">
                <a:extLst>
                  <a:ext uri="{FF2B5EF4-FFF2-40B4-BE49-F238E27FC236}">
                    <a16:creationId xmlns:a16="http://schemas.microsoft.com/office/drawing/2014/main" id="{D5E21AF8-C598-4A35-9D00-15ABF5E20582}"/>
                  </a:ext>
                </a:extLst>
              </p:cNvPr>
              <p:cNvSpPr/>
              <p:nvPr/>
            </p:nvSpPr>
            <p:spPr>
              <a:xfrm>
                <a:off x="2502602" y="2347861"/>
                <a:ext cx="658409" cy="11506"/>
              </a:xfrm>
              <a:custGeom>
                <a:avLst/>
                <a:gdLst>
                  <a:gd name="connsiteX0" fmla="*/ 0 w 437530"/>
                  <a:gd name="connsiteY0" fmla="*/ 0 h 9525"/>
                  <a:gd name="connsiteX1" fmla="*/ 437531 w 437530"/>
                  <a:gd name="connsiteY1" fmla="*/ 0 h 9525"/>
                </a:gdLst>
                <a:ahLst/>
                <a:cxnLst>
                  <a:cxn ang="0">
                    <a:pos x="connsiteX0" y="connsiteY0"/>
                  </a:cxn>
                  <a:cxn ang="0">
                    <a:pos x="connsiteX1" y="connsiteY1"/>
                  </a:cxn>
                </a:cxnLst>
                <a:rect l="l" t="t" r="r" b="b"/>
                <a:pathLst>
                  <a:path w="437530" h="9525">
                    <a:moveTo>
                      <a:pt x="0" y="0"/>
                    </a:moveTo>
                    <a:lnTo>
                      <a:pt x="437531" y="0"/>
                    </a:lnTo>
                  </a:path>
                </a:pathLst>
              </a:custGeom>
              <a:noFill/>
              <a:ln w="8070" cap="rnd">
                <a:solidFill>
                  <a:srgbClr val="000000"/>
                </a:solidFill>
                <a:prstDash val="solid"/>
                <a:round/>
              </a:ln>
            </p:spPr>
            <p:txBody>
              <a:bodyPr rtlCol="0" anchor="ctr"/>
              <a:lstStyle/>
              <a:p>
                <a:endParaRPr lang="en-US" sz="1400">
                  <a:latin typeface="+mj-lt"/>
                </a:endParaRPr>
              </a:p>
            </p:txBody>
          </p:sp>
          <p:sp>
            <p:nvSpPr>
              <p:cNvPr id="234" name="Rectangle 30">
                <a:extLst>
                  <a:ext uri="{FF2B5EF4-FFF2-40B4-BE49-F238E27FC236}">
                    <a16:creationId xmlns:a16="http://schemas.microsoft.com/office/drawing/2014/main" id="{F25EBD03-9C69-4AF9-8BD3-D330019ABC09}"/>
                  </a:ext>
                </a:extLst>
              </p:cNvPr>
              <p:cNvSpPr>
                <a:spLocks noChangeArrowheads="1"/>
              </p:cNvSpPr>
              <p:nvPr/>
            </p:nvSpPr>
            <p:spPr bwMode="auto">
              <a:xfrm>
                <a:off x="2724120" y="2299414"/>
                <a:ext cx="101600" cy="96838"/>
              </a:xfrm>
              <a:prstGeom prst="rect">
                <a:avLst/>
              </a:prstGeom>
              <a:solidFill>
                <a:srgbClr val="7F7F7F"/>
              </a:solidFill>
              <a:ln w="4763" cap="rnd">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grpSp>
        <p:grpSp>
          <p:nvGrpSpPr>
            <p:cNvPr id="225" name="Groupe 102">
              <a:extLst>
                <a:ext uri="{FF2B5EF4-FFF2-40B4-BE49-F238E27FC236}">
                  <a16:creationId xmlns:a16="http://schemas.microsoft.com/office/drawing/2014/main" id="{6EB01F37-5D75-4D6B-9EC9-38CC969A908B}"/>
                </a:ext>
              </a:extLst>
            </p:cNvPr>
            <p:cNvGrpSpPr/>
            <p:nvPr/>
          </p:nvGrpSpPr>
          <p:grpSpPr>
            <a:xfrm>
              <a:off x="5564003" y="3539366"/>
              <a:ext cx="667969" cy="96838"/>
              <a:chOff x="2445340" y="2494892"/>
              <a:chExt cx="667969" cy="96838"/>
            </a:xfrm>
          </p:grpSpPr>
          <p:sp>
            <p:nvSpPr>
              <p:cNvPr id="231" name="Forme libre : forme 26">
                <a:extLst>
                  <a:ext uri="{FF2B5EF4-FFF2-40B4-BE49-F238E27FC236}">
                    <a16:creationId xmlns:a16="http://schemas.microsoft.com/office/drawing/2014/main" id="{EE0387B1-7399-4CD3-BA14-29A24777BBEC}"/>
                  </a:ext>
                </a:extLst>
              </p:cNvPr>
              <p:cNvSpPr/>
              <p:nvPr/>
            </p:nvSpPr>
            <p:spPr>
              <a:xfrm>
                <a:off x="2445340" y="2538628"/>
                <a:ext cx="667969" cy="11506"/>
              </a:xfrm>
              <a:custGeom>
                <a:avLst/>
                <a:gdLst>
                  <a:gd name="connsiteX0" fmla="*/ 0 w 443883"/>
                  <a:gd name="connsiteY0" fmla="*/ 0 h 9525"/>
                  <a:gd name="connsiteX1" fmla="*/ 443884 w 443883"/>
                  <a:gd name="connsiteY1" fmla="*/ 0 h 9525"/>
                </a:gdLst>
                <a:ahLst/>
                <a:cxnLst>
                  <a:cxn ang="0">
                    <a:pos x="connsiteX0" y="connsiteY0"/>
                  </a:cxn>
                  <a:cxn ang="0">
                    <a:pos x="connsiteX1" y="connsiteY1"/>
                  </a:cxn>
                </a:cxnLst>
                <a:rect l="l" t="t" r="r" b="b"/>
                <a:pathLst>
                  <a:path w="443883" h="9525">
                    <a:moveTo>
                      <a:pt x="0" y="0"/>
                    </a:moveTo>
                    <a:lnTo>
                      <a:pt x="443884" y="0"/>
                    </a:lnTo>
                  </a:path>
                </a:pathLst>
              </a:custGeom>
              <a:noFill/>
              <a:ln w="8070" cap="rnd">
                <a:solidFill>
                  <a:srgbClr val="000000"/>
                </a:solidFill>
                <a:prstDash val="solid"/>
                <a:round/>
              </a:ln>
            </p:spPr>
            <p:txBody>
              <a:bodyPr rtlCol="0" anchor="ctr"/>
              <a:lstStyle/>
              <a:p>
                <a:endParaRPr lang="en-US" sz="1400">
                  <a:latin typeface="+mj-lt"/>
                </a:endParaRPr>
              </a:p>
            </p:txBody>
          </p:sp>
          <p:sp>
            <p:nvSpPr>
              <p:cNvPr id="232" name="Rectangle 30">
                <a:extLst>
                  <a:ext uri="{FF2B5EF4-FFF2-40B4-BE49-F238E27FC236}">
                    <a16:creationId xmlns:a16="http://schemas.microsoft.com/office/drawing/2014/main" id="{F6645C75-ECB2-4409-A794-471FD6BC4FA2}"/>
                  </a:ext>
                </a:extLst>
              </p:cNvPr>
              <p:cNvSpPr>
                <a:spLocks noChangeArrowheads="1"/>
              </p:cNvSpPr>
              <p:nvPr/>
            </p:nvSpPr>
            <p:spPr bwMode="auto">
              <a:xfrm>
                <a:off x="2677924" y="2494892"/>
                <a:ext cx="101600" cy="96838"/>
              </a:xfrm>
              <a:prstGeom prst="rect">
                <a:avLst/>
              </a:prstGeom>
              <a:solidFill>
                <a:srgbClr val="7F7F7F"/>
              </a:solidFill>
              <a:ln w="4763" cap="rnd">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grpSp>
        <p:grpSp>
          <p:nvGrpSpPr>
            <p:cNvPr id="226" name="Groupe 101">
              <a:extLst>
                <a:ext uri="{FF2B5EF4-FFF2-40B4-BE49-F238E27FC236}">
                  <a16:creationId xmlns:a16="http://schemas.microsoft.com/office/drawing/2014/main" id="{54C82E0B-EFFF-4EAE-BC99-EB1FFE46D0E5}"/>
                </a:ext>
              </a:extLst>
            </p:cNvPr>
            <p:cNvGrpSpPr/>
            <p:nvPr/>
          </p:nvGrpSpPr>
          <p:grpSpPr>
            <a:xfrm>
              <a:off x="5487663" y="3906562"/>
              <a:ext cx="715673" cy="96838"/>
              <a:chOff x="2369000" y="2709816"/>
              <a:chExt cx="715673" cy="96838"/>
            </a:xfrm>
          </p:grpSpPr>
          <p:sp>
            <p:nvSpPr>
              <p:cNvPr id="229" name="Forme libre : forme 27">
                <a:extLst>
                  <a:ext uri="{FF2B5EF4-FFF2-40B4-BE49-F238E27FC236}">
                    <a16:creationId xmlns:a16="http://schemas.microsoft.com/office/drawing/2014/main" id="{7A7B5A00-FC7F-4CFA-8AAF-AE97E2851EC9}"/>
                  </a:ext>
                </a:extLst>
              </p:cNvPr>
              <p:cNvSpPr/>
              <p:nvPr/>
            </p:nvSpPr>
            <p:spPr>
              <a:xfrm>
                <a:off x="2369000" y="2761189"/>
                <a:ext cx="715673" cy="11506"/>
              </a:xfrm>
              <a:custGeom>
                <a:avLst/>
                <a:gdLst>
                  <a:gd name="connsiteX0" fmla="*/ 0 w 475583"/>
                  <a:gd name="connsiteY0" fmla="*/ 0 h 9525"/>
                  <a:gd name="connsiteX1" fmla="*/ 475583 w 475583"/>
                  <a:gd name="connsiteY1" fmla="*/ 0 h 9525"/>
                </a:gdLst>
                <a:ahLst/>
                <a:cxnLst>
                  <a:cxn ang="0">
                    <a:pos x="connsiteX0" y="connsiteY0"/>
                  </a:cxn>
                  <a:cxn ang="0">
                    <a:pos x="connsiteX1" y="connsiteY1"/>
                  </a:cxn>
                </a:cxnLst>
                <a:rect l="l" t="t" r="r" b="b"/>
                <a:pathLst>
                  <a:path w="475583" h="9525">
                    <a:moveTo>
                      <a:pt x="0" y="0"/>
                    </a:moveTo>
                    <a:lnTo>
                      <a:pt x="475583" y="0"/>
                    </a:lnTo>
                  </a:path>
                </a:pathLst>
              </a:custGeom>
              <a:noFill/>
              <a:ln w="8070" cap="rnd">
                <a:solidFill>
                  <a:srgbClr val="000000"/>
                </a:solidFill>
                <a:prstDash val="solid"/>
                <a:round/>
              </a:ln>
            </p:spPr>
            <p:txBody>
              <a:bodyPr rtlCol="0" anchor="ctr"/>
              <a:lstStyle/>
              <a:p>
                <a:endParaRPr lang="en-US" sz="1400">
                  <a:latin typeface="+mj-lt"/>
                </a:endParaRPr>
              </a:p>
            </p:txBody>
          </p:sp>
          <p:sp>
            <p:nvSpPr>
              <p:cNvPr id="230" name="Rectangle 30">
                <a:extLst>
                  <a:ext uri="{FF2B5EF4-FFF2-40B4-BE49-F238E27FC236}">
                    <a16:creationId xmlns:a16="http://schemas.microsoft.com/office/drawing/2014/main" id="{E52F0C2F-815C-4132-9722-DBE5C6180B0A}"/>
                  </a:ext>
                </a:extLst>
              </p:cNvPr>
              <p:cNvSpPr>
                <a:spLocks noChangeArrowheads="1"/>
              </p:cNvSpPr>
              <p:nvPr/>
            </p:nvSpPr>
            <p:spPr bwMode="auto">
              <a:xfrm>
                <a:off x="2619309" y="2709816"/>
                <a:ext cx="101600" cy="96838"/>
              </a:xfrm>
              <a:prstGeom prst="rect">
                <a:avLst/>
              </a:prstGeom>
              <a:solidFill>
                <a:srgbClr val="7F7F7F"/>
              </a:solidFill>
              <a:ln w="4763" cap="rnd">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grpSp>
        <p:sp>
          <p:nvSpPr>
            <p:cNvPr id="227" name="ZoneTexte 112">
              <a:extLst>
                <a:ext uri="{FF2B5EF4-FFF2-40B4-BE49-F238E27FC236}">
                  <a16:creationId xmlns:a16="http://schemas.microsoft.com/office/drawing/2014/main" id="{547DA1F6-F6A0-4C33-BAB5-C6462AE8B90F}"/>
                </a:ext>
              </a:extLst>
            </p:cNvPr>
            <p:cNvSpPr txBox="1"/>
            <p:nvPr/>
          </p:nvSpPr>
          <p:spPr>
            <a:xfrm>
              <a:off x="5444190" y="2126392"/>
              <a:ext cx="1099981" cy="307777"/>
            </a:xfrm>
            <a:prstGeom prst="rect">
              <a:avLst/>
            </a:prstGeom>
            <a:noFill/>
          </p:spPr>
          <p:txBody>
            <a:bodyPr wrap="none" rtlCol="0" anchor="b">
              <a:spAutoFit/>
            </a:bodyPr>
            <a:lstStyle/>
            <a:p>
              <a:pPr algn="l"/>
              <a:r>
                <a:rPr lang="en-US" sz="1400" spc="0" baseline="0" dirty="0">
                  <a:solidFill>
                    <a:srgbClr val="000000"/>
                  </a:solidFill>
                  <a:latin typeface="+mj-lt"/>
                  <a:cs typeface="Arial"/>
                  <a:sym typeface="Arial"/>
                  <a:rtl val="0"/>
                </a:rPr>
                <a:t>OR</a:t>
              </a:r>
              <a:r>
                <a:rPr lang="en-US" sz="1400" spc="0" baseline="33589" dirty="0">
                  <a:solidFill>
                    <a:srgbClr val="000000"/>
                  </a:solidFill>
                  <a:latin typeface="+mj-lt"/>
                  <a:cs typeface="Arial"/>
                  <a:sym typeface="Arial"/>
                  <a:rtl val="0"/>
                </a:rPr>
                <a:t> </a:t>
              </a:r>
              <a:r>
                <a:rPr lang="en-US" sz="1400" spc="0" baseline="0" dirty="0">
                  <a:solidFill>
                    <a:srgbClr val="000000"/>
                  </a:solidFill>
                  <a:latin typeface="+mj-lt"/>
                  <a:cs typeface="Arial"/>
                  <a:sym typeface="Arial"/>
                  <a:rtl val="0"/>
                </a:rPr>
                <a:t>(95% CI)  </a:t>
              </a:r>
            </a:p>
          </p:txBody>
        </p:sp>
        <p:sp>
          <p:nvSpPr>
            <p:cNvPr id="228" name="ZoneTexte 116">
              <a:extLst>
                <a:ext uri="{FF2B5EF4-FFF2-40B4-BE49-F238E27FC236}">
                  <a16:creationId xmlns:a16="http://schemas.microsoft.com/office/drawing/2014/main" id="{3271EC3B-1C0E-4FF3-9BB1-BF42BC635D05}"/>
                </a:ext>
              </a:extLst>
            </p:cNvPr>
            <p:cNvSpPr txBox="1"/>
            <p:nvPr/>
          </p:nvSpPr>
          <p:spPr>
            <a:xfrm>
              <a:off x="2823620" y="2466492"/>
              <a:ext cx="827471" cy="307777"/>
            </a:xfrm>
            <a:prstGeom prst="rect">
              <a:avLst/>
            </a:prstGeom>
            <a:noFill/>
          </p:spPr>
          <p:txBody>
            <a:bodyPr wrap="none" rtlCol="0">
              <a:spAutoFit/>
            </a:bodyPr>
            <a:lstStyle/>
            <a:p>
              <a:pPr algn="l"/>
              <a:r>
                <a:rPr lang="en-US" sz="1400" b="1" spc="0" baseline="0">
                  <a:solidFill>
                    <a:srgbClr val="000000"/>
                  </a:solidFill>
                  <a:latin typeface="+mj-lt"/>
                  <a:cs typeface="Arial"/>
                  <a:sym typeface="Arial"/>
                  <a:rtl val="0"/>
                </a:rPr>
                <a:t>Quartiles</a:t>
              </a:r>
            </a:p>
          </p:txBody>
        </p:sp>
      </p:grpSp>
      <p:sp>
        <p:nvSpPr>
          <p:cNvPr id="235" name="ZoneTexte 1">
            <a:extLst>
              <a:ext uri="{FF2B5EF4-FFF2-40B4-BE49-F238E27FC236}">
                <a16:creationId xmlns:a16="http://schemas.microsoft.com/office/drawing/2014/main" id="{74E06905-4DE7-45D4-80A9-8C892AEDFAF6}"/>
              </a:ext>
            </a:extLst>
          </p:cNvPr>
          <p:cNvSpPr txBox="1"/>
          <p:nvPr/>
        </p:nvSpPr>
        <p:spPr>
          <a:xfrm>
            <a:off x="900463" y="2719221"/>
            <a:ext cx="9144000" cy="707886"/>
          </a:xfrm>
          <a:prstGeom prst="rect">
            <a:avLst/>
          </a:prstGeom>
          <a:noFill/>
        </p:spPr>
        <p:txBody>
          <a:bodyPr wrap="square">
            <a:spAutoFit/>
          </a:bodyPr>
          <a:lstStyle/>
          <a:p>
            <a:pPr algn="ctr"/>
            <a:r>
              <a:rPr lang="en-US" sz="2000" b="1" dirty="0">
                <a:ln w="0"/>
                <a:solidFill>
                  <a:schemeClr val="bg1">
                    <a:lumMod val="50000"/>
                  </a:schemeClr>
                </a:solidFill>
                <a:latin typeface="+mj-lt"/>
              </a:rPr>
              <a:t>Pre/perimenopausal women </a:t>
            </a:r>
          </a:p>
          <a:p>
            <a:pPr algn="ctr"/>
            <a:r>
              <a:rPr lang="en-US" sz="2000" b="1" dirty="0">
                <a:ln w="0"/>
                <a:solidFill>
                  <a:schemeClr val="bg1">
                    <a:lumMod val="50000"/>
                  </a:schemeClr>
                </a:solidFill>
                <a:latin typeface="+mj-lt"/>
              </a:rPr>
              <a:t>(720 cases/720 controls)</a:t>
            </a:r>
            <a:endParaRPr lang="en-US" sz="2000" b="1" cap="none" spc="0" dirty="0">
              <a:ln w="0"/>
              <a:solidFill>
                <a:schemeClr val="bg1">
                  <a:lumMod val="50000"/>
                </a:schemeClr>
              </a:solidFill>
              <a:latin typeface="+mj-lt"/>
            </a:endParaRPr>
          </a:p>
        </p:txBody>
      </p:sp>
      <p:grpSp>
        <p:nvGrpSpPr>
          <p:cNvPr id="236" name="Group 235">
            <a:extLst>
              <a:ext uri="{FF2B5EF4-FFF2-40B4-BE49-F238E27FC236}">
                <a16:creationId xmlns:a16="http://schemas.microsoft.com/office/drawing/2014/main" id="{2041440C-827F-41C2-85B7-F040DD858A8D}"/>
              </a:ext>
            </a:extLst>
          </p:cNvPr>
          <p:cNvGrpSpPr/>
          <p:nvPr/>
        </p:nvGrpSpPr>
        <p:grpSpPr>
          <a:xfrm>
            <a:off x="8646230" y="4359183"/>
            <a:ext cx="2557282" cy="2342961"/>
            <a:chOff x="1640624" y="2019534"/>
            <a:chExt cx="4146222" cy="2754708"/>
          </a:xfrm>
        </p:grpSpPr>
        <p:sp>
          <p:nvSpPr>
            <p:cNvPr id="237" name="ZoneTexte 16">
              <a:extLst>
                <a:ext uri="{FF2B5EF4-FFF2-40B4-BE49-F238E27FC236}">
                  <a16:creationId xmlns:a16="http://schemas.microsoft.com/office/drawing/2014/main" id="{4C4984D0-8276-4EDA-9012-C61B211988ED}"/>
                </a:ext>
              </a:extLst>
            </p:cNvPr>
            <p:cNvSpPr txBox="1"/>
            <p:nvPr/>
          </p:nvSpPr>
          <p:spPr>
            <a:xfrm>
              <a:off x="1640626" y="2820532"/>
              <a:ext cx="1517895" cy="361865"/>
            </a:xfrm>
            <a:prstGeom prst="rect">
              <a:avLst/>
            </a:prstGeom>
            <a:noFill/>
          </p:spPr>
          <p:txBody>
            <a:bodyPr wrap="square" rtlCol="0">
              <a:spAutoFit/>
            </a:bodyPr>
            <a:lstStyle/>
            <a:p>
              <a:pPr algn="l"/>
              <a:r>
                <a:rPr lang="en-US" sz="1400" spc="0" baseline="0" dirty="0">
                  <a:solidFill>
                    <a:srgbClr val="000000"/>
                  </a:solidFill>
                  <a:latin typeface="+mj-lt"/>
                  <a:cs typeface="Arial"/>
                  <a:sym typeface="Arial"/>
                  <a:rtl val="0"/>
                </a:rPr>
                <a:t>&lt; 0.5</a:t>
              </a:r>
            </a:p>
          </p:txBody>
        </p:sp>
        <p:sp>
          <p:nvSpPr>
            <p:cNvPr id="238" name="ZoneTexte 17">
              <a:extLst>
                <a:ext uri="{FF2B5EF4-FFF2-40B4-BE49-F238E27FC236}">
                  <a16:creationId xmlns:a16="http://schemas.microsoft.com/office/drawing/2014/main" id="{447A7A9E-8E91-4529-A397-C3A1E69A3BA9}"/>
                </a:ext>
              </a:extLst>
            </p:cNvPr>
            <p:cNvSpPr txBox="1"/>
            <p:nvPr/>
          </p:nvSpPr>
          <p:spPr>
            <a:xfrm>
              <a:off x="1640624" y="3181798"/>
              <a:ext cx="2300796" cy="361865"/>
            </a:xfrm>
            <a:prstGeom prst="rect">
              <a:avLst/>
            </a:prstGeom>
            <a:noFill/>
          </p:spPr>
          <p:txBody>
            <a:bodyPr wrap="square" rtlCol="0">
              <a:spAutoFit/>
            </a:bodyPr>
            <a:lstStyle/>
            <a:p>
              <a:pPr algn="l"/>
              <a:r>
                <a:rPr lang="en-US" sz="1400" spc="0" baseline="0" dirty="0">
                  <a:solidFill>
                    <a:srgbClr val="000000"/>
                  </a:solidFill>
                  <a:latin typeface="+mj-lt"/>
                  <a:cs typeface="Arial"/>
                  <a:sym typeface="Arial"/>
                  <a:rtl val="0"/>
                </a:rPr>
                <a:t>[0.5 - 1.2[</a:t>
              </a:r>
            </a:p>
          </p:txBody>
        </p:sp>
        <p:sp>
          <p:nvSpPr>
            <p:cNvPr id="239" name="ZoneTexte 18">
              <a:extLst>
                <a:ext uri="{FF2B5EF4-FFF2-40B4-BE49-F238E27FC236}">
                  <a16:creationId xmlns:a16="http://schemas.microsoft.com/office/drawing/2014/main" id="{F67B5B26-6ABE-4954-8FF3-81056F7DB11A}"/>
                </a:ext>
              </a:extLst>
            </p:cNvPr>
            <p:cNvSpPr txBox="1"/>
            <p:nvPr/>
          </p:nvSpPr>
          <p:spPr>
            <a:xfrm>
              <a:off x="1640626" y="3527566"/>
              <a:ext cx="1758939" cy="453352"/>
            </a:xfrm>
            <a:prstGeom prst="rect">
              <a:avLst/>
            </a:prstGeom>
            <a:noFill/>
          </p:spPr>
          <p:txBody>
            <a:bodyPr wrap="none" rtlCol="0">
              <a:spAutoFit/>
            </a:bodyPr>
            <a:lstStyle/>
            <a:p>
              <a:pPr algn="l"/>
              <a:r>
                <a:rPr lang="en-US" sz="1400" spc="0" baseline="0" dirty="0">
                  <a:solidFill>
                    <a:srgbClr val="000000"/>
                  </a:solidFill>
                  <a:latin typeface="+mj-lt"/>
                  <a:cs typeface="Arial"/>
                  <a:sym typeface="Arial"/>
                  <a:rtl val="0"/>
                </a:rPr>
                <a:t>[1.2 - 1.5[</a:t>
              </a:r>
            </a:p>
          </p:txBody>
        </p:sp>
        <p:sp>
          <p:nvSpPr>
            <p:cNvPr id="240" name="ZoneTexte 19">
              <a:extLst>
                <a:ext uri="{FF2B5EF4-FFF2-40B4-BE49-F238E27FC236}">
                  <a16:creationId xmlns:a16="http://schemas.microsoft.com/office/drawing/2014/main" id="{AFC60F5A-B4F4-4E8A-B695-A8C799D3B44F}"/>
                </a:ext>
              </a:extLst>
            </p:cNvPr>
            <p:cNvSpPr txBox="1"/>
            <p:nvPr/>
          </p:nvSpPr>
          <p:spPr>
            <a:xfrm>
              <a:off x="1640626" y="3856119"/>
              <a:ext cx="1083909" cy="453352"/>
            </a:xfrm>
            <a:prstGeom prst="rect">
              <a:avLst/>
            </a:prstGeom>
            <a:noFill/>
          </p:spPr>
          <p:txBody>
            <a:bodyPr wrap="none" rtlCol="0">
              <a:spAutoFit/>
            </a:bodyPr>
            <a:lstStyle/>
            <a:p>
              <a:pPr algn="l"/>
              <a:r>
                <a:rPr lang="en-US" sz="1400" spc="0" baseline="0">
                  <a:solidFill>
                    <a:srgbClr val="000000"/>
                  </a:solidFill>
                  <a:latin typeface="+mj-lt"/>
                  <a:cs typeface="Arial"/>
                  <a:sym typeface="Arial"/>
                  <a:rtl val="0"/>
                </a:rPr>
                <a:t>≥ 1.5</a:t>
              </a:r>
            </a:p>
          </p:txBody>
        </p:sp>
        <p:sp>
          <p:nvSpPr>
            <p:cNvPr id="241" name="ZoneTexte 20">
              <a:extLst>
                <a:ext uri="{FF2B5EF4-FFF2-40B4-BE49-F238E27FC236}">
                  <a16:creationId xmlns:a16="http://schemas.microsoft.com/office/drawing/2014/main" id="{AC3C70F9-0DEE-4EB4-9BBB-54E5100D08D1}"/>
                </a:ext>
              </a:extLst>
            </p:cNvPr>
            <p:cNvSpPr txBox="1"/>
            <p:nvPr/>
          </p:nvSpPr>
          <p:spPr>
            <a:xfrm>
              <a:off x="1682510" y="4242951"/>
              <a:ext cx="1746849" cy="361865"/>
            </a:xfrm>
            <a:prstGeom prst="rect">
              <a:avLst/>
            </a:prstGeom>
            <a:noFill/>
          </p:spPr>
          <p:txBody>
            <a:bodyPr wrap="none" rtlCol="0">
              <a:spAutoFit/>
            </a:bodyPr>
            <a:lstStyle/>
            <a:p>
              <a:pPr algn="l"/>
              <a:r>
                <a:rPr lang="en-US" sz="1400" b="1" i="1" spc="0" baseline="0" dirty="0" err="1">
                  <a:latin typeface="+mj-lt"/>
                  <a:cs typeface="Arial"/>
                  <a:sym typeface="Arial"/>
                  <a:rtl val="0"/>
                </a:rPr>
                <a:t>Ptrend</a:t>
              </a:r>
              <a:r>
                <a:rPr lang="en-US" sz="1400" b="1" i="1" spc="0" baseline="0" dirty="0">
                  <a:latin typeface="+mj-lt"/>
                  <a:cs typeface="Arial"/>
                  <a:sym typeface="Arial"/>
                  <a:rtl val="0"/>
                </a:rPr>
                <a:t>=0.07</a:t>
              </a:r>
            </a:p>
          </p:txBody>
        </p:sp>
        <p:sp>
          <p:nvSpPr>
            <p:cNvPr id="242" name="ZoneTexte 24">
              <a:extLst>
                <a:ext uri="{FF2B5EF4-FFF2-40B4-BE49-F238E27FC236}">
                  <a16:creationId xmlns:a16="http://schemas.microsoft.com/office/drawing/2014/main" id="{1BBE3A60-05AE-4F70-B56B-C554C192B19A}"/>
                </a:ext>
              </a:extLst>
            </p:cNvPr>
            <p:cNvSpPr txBox="1"/>
            <p:nvPr/>
          </p:nvSpPr>
          <p:spPr>
            <a:xfrm>
              <a:off x="1640626" y="3390976"/>
              <a:ext cx="691746" cy="453352"/>
            </a:xfrm>
            <a:prstGeom prst="rect">
              <a:avLst/>
            </a:prstGeom>
            <a:noFill/>
          </p:spPr>
          <p:txBody>
            <a:bodyPr wrap="none" rtlCol="0">
              <a:spAutoFit/>
            </a:bodyPr>
            <a:lstStyle/>
            <a:p>
              <a:pPr algn="l"/>
              <a:r>
                <a:rPr lang="en-US" sz="1400" spc="0" baseline="0">
                  <a:solidFill>
                    <a:srgbClr val="000000"/>
                  </a:solidFill>
                  <a:latin typeface="+mj-lt"/>
                  <a:cs typeface="Arial"/>
                  <a:sym typeface="Arial"/>
                  <a:rtl val="0"/>
                </a:rPr>
                <a:t>    </a:t>
              </a:r>
            </a:p>
          </p:txBody>
        </p:sp>
        <p:sp>
          <p:nvSpPr>
            <p:cNvPr id="243" name="ZoneTexte 23">
              <a:extLst>
                <a:ext uri="{FF2B5EF4-FFF2-40B4-BE49-F238E27FC236}">
                  <a16:creationId xmlns:a16="http://schemas.microsoft.com/office/drawing/2014/main" id="{E76E0B26-1CCB-4683-A803-368CD35169B1}"/>
                </a:ext>
              </a:extLst>
            </p:cNvPr>
            <p:cNvSpPr txBox="1"/>
            <p:nvPr/>
          </p:nvSpPr>
          <p:spPr>
            <a:xfrm>
              <a:off x="4121000" y="4320890"/>
              <a:ext cx="553528" cy="453352"/>
            </a:xfrm>
            <a:prstGeom prst="rect">
              <a:avLst/>
            </a:prstGeom>
            <a:noFill/>
          </p:spPr>
          <p:txBody>
            <a:bodyPr wrap="none" rtlCol="0">
              <a:spAutoFit/>
            </a:bodyPr>
            <a:lstStyle/>
            <a:p>
              <a:pPr algn="l"/>
              <a:r>
                <a:rPr lang="en-US" sz="1400" spc="0" baseline="0">
                  <a:solidFill>
                    <a:srgbClr val="000000"/>
                  </a:solidFill>
                  <a:latin typeface="+mj-lt"/>
                  <a:cs typeface="Arial"/>
                  <a:sym typeface="Arial"/>
                  <a:rtl val="0"/>
                </a:rPr>
                <a:t>1</a:t>
              </a:r>
            </a:p>
          </p:txBody>
        </p:sp>
        <p:sp>
          <p:nvSpPr>
            <p:cNvPr id="244" name="Forme libre : forme 28">
              <a:extLst>
                <a:ext uri="{FF2B5EF4-FFF2-40B4-BE49-F238E27FC236}">
                  <a16:creationId xmlns:a16="http://schemas.microsoft.com/office/drawing/2014/main" id="{62A7F4D4-3D09-4C66-8878-8AB580A6AB4D}"/>
                </a:ext>
              </a:extLst>
            </p:cNvPr>
            <p:cNvSpPr/>
            <p:nvPr/>
          </p:nvSpPr>
          <p:spPr>
            <a:xfrm>
              <a:off x="4293530" y="4026052"/>
              <a:ext cx="1493316" cy="15359"/>
            </a:xfrm>
            <a:custGeom>
              <a:avLst/>
              <a:gdLst>
                <a:gd name="connsiteX0" fmla="*/ 0 w 1236754"/>
                <a:gd name="connsiteY0" fmla="*/ 0 h 9525"/>
                <a:gd name="connsiteX1" fmla="*/ 1236755 w 1236754"/>
                <a:gd name="connsiteY1" fmla="*/ 0 h 9525"/>
              </a:gdLst>
              <a:ahLst/>
              <a:cxnLst>
                <a:cxn ang="0">
                  <a:pos x="connsiteX0" y="connsiteY0"/>
                </a:cxn>
                <a:cxn ang="0">
                  <a:pos x="connsiteX1" y="connsiteY1"/>
                </a:cxn>
              </a:cxnLst>
              <a:rect l="l" t="t" r="r" b="b"/>
              <a:pathLst>
                <a:path w="1236754" h="9525">
                  <a:moveTo>
                    <a:pt x="0" y="0"/>
                  </a:moveTo>
                  <a:lnTo>
                    <a:pt x="1236755" y="0"/>
                  </a:lnTo>
                </a:path>
              </a:pathLst>
            </a:custGeom>
            <a:noFill/>
            <a:ln w="8070" cap="rnd">
              <a:solidFill>
                <a:srgbClr val="000000"/>
              </a:solidFill>
              <a:prstDash val="solid"/>
              <a:round/>
            </a:ln>
          </p:spPr>
          <p:txBody>
            <a:bodyPr rtlCol="0" anchor="ctr"/>
            <a:lstStyle/>
            <a:p>
              <a:endParaRPr lang="en-US" sz="1400">
                <a:latin typeface="+mj-lt"/>
              </a:endParaRPr>
            </a:p>
          </p:txBody>
        </p:sp>
        <p:sp>
          <p:nvSpPr>
            <p:cNvPr id="245" name="Forme libre : forme 40">
              <a:extLst>
                <a:ext uri="{FF2B5EF4-FFF2-40B4-BE49-F238E27FC236}">
                  <a16:creationId xmlns:a16="http://schemas.microsoft.com/office/drawing/2014/main" id="{0DE601BE-C45D-4E7F-AACE-F2142EB3837E}"/>
                </a:ext>
              </a:extLst>
            </p:cNvPr>
            <p:cNvSpPr/>
            <p:nvPr/>
          </p:nvSpPr>
          <p:spPr>
            <a:xfrm>
              <a:off x="4252563" y="2718126"/>
              <a:ext cx="8832" cy="1625360"/>
            </a:xfrm>
            <a:custGeom>
              <a:avLst/>
              <a:gdLst>
                <a:gd name="connsiteX0" fmla="*/ 0 w 9485"/>
                <a:gd name="connsiteY0" fmla="*/ 6200293 h 6200292"/>
                <a:gd name="connsiteX1" fmla="*/ 0 w 9485"/>
                <a:gd name="connsiteY1" fmla="*/ 0 h 6200292"/>
              </a:gdLst>
              <a:ahLst/>
              <a:cxnLst>
                <a:cxn ang="0">
                  <a:pos x="connsiteX0" y="connsiteY0"/>
                </a:cxn>
                <a:cxn ang="0">
                  <a:pos x="connsiteX1" y="connsiteY1"/>
                </a:cxn>
              </a:cxnLst>
              <a:rect l="l" t="t" r="r" b="b"/>
              <a:pathLst>
                <a:path w="9485" h="6200292">
                  <a:moveTo>
                    <a:pt x="0" y="6200293"/>
                  </a:moveTo>
                  <a:lnTo>
                    <a:pt x="0" y="0"/>
                  </a:lnTo>
                </a:path>
              </a:pathLst>
            </a:custGeom>
            <a:noFill/>
            <a:ln w="8007" cap="rnd">
              <a:solidFill>
                <a:srgbClr val="000000"/>
              </a:solidFill>
              <a:prstDash val="solid"/>
              <a:round/>
            </a:ln>
          </p:spPr>
          <p:txBody>
            <a:bodyPr rtlCol="0" anchor="ctr"/>
            <a:lstStyle/>
            <a:p>
              <a:endParaRPr lang="en-US" sz="1400">
                <a:latin typeface="+mj-lt"/>
              </a:endParaRPr>
            </a:p>
          </p:txBody>
        </p:sp>
        <p:sp>
          <p:nvSpPr>
            <p:cNvPr id="246" name="Forme libre : forme 42">
              <a:extLst>
                <a:ext uri="{FF2B5EF4-FFF2-40B4-BE49-F238E27FC236}">
                  <a16:creationId xmlns:a16="http://schemas.microsoft.com/office/drawing/2014/main" id="{6BF44285-C1F3-401B-B95C-3A5673D18D11}"/>
                </a:ext>
              </a:extLst>
            </p:cNvPr>
            <p:cNvSpPr/>
            <p:nvPr/>
          </p:nvSpPr>
          <p:spPr>
            <a:xfrm rot="5400000">
              <a:off x="4284752" y="3709369"/>
              <a:ext cx="11795" cy="1217107"/>
            </a:xfrm>
            <a:custGeom>
              <a:avLst/>
              <a:gdLst>
                <a:gd name="connsiteX0" fmla="*/ 0 w 9485"/>
                <a:gd name="connsiteY0" fmla="*/ 6200293 h 6200292"/>
                <a:gd name="connsiteX1" fmla="*/ 0 w 9485"/>
                <a:gd name="connsiteY1" fmla="*/ 0 h 6200292"/>
              </a:gdLst>
              <a:ahLst/>
              <a:cxnLst>
                <a:cxn ang="0">
                  <a:pos x="connsiteX0" y="connsiteY0"/>
                </a:cxn>
                <a:cxn ang="0">
                  <a:pos x="connsiteX1" y="connsiteY1"/>
                </a:cxn>
              </a:cxnLst>
              <a:rect l="l" t="t" r="r" b="b"/>
              <a:pathLst>
                <a:path w="9485" h="6200292">
                  <a:moveTo>
                    <a:pt x="0" y="6200293"/>
                  </a:moveTo>
                  <a:lnTo>
                    <a:pt x="0" y="0"/>
                  </a:lnTo>
                </a:path>
              </a:pathLst>
            </a:custGeom>
            <a:noFill/>
            <a:ln w="8007" cap="rnd">
              <a:solidFill>
                <a:srgbClr val="000000"/>
              </a:solidFill>
              <a:prstDash val="solid"/>
              <a:round/>
            </a:ln>
          </p:spPr>
          <p:txBody>
            <a:bodyPr rtlCol="0" anchor="ctr"/>
            <a:lstStyle/>
            <a:p>
              <a:endParaRPr lang="en-US" sz="1400">
                <a:latin typeface="+mj-lt"/>
              </a:endParaRPr>
            </a:p>
          </p:txBody>
        </p:sp>
        <p:sp>
          <p:nvSpPr>
            <p:cNvPr id="247" name="Forme libre : forme 27">
              <a:extLst>
                <a:ext uri="{FF2B5EF4-FFF2-40B4-BE49-F238E27FC236}">
                  <a16:creationId xmlns:a16="http://schemas.microsoft.com/office/drawing/2014/main" id="{5FDE370E-7751-4EA7-B79E-1DAD0FAC368D}"/>
                </a:ext>
              </a:extLst>
            </p:cNvPr>
            <p:cNvSpPr/>
            <p:nvPr/>
          </p:nvSpPr>
          <p:spPr>
            <a:xfrm>
              <a:off x="3875816" y="3714482"/>
              <a:ext cx="981616" cy="15359"/>
            </a:xfrm>
            <a:custGeom>
              <a:avLst/>
              <a:gdLst>
                <a:gd name="connsiteX0" fmla="*/ 0 w 812968"/>
                <a:gd name="connsiteY0" fmla="*/ 0 h 9525"/>
                <a:gd name="connsiteX1" fmla="*/ 812968 w 812968"/>
                <a:gd name="connsiteY1" fmla="*/ 0 h 9525"/>
              </a:gdLst>
              <a:ahLst/>
              <a:cxnLst>
                <a:cxn ang="0">
                  <a:pos x="connsiteX0" y="connsiteY0"/>
                </a:cxn>
                <a:cxn ang="0">
                  <a:pos x="connsiteX1" y="connsiteY1"/>
                </a:cxn>
              </a:cxnLst>
              <a:rect l="l" t="t" r="r" b="b"/>
              <a:pathLst>
                <a:path w="812968" h="9525">
                  <a:moveTo>
                    <a:pt x="0" y="0"/>
                  </a:moveTo>
                  <a:lnTo>
                    <a:pt x="812968" y="0"/>
                  </a:lnTo>
                </a:path>
              </a:pathLst>
            </a:custGeom>
            <a:noFill/>
            <a:ln w="8070" cap="rnd">
              <a:solidFill>
                <a:srgbClr val="000000"/>
              </a:solidFill>
              <a:prstDash val="solid"/>
              <a:round/>
            </a:ln>
          </p:spPr>
          <p:txBody>
            <a:bodyPr rtlCol="0" anchor="ctr"/>
            <a:lstStyle/>
            <a:p>
              <a:endParaRPr lang="en-US" sz="1400">
                <a:latin typeface="+mj-lt"/>
              </a:endParaRPr>
            </a:p>
          </p:txBody>
        </p:sp>
        <p:sp>
          <p:nvSpPr>
            <p:cNvPr id="248" name="Forme libre : forme 26">
              <a:extLst>
                <a:ext uri="{FF2B5EF4-FFF2-40B4-BE49-F238E27FC236}">
                  <a16:creationId xmlns:a16="http://schemas.microsoft.com/office/drawing/2014/main" id="{4F54AC47-B6FD-440E-AACF-7D96022CE3C8}"/>
                </a:ext>
              </a:extLst>
            </p:cNvPr>
            <p:cNvSpPr/>
            <p:nvPr/>
          </p:nvSpPr>
          <p:spPr>
            <a:xfrm>
              <a:off x="4105559" y="3371472"/>
              <a:ext cx="1169587" cy="15359"/>
            </a:xfrm>
            <a:custGeom>
              <a:avLst/>
              <a:gdLst>
                <a:gd name="connsiteX0" fmla="*/ 0 w 968644"/>
                <a:gd name="connsiteY0" fmla="*/ 0 h 9525"/>
                <a:gd name="connsiteX1" fmla="*/ 968645 w 968644"/>
                <a:gd name="connsiteY1" fmla="*/ 0 h 9525"/>
              </a:gdLst>
              <a:ahLst/>
              <a:cxnLst>
                <a:cxn ang="0">
                  <a:pos x="connsiteX0" y="connsiteY0"/>
                </a:cxn>
                <a:cxn ang="0">
                  <a:pos x="connsiteX1" y="connsiteY1"/>
                </a:cxn>
              </a:cxnLst>
              <a:rect l="l" t="t" r="r" b="b"/>
              <a:pathLst>
                <a:path w="968644" h="9525">
                  <a:moveTo>
                    <a:pt x="0" y="0"/>
                  </a:moveTo>
                  <a:lnTo>
                    <a:pt x="968645" y="0"/>
                  </a:lnTo>
                </a:path>
              </a:pathLst>
            </a:custGeom>
            <a:noFill/>
            <a:ln w="8070" cap="rnd">
              <a:solidFill>
                <a:srgbClr val="000000"/>
              </a:solidFill>
              <a:prstDash val="solid"/>
              <a:round/>
            </a:ln>
          </p:spPr>
          <p:txBody>
            <a:bodyPr rtlCol="0" anchor="ctr"/>
            <a:lstStyle/>
            <a:p>
              <a:endParaRPr lang="en-US" sz="1400">
                <a:latin typeface="+mj-lt"/>
              </a:endParaRPr>
            </a:p>
          </p:txBody>
        </p:sp>
        <p:sp>
          <p:nvSpPr>
            <p:cNvPr id="249" name="ZoneTexte 58">
              <a:extLst>
                <a:ext uri="{FF2B5EF4-FFF2-40B4-BE49-F238E27FC236}">
                  <a16:creationId xmlns:a16="http://schemas.microsoft.com/office/drawing/2014/main" id="{5B4F8F75-6C52-499C-8D7E-24402AA926CF}"/>
                </a:ext>
              </a:extLst>
            </p:cNvPr>
            <p:cNvSpPr txBox="1"/>
            <p:nvPr/>
          </p:nvSpPr>
          <p:spPr>
            <a:xfrm>
              <a:off x="3158521" y="2078068"/>
              <a:ext cx="2205747" cy="453352"/>
            </a:xfrm>
            <a:prstGeom prst="rect">
              <a:avLst/>
            </a:prstGeom>
            <a:noFill/>
          </p:spPr>
          <p:txBody>
            <a:bodyPr wrap="none" rtlCol="0" anchor="b">
              <a:spAutoFit/>
            </a:bodyPr>
            <a:lstStyle/>
            <a:p>
              <a:pPr algn="ctr"/>
              <a:r>
                <a:rPr lang="en-US" sz="1400" spc="0" baseline="0" dirty="0">
                  <a:solidFill>
                    <a:srgbClr val="000000"/>
                  </a:solidFill>
                  <a:latin typeface="+mj-lt"/>
                  <a:cs typeface="Arial"/>
                  <a:sym typeface="Arial"/>
                  <a:rtl val="0"/>
                </a:rPr>
                <a:t>OR</a:t>
              </a:r>
              <a:r>
                <a:rPr lang="en-US" sz="1400" spc="0" baseline="33589" dirty="0">
                  <a:solidFill>
                    <a:srgbClr val="000000"/>
                  </a:solidFill>
                  <a:latin typeface="+mj-lt"/>
                  <a:cs typeface="Arial"/>
                  <a:sym typeface="Arial"/>
                  <a:rtl val="0"/>
                </a:rPr>
                <a:t> </a:t>
              </a:r>
              <a:r>
                <a:rPr lang="en-US" sz="1400" spc="0" baseline="0" dirty="0">
                  <a:solidFill>
                    <a:srgbClr val="000000"/>
                  </a:solidFill>
                  <a:latin typeface="+mj-lt"/>
                  <a:cs typeface="Arial"/>
                  <a:sym typeface="Arial"/>
                  <a:rtl val="0"/>
                </a:rPr>
                <a:t>(95% CI)  </a:t>
              </a:r>
            </a:p>
          </p:txBody>
        </p:sp>
        <p:sp>
          <p:nvSpPr>
            <p:cNvPr id="250" name="Rectangle 249">
              <a:extLst>
                <a:ext uri="{FF2B5EF4-FFF2-40B4-BE49-F238E27FC236}">
                  <a16:creationId xmlns:a16="http://schemas.microsoft.com/office/drawing/2014/main" id="{60E16830-4E52-49AD-B637-E1AD90A00923}"/>
                </a:ext>
              </a:extLst>
            </p:cNvPr>
            <p:cNvSpPr>
              <a:spLocks noChangeArrowheads="1"/>
            </p:cNvSpPr>
            <p:nvPr/>
          </p:nvSpPr>
          <p:spPr bwMode="auto">
            <a:xfrm>
              <a:off x="4563704" y="3330180"/>
              <a:ext cx="101600" cy="96838"/>
            </a:xfrm>
            <a:prstGeom prst="rect">
              <a:avLst/>
            </a:prstGeom>
            <a:solidFill>
              <a:srgbClr val="7F7F7F"/>
            </a:solidFill>
            <a:ln>
              <a:solidFill>
                <a:srgbClr val="7F7F7F"/>
              </a:solidFill>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251" name="Rectangle 29">
              <a:extLst>
                <a:ext uri="{FF2B5EF4-FFF2-40B4-BE49-F238E27FC236}">
                  <a16:creationId xmlns:a16="http://schemas.microsoft.com/office/drawing/2014/main" id="{8D35F4E7-5F8E-4DA5-B779-D9C8AC6F3750}"/>
                </a:ext>
              </a:extLst>
            </p:cNvPr>
            <p:cNvSpPr>
              <a:spLocks noChangeArrowheads="1"/>
            </p:cNvSpPr>
            <p:nvPr/>
          </p:nvSpPr>
          <p:spPr bwMode="auto">
            <a:xfrm>
              <a:off x="4845054" y="3971047"/>
              <a:ext cx="101600" cy="96838"/>
            </a:xfrm>
            <a:prstGeom prst="rect">
              <a:avLst/>
            </a:prstGeom>
            <a:solidFill>
              <a:srgbClr val="7F7F7F"/>
            </a:solidFill>
            <a:ln>
              <a:solidFill>
                <a:srgbClr val="7F7F7F"/>
              </a:solidFill>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252" name="Rectangle 29">
              <a:extLst>
                <a:ext uri="{FF2B5EF4-FFF2-40B4-BE49-F238E27FC236}">
                  <a16:creationId xmlns:a16="http://schemas.microsoft.com/office/drawing/2014/main" id="{B145A5FE-D7A6-408C-8103-12C36AEA56AC}"/>
                </a:ext>
              </a:extLst>
            </p:cNvPr>
            <p:cNvSpPr>
              <a:spLocks noChangeArrowheads="1"/>
            </p:cNvSpPr>
            <p:nvPr/>
          </p:nvSpPr>
          <p:spPr bwMode="auto">
            <a:xfrm>
              <a:off x="4247180" y="3670158"/>
              <a:ext cx="101600" cy="96838"/>
            </a:xfrm>
            <a:prstGeom prst="rect">
              <a:avLst/>
            </a:prstGeom>
            <a:solidFill>
              <a:srgbClr val="7F7F7F"/>
            </a:solidFill>
            <a:ln>
              <a:solidFill>
                <a:srgbClr val="7F7F7F"/>
              </a:solidFill>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253" name="Rectangle 29">
              <a:extLst>
                <a:ext uri="{FF2B5EF4-FFF2-40B4-BE49-F238E27FC236}">
                  <a16:creationId xmlns:a16="http://schemas.microsoft.com/office/drawing/2014/main" id="{0E9B75C3-3F2D-4B90-A7E7-7A664A398890}"/>
                </a:ext>
              </a:extLst>
            </p:cNvPr>
            <p:cNvSpPr>
              <a:spLocks noChangeArrowheads="1"/>
            </p:cNvSpPr>
            <p:nvPr/>
          </p:nvSpPr>
          <p:spPr bwMode="auto">
            <a:xfrm>
              <a:off x="4204199" y="2947235"/>
              <a:ext cx="101600" cy="96838"/>
            </a:xfrm>
            <a:prstGeom prst="rect">
              <a:avLst/>
            </a:prstGeom>
            <a:solidFill>
              <a:srgbClr val="7F7F7F"/>
            </a:solidFill>
            <a:ln>
              <a:solidFill>
                <a:srgbClr val="7F7F7F"/>
              </a:solidFill>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254" name="ZoneTexte 2">
              <a:extLst>
                <a:ext uri="{FF2B5EF4-FFF2-40B4-BE49-F238E27FC236}">
                  <a16:creationId xmlns:a16="http://schemas.microsoft.com/office/drawing/2014/main" id="{788A9945-4FB5-402F-9290-861BD694F444}"/>
                </a:ext>
              </a:extLst>
            </p:cNvPr>
            <p:cNvSpPr txBox="1"/>
            <p:nvPr/>
          </p:nvSpPr>
          <p:spPr>
            <a:xfrm>
              <a:off x="1816963" y="2019534"/>
              <a:ext cx="1234987" cy="453352"/>
            </a:xfrm>
            <a:prstGeom prst="rect">
              <a:avLst/>
            </a:prstGeom>
            <a:solidFill>
              <a:srgbClr val="7F7F7F"/>
            </a:solidFill>
          </p:spPr>
          <p:txBody>
            <a:bodyPr wrap="none" rtlCol="0">
              <a:spAutoFit/>
            </a:bodyPr>
            <a:lstStyle/>
            <a:p>
              <a:pPr algn="l"/>
              <a:r>
                <a:rPr lang="en-US" sz="1400" b="1" spc="0" baseline="0" dirty="0">
                  <a:solidFill>
                    <a:schemeClr val="bg1"/>
                  </a:solidFill>
                  <a:highlight>
                    <a:srgbClr val="7F7F7F"/>
                  </a:highlight>
                  <a:latin typeface="+mj-lt"/>
                  <a:cs typeface="Arial"/>
                  <a:sym typeface="Arial"/>
                  <a:rtl val="0"/>
                </a:rPr>
                <a:t>TNF-α</a:t>
              </a:r>
            </a:p>
          </p:txBody>
        </p:sp>
        <p:sp>
          <p:nvSpPr>
            <p:cNvPr id="255" name="ZoneTexte 3">
              <a:extLst>
                <a:ext uri="{FF2B5EF4-FFF2-40B4-BE49-F238E27FC236}">
                  <a16:creationId xmlns:a16="http://schemas.microsoft.com/office/drawing/2014/main" id="{4B4326D9-2073-4ED1-876F-5DD5EEB7D58C}"/>
                </a:ext>
              </a:extLst>
            </p:cNvPr>
            <p:cNvSpPr txBox="1"/>
            <p:nvPr/>
          </p:nvSpPr>
          <p:spPr>
            <a:xfrm>
              <a:off x="1640626" y="2468082"/>
              <a:ext cx="1659294" cy="453352"/>
            </a:xfrm>
            <a:prstGeom prst="rect">
              <a:avLst/>
            </a:prstGeom>
            <a:noFill/>
          </p:spPr>
          <p:txBody>
            <a:bodyPr wrap="none" rtlCol="0">
              <a:spAutoFit/>
            </a:bodyPr>
            <a:lstStyle/>
            <a:p>
              <a:pPr algn="l"/>
              <a:r>
                <a:rPr lang="en-US" sz="1400" b="1" spc="0" baseline="0" dirty="0">
                  <a:solidFill>
                    <a:srgbClr val="000000"/>
                  </a:solidFill>
                  <a:latin typeface="+mj-lt"/>
                  <a:cs typeface="Arial"/>
                  <a:sym typeface="Arial"/>
                  <a:rtl val="0"/>
                </a:rPr>
                <a:t>Quartiles</a:t>
              </a:r>
            </a:p>
          </p:txBody>
        </p:sp>
      </p:grpSp>
      <p:sp>
        <p:nvSpPr>
          <p:cNvPr id="256" name="ZoneTexte 117">
            <a:extLst>
              <a:ext uri="{FF2B5EF4-FFF2-40B4-BE49-F238E27FC236}">
                <a16:creationId xmlns:a16="http://schemas.microsoft.com/office/drawing/2014/main" id="{4C2909D5-03D5-4349-85DA-C9951DBAB1B0}"/>
              </a:ext>
            </a:extLst>
          </p:cNvPr>
          <p:cNvSpPr txBox="1"/>
          <p:nvPr/>
        </p:nvSpPr>
        <p:spPr>
          <a:xfrm>
            <a:off x="5261781" y="3586158"/>
            <a:ext cx="9143999" cy="707886"/>
          </a:xfrm>
          <a:prstGeom prst="rect">
            <a:avLst/>
          </a:prstGeom>
          <a:noFill/>
        </p:spPr>
        <p:txBody>
          <a:bodyPr wrap="square">
            <a:spAutoFit/>
          </a:bodyPr>
          <a:lstStyle/>
          <a:p>
            <a:pPr algn="ctr"/>
            <a:r>
              <a:rPr lang="en-US" sz="2000" b="1" dirty="0">
                <a:ln w="0"/>
                <a:solidFill>
                  <a:schemeClr val="bg1">
                    <a:lumMod val="50000"/>
                  </a:schemeClr>
                </a:solidFill>
                <a:latin typeface="+mj-lt"/>
              </a:rPr>
              <a:t>Postmenopausal women </a:t>
            </a:r>
          </a:p>
          <a:p>
            <a:pPr algn="ctr"/>
            <a:r>
              <a:rPr lang="en-US" sz="2000" b="1" dirty="0">
                <a:ln w="0"/>
                <a:solidFill>
                  <a:schemeClr val="bg1">
                    <a:lumMod val="50000"/>
                  </a:schemeClr>
                </a:solidFill>
                <a:latin typeface="+mj-lt"/>
              </a:rPr>
              <a:t>(838 cases/838 controls)</a:t>
            </a:r>
            <a:endParaRPr lang="en-US" sz="2000" b="1" cap="none" spc="0" dirty="0">
              <a:ln w="0"/>
              <a:solidFill>
                <a:schemeClr val="bg1">
                  <a:lumMod val="50000"/>
                </a:schemeClr>
              </a:solidFill>
              <a:latin typeface="+mj-lt"/>
            </a:endParaRPr>
          </a:p>
        </p:txBody>
      </p:sp>
      <p:sp>
        <p:nvSpPr>
          <p:cNvPr id="257" name="Titre 1">
            <a:extLst>
              <a:ext uri="{FF2B5EF4-FFF2-40B4-BE49-F238E27FC236}">
                <a16:creationId xmlns:a16="http://schemas.microsoft.com/office/drawing/2014/main" id="{AEF6EE93-9085-4032-95D1-682963B9C3E9}"/>
              </a:ext>
            </a:extLst>
          </p:cNvPr>
          <p:cNvSpPr txBox="1">
            <a:spLocks/>
          </p:cNvSpPr>
          <p:nvPr/>
        </p:nvSpPr>
        <p:spPr>
          <a:xfrm>
            <a:off x="0" y="8715"/>
            <a:ext cx="12191999" cy="712184"/>
          </a:xfrm>
          <a:prstGeom prst="rect">
            <a:avLst/>
          </a:prstGeom>
        </p:spPr>
        <p:txBody>
          <a:bodyPr/>
          <a:lst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a:lstStyle>
          <a:p>
            <a:r>
              <a:rPr lang="fr-FR" sz="3200" kern="0" dirty="0" err="1"/>
              <a:t>Inflammatory</a:t>
            </a:r>
            <a:r>
              <a:rPr lang="fr-FR" sz="3200" kern="0" dirty="0"/>
              <a:t> </a:t>
            </a:r>
            <a:r>
              <a:rPr lang="fr-FR" sz="3200" kern="0" dirty="0" err="1"/>
              <a:t>biomarkers</a:t>
            </a:r>
            <a:r>
              <a:rPr lang="fr-FR" sz="3200" kern="0" dirty="0"/>
              <a:t> and </a:t>
            </a:r>
            <a:r>
              <a:rPr lang="fr-FR" sz="3200" kern="0" dirty="0" err="1"/>
              <a:t>breast</a:t>
            </a:r>
            <a:r>
              <a:rPr lang="fr-FR" sz="3200" kern="0" dirty="0"/>
              <a:t> cancer </a:t>
            </a:r>
            <a:r>
              <a:rPr lang="fr-FR" sz="3200" kern="0" dirty="0" err="1"/>
              <a:t>risk</a:t>
            </a:r>
            <a:r>
              <a:rPr lang="fr-FR" sz="3200" kern="0" dirty="0"/>
              <a:t> in EPIC</a:t>
            </a:r>
            <a:endParaRPr lang="fr-FR" sz="3200" i="1" kern="0" dirty="0"/>
          </a:p>
        </p:txBody>
      </p:sp>
      <p:pic>
        <p:nvPicPr>
          <p:cNvPr id="258" name="Picture 4" descr="Institut National du Cancer">
            <a:extLst>
              <a:ext uri="{FF2B5EF4-FFF2-40B4-BE49-F238E27FC236}">
                <a16:creationId xmlns:a16="http://schemas.microsoft.com/office/drawing/2014/main" id="{995E7F04-26D6-442F-A757-91EBDA943E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5514" y="6257230"/>
            <a:ext cx="1077411" cy="521102"/>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2" descr="Image result for world cancer research fund">
            <a:extLst>
              <a:ext uri="{FF2B5EF4-FFF2-40B4-BE49-F238E27FC236}">
                <a16:creationId xmlns:a16="http://schemas.microsoft.com/office/drawing/2014/main" id="{D74A56A9-C6DE-40F8-88AC-F1E9D1C7A8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1499" y="6356242"/>
            <a:ext cx="1432068" cy="432322"/>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2" descr="Image result for ligue nationale contre le cancer">
            <a:extLst>
              <a:ext uri="{FF2B5EF4-FFF2-40B4-BE49-F238E27FC236}">
                <a16:creationId xmlns:a16="http://schemas.microsoft.com/office/drawing/2014/main" id="{0F593ABF-4B39-4534-A250-1548C13A4D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78634" y="6300295"/>
            <a:ext cx="541922" cy="54192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8310097-D05B-954D-9735-A61CBF89F1B1}"/>
              </a:ext>
            </a:extLst>
          </p:cNvPr>
          <p:cNvSpPr>
            <a:spLocks noGrp="1"/>
          </p:cNvSpPr>
          <p:nvPr>
            <p:ph type="sldNum" sz="quarter" idx="10"/>
          </p:nvPr>
        </p:nvSpPr>
        <p:spPr/>
        <p:txBody>
          <a:bodyPr/>
          <a:lstStyle/>
          <a:p>
            <a:pPr>
              <a:defRPr/>
            </a:pPr>
            <a:fld id="{0BA99665-BB23-493F-A010-F584A920B211}" type="slidenum">
              <a:rPr lang="en-US" smtClean="0"/>
              <a:pPr>
                <a:defRPr/>
              </a:pPr>
              <a:t>13</a:t>
            </a:fld>
            <a:endParaRPr lang="en-US" dirty="0"/>
          </a:p>
        </p:txBody>
      </p:sp>
    </p:spTree>
    <p:extLst>
      <p:ext uri="{BB962C8B-B14F-4D97-AF65-F5344CB8AC3E}">
        <p14:creationId xmlns:p14="http://schemas.microsoft.com/office/powerpoint/2010/main" val="3129673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45AB8B7A-E1B4-D047-B8E4-E1F67F723AB8}"/>
              </a:ext>
            </a:extLst>
          </p:cNvPr>
          <p:cNvSpPr txBox="1"/>
          <p:nvPr/>
        </p:nvSpPr>
        <p:spPr>
          <a:xfrm>
            <a:off x="209005" y="64043"/>
            <a:ext cx="11631139" cy="584775"/>
          </a:xfrm>
          <a:prstGeom prst="rect">
            <a:avLst/>
          </a:prstGeom>
          <a:noFill/>
        </p:spPr>
        <p:txBody>
          <a:bodyPr wrap="square" rtlCol="0">
            <a:spAutoFit/>
          </a:bodyPr>
          <a:lstStyle/>
          <a:p>
            <a:pPr algn="ctr"/>
            <a:r>
              <a:rPr lang="x-none" sz="3200" dirty="0">
                <a:solidFill>
                  <a:srgbClr val="3333FF"/>
                </a:solidFill>
              </a:rPr>
              <a:t>Alcohol biomarker discovery: IARC and US NCI </a:t>
            </a:r>
          </a:p>
        </p:txBody>
      </p:sp>
      <p:sp>
        <p:nvSpPr>
          <p:cNvPr id="34" name="TextBox 33">
            <a:extLst>
              <a:ext uri="{FF2B5EF4-FFF2-40B4-BE49-F238E27FC236}">
                <a16:creationId xmlns:a16="http://schemas.microsoft.com/office/drawing/2014/main" id="{AC4ECC7C-28E5-0F41-9D8D-4115A452E4F0}"/>
              </a:ext>
            </a:extLst>
          </p:cNvPr>
          <p:cNvSpPr txBox="1"/>
          <p:nvPr/>
        </p:nvSpPr>
        <p:spPr>
          <a:xfrm>
            <a:off x="7560529" y="6501097"/>
            <a:ext cx="4584377" cy="338554"/>
          </a:xfrm>
          <a:prstGeom prst="rect">
            <a:avLst/>
          </a:prstGeom>
          <a:noFill/>
        </p:spPr>
        <p:txBody>
          <a:bodyPr wrap="square" rtlCol="0">
            <a:spAutoFit/>
          </a:bodyPr>
          <a:lstStyle/>
          <a:p>
            <a:pPr algn="r">
              <a:spcBef>
                <a:spcPts val="500"/>
              </a:spcBef>
              <a:spcAft>
                <a:spcPts val="500"/>
              </a:spcAft>
            </a:pPr>
            <a:r>
              <a:rPr lang="en-US" sz="1600" dirty="0" err="1">
                <a:solidFill>
                  <a:srgbClr val="1F1F99"/>
                </a:solidFill>
              </a:rPr>
              <a:t>Loftfield</a:t>
            </a:r>
            <a:r>
              <a:rPr lang="en-US" sz="1600" dirty="0">
                <a:solidFill>
                  <a:srgbClr val="1F1F99"/>
                </a:solidFill>
              </a:rPr>
              <a:t>, Viallon, et al. Submitted to </a:t>
            </a:r>
            <a:r>
              <a:rPr lang="en-US" sz="1600" i="1" dirty="0">
                <a:solidFill>
                  <a:srgbClr val="1F1F99"/>
                </a:solidFill>
              </a:rPr>
              <a:t>JNCI</a:t>
            </a:r>
            <a:endParaRPr lang="x-none" sz="1600" i="1" dirty="0">
              <a:solidFill>
                <a:srgbClr val="1F1F99"/>
              </a:solidFill>
            </a:endParaRPr>
          </a:p>
        </p:txBody>
      </p:sp>
      <p:pic>
        <p:nvPicPr>
          <p:cNvPr id="2" name="Picture 1"/>
          <p:cNvPicPr>
            <a:picLocks noChangeAspect="1"/>
          </p:cNvPicPr>
          <p:nvPr/>
        </p:nvPicPr>
        <p:blipFill>
          <a:blip r:embed="rId3"/>
          <a:stretch>
            <a:fillRect/>
          </a:stretch>
        </p:blipFill>
        <p:spPr>
          <a:xfrm>
            <a:off x="1047609" y="2175279"/>
            <a:ext cx="10029825" cy="3950208"/>
          </a:xfrm>
          <a:prstGeom prst="rect">
            <a:avLst/>
          </a:prstGeom>
        </p:spPr>
      </p:pic>
      <p:sp>
        <p:nvSpPr>
          <p:cNvPr id="7" name="TextBox 6">
            <a:extLst>
              <a:ext uri="{FF2B5EF4-FFF2-40B4-BE49-F238E27FC236}">
                <a16:creationId xmlns:a16="http://schemas.microsoft.com/office/drawing/2014/main" id="{449BD8E6-FCD1-144F-AAAB-6CB49D20AEAF}"/>
              </a:ext>
            </a:extLst>
          </p:cNvPr>
          <p:cNvSpPr txBox="1"/>
          <p:nvPr/>
        </p:nvSpPr>
        <p:spPr>
          <a:xfrm>
            <a:off x="209005" y="663287"/>
            <a:ext cx="11935901" cy="1426031"/>
          </a:xfrm>
          <a:prstGeom prst="rect">
            <a:avLst/>
          </a:prstGeom>
          <a:noFill/>
        </p:spPr>
        <p:txBody>
          <a:bodyPr wrap="square" rtlCol="0">
            <a:spAutoFit/>
          </a:bodyPr>
          <a:lstStyle/>
          <a:p>
            <a:pPr marL="342900" indent="-342900">
              <a:spcBef>
                <a:spcPts val="400"/>
              </a:spcBef>
              <a:spcAft>
                <a:spcPts val="400"/>
              </a:spcAft>
              <a:buFontTx/>
              <a:buChar char="-"/>
            </a:pPr>
            <a:r>
              <a:rPr lang="x-none" sz="2000" dirty="0">
                <a:solidFill>
                  <a:srgbClr val="1F1F99"/>
                </a:solidFill>
              </a:rPr>
              <a:t>U</a:t>
            </a:r>
            <a:r>
              <a:rPr lang="en-GB" sz="2000" dirty="0">
                <a:solidFill>
                  <a:srgbClr val="1F1F99"/>
                </a:solidFill>
              </a:rPr>
              <a:t>n</a:t>
            </a:r>
            <a:r>
              <a:rPr lang="x-none" sz="2000" dirty="0">
                <a:solidFill>
                  <a:srgbClr val="1F1F99"/>
                </a:solidFill>
              </a:rPr>
              <a:t>targeted metabolomics </a:t>
            </a:r>
            <a:r>
              <a:rPr lang="x-none" sz="2000" b="1" dirty="0">
                <a:solidFill>
                  <a:srgbClr val="1F1F99"/>
                </a:solidFill>
              </a:rPr>
              <a:t>to identify metabolites </a:t>
            </a:r>
            <a:r>
              <a:rPr lang="x-none" sz="2000" dirty="0">
                <a:solidFill>
                  <a:srgbClr val="1F1F99"/>
                </a:solidFill>
              </a:rPr>
              <a:t>correlated with </a:t>
            </a:r>
            <a:r>
              <a:rPr lang="x-none" sz="2000" b="1" dirty="0">
                <a:solidFill>
                  <a:srgbClr val="1F1F99"/>
                </a:solidFill>
              </a:rPr>
              <a:t>alcohol intake </a:t>
            </a:r>
            <a:r>
              <a:rPr lang="x-none" sz="2000" dirty="0">
                <a:solidFill>
                  <a:srgbClr val="1F1F99"/>
                </a:solidFill>
              </a:rPr>
              <a:t>in a discovery-replication study in EPIC and ATBC cohorts</a:t>
            </a:r>
          </a:p>
          <a:p>
            <a:pPr marL="342900" indent="-342900">
              <a:spcBef>
                <a:spcPts val="400"/>
              </a:spcBef>
              <a:spcAft>
                <a:spcPts val="400"/>
              </a:spcAft>
              <a:buFontTx/>
              <a:buChar char="-"/>
            </a:pPr>
            <a:r>
              <a:rPr lang="x-none" sz="2000" dirty="0">
                <a:solidFill>
                  <a:srgbClr val="1F1F99"/>
                </a:solidFill>
              </a:rPr>
              <a:t>One metabolite, </a:t>
            </a:r>
            <a:r>
              <a:rPr lang="en-GB" sz="2000" dirty="0">
                <a:solidFill>
                  <a:srgbClr val="1F1F99"/>
                </a:solidFill>
              </a:rPr>
              <a:t>2-hydroxy-3-methylbutyric acid (2H-3M), was </a:t>
            </a:r>
            <a:r>
              <a:rPr lang="x-none" sz="2000" dirty="0">
                <a:solidFill>
                  <a:srgbClr val="1F1F99"/>
                </a:solidFill>
              </a:rPr>
              <a:t>associated with alcohol and consistently with risk of diseases</a:t>
            </a:r>
          </a:p>
        </p:txBody>
      </p:sp>
      <p:sp>
        <p:nvSpPr>
          <p:cNvPr id="3" name="Slide Number Placeholder 2">
            <a:extLst>
              <a:ext uri="{FF2B5EF4-FFF2-40B4-BE49-F238E27FC236}">
                <a16:creationId xmlns:a16="http://schemas.microsoft.com/office/drawing/2014/main" id="{FCD4E3E5-167E-8C40-9017-CD0F86C6664C}"/>
              </a:ext>
            </a:extLst>
          </p:cNvPr>
          <p:cNvSpPr>
            <a:spLocks noGrp="1"/>
          </p:cNvSpPr>
          <p:nvPr>
            <p:ph type="sldNum" sz="quarter" idx="10"/>
          </p:nvPr>
        </p:nvSpPr>
        <p:spPr/>
        <p:txBody>
          <a:bodyPr/>
          <a:lstStyle/>
          <a:p>
            <a:pPr>
              <a:defRPr/>
            </a:pPr>
            <a:fld id="{0BA99665-BB23-493F-A010-F584A920B211}" type="slidenum">
              <a:rPr lang="en-US" smtClean="0"/>
              <a:pPr>
                <a:defRPr/>
              </a:pPr>
              <a:t>14</a:t>
            </a:fld>
            <a:endParaRPr lang="en-US" dirty="0"/>
          </a:p>
        </p:txBody>
      </p:sp>
    </p:spTree>
    <p:extLst>
      <p:ext uri="{BB962C8B-B14F-4D97-AF65-F5344CB8AC3E}">
        <p14:creationId xmlns:p14="http://schemas.microsoft.com/office/powerpoint/2010/main" val="4029981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37E21-B97B-4284-976D-70244D3BDBDC}"/>
              </a:ext>
            </a:extLst>
          </p:cNvPr>
          <p:cNvSpPr txBox="1">
            <a:spLocks/>
          </p:cNvSpPr>
          <p:nvPr/>
        </p:nvSpPr>
        <p:spPr>
          <a:xfrm>
            <a:off x="0" y="-21419"/>
            <a:ext cx="12192000" cy="623575"/>
          </a:xfrm>
          <a:prstGeom prst="rect">
            <a:avLst/>
          </a:prstGeom>
        </p:spPr>
        <p:txBody>
          <a:bodyPr>
            <a:noAutofit/>
          </a:bodyPr>
          <a:lst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a:lstStyle>
          <a:p>
            <a:r>
              <a:rPr lang="en-GB" sz="3200" kern="0" dirty="0"/>
              <a:t>ABC-DO African Breast Cancer Disparities in Outcomes</a:t>
            </a:r>
          </a:p>
        </p:txBody>
      </p:sp>
      <p:sp>
        <p:nvSpPr>
          <p:cNvPr id="3" name="TextBox 2">
            <a:extLst>
              <a:ext uri="{FF2B5EF4-FFF2-40B4-BE49-F238E27FC236}">
                <a16:creationId xmlns:a16="http://schemas.microsoft.com/office/drawing/2014/main" id="{B291EAAD-8994-45C2-B890-252988AE4A14}"/>
              </a:ext>
            </a:extLst>
          </p:cNvPr>
          <p:cNvSpPr txBox="1"/>
          <p:nvPr/>
        </p:nvSpPr>
        <p:spPr>
          <a:xfrm>
            <a:off x="121041" y="586258"/>
            <a:ext cx="9794688" cy="5663089"/>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rgbClr val="1F1F99"/>
                </a:solidFill>
              </a:rPr>
              <a:t>Breast cancer (BC) cohort of 2200 women diagnosed across 5 Sub-Saharan African countries. Aims to investigate how to improve survival: cultural, health system, tumour biology, treatment factors.</a:t>
            </a:r>
          </a:p>
          <a:p>
            <a:pPr marL="285750" indent="-285750">
              <a:buFont typeface="Arial" panose="020B0604020202020204" pitchFamily="34" charset="0"/>
              <a:buChar char="•"/>
            </a:pPr>
            <a:endParaRPr lang="en-GB" sz="2400" dirty="0"/>
          </a:p>
          <a:p>
            <a:pPr>
              <a:spcAft>
                <a:spcPts val="1200"/>
              </a:spcAft>
            </a:pPr>
            <a:r>
              <a:rPr lang="en-GB" sz="2400" i="1" dirty="0">
                <a:solidFill>
                  <a:srgbClr val="3333FF"/>
                </a:solidFill>
              </a:rPr>
              <a:t>2020 publications:</a:t>
            </a:r>
          </a:p>
          <a:p>
            <a:pPr marL="285750" indent="-285750">
              <a:spcAft>
                <a:spcPts val="1200"/>
              </a:spcAft>
              <a:buFont typeface="Arial" panose="020B0604020202020204" pitchFamily="34" charset="0"/>
              <a:buChar char="•"/>
            </a:pPr>
            <a:r>
              <a:rPr lang="en-GB" sz="2400" dirty="0">
                <a:solidFill>
                  <a:srgbClr val="1F1F99"/>
                </a:solidFill>
              </a:rPr>
              <a:t>Reducing treatment gaps and improving stage at diagnosis are the greatest contributors to low survival and would avoid an equal number of breast cancer deaths: </a:t>
            </a:r>
            <a:r>
              <a:rPr lang="en-GB" sz="2400" dirty="0">
                <a:solidFill>
                  <a:srgbClr val="3333FF"/>
                </a:solidFill>
              </a:rPr>
              <a:t>McCormack et al.</a:t>
            </a:r>
          </a:p>
          <a:p>
            <a:pPr marL="285750" indent="-285750">
              <a:spcAft>
                <a:spcPts val="1200"/>
              </a:spcAft>
              <a:buFont typeface="Arial" panose="020B0604020202020204" pitchFamily="34" charset="0"/>
              <a:buChar char="•"/>
            </a:pPr>
            <a:r>
              <a:rPr lang="en-GB" sz="2400" dirty="0">
                <a:solidFill>
                  <a:srgbClr val="1F1F99"/>
                </a:solidFill>
              </a:rPr>
              <a:t>Every 100 BC deaths lead to 121 maternal orphans: </a:t>
            </a:r>
            <a:r>
              <a:rPr lang="en-GB" sz="2400" dirty="0" err="1">
                <a:solidFill>
                  <a:srgbClr val="3333FF"/>
                </a:solidFill>
              </a:rPr>
              <a:t>Galukande</a:t>
            </a:r>
            <a:r>
              <a:rPr lang="en-GB" sz="2400" dirty="0">
                <a:solidFill>
                  <a:srgbClr val="3333FF"/>
                </a:solidFill>
              </a:rPr>
              <a:t> et al. </a:t>
            </a:r>
          </a:p>
          <a:p>
            <a:pPr marL="285750" indent="-285750">
              <a:spcAft>
                <a:spcPts val="1200"/>
              </a:spcAft>
              <a:buFont typeface="Arial" panose="020B0604020202020204" pitchFamily="34" charset="0"/>
              <a:buChar char="•"/>
            </a:pPr>
            <a:r>
              <a:rPr lang="en-GB" sz="2400" dirty="0">
                <a:solidFill>
                  <a:srgbClr val="1F1F99"/>
                </a:solidFill>
              </a:rPr>
              <a:t>Wide window of opportunity (8 – 12 months) is a wide window of opportunity to achieve early diagnosis: </a:t>
            </a:r>
            <a:r>
              <a:rPr lang="en-GB" sz="2400" dirty="0">
                <a:solidFill>
                  <a:srgbClr val="3333FF"/>
                </a:solidFill>
              </a:rPr>
              <a:t>Foerster et al.</a:t>
            </a:r>
          </a:p>
          <a:p>
            <a:pPr marL="285750" indent="-285750">
              <a:spcAft>
                <a:spcPts val="1200"/>
              </a:spcAft>
              <a:buFont typeface="Arial" panose="020B0604020202020204" pitchFamily="34" charset="0"/>
              <a:buChar char="•"/>
            </a:pPr>
            <a:r>
              <a:rPr lang="en-GB" sz="2400" dirty="0">
                <a:solidFill>
                  <a:srgbClr val="1F1F99"/>
                </a:solidFill>
              </a:rPr>
              <a:t>Geospatial barriers lead to later diagnosis: </a:t>
            </a:r>
            <a:r>
              <a:rPr lang="en-GB" sz="2400" dirty="0">
                <a:solidFill>
                  <a:srgbClr val="3333FF"/>
                </a:solidFill>
              </a:rPr>
              <a:t>Togawa et al. </a:t>
            </a:r>
          </a:p>
          <a:p>
            <a:pPr marL="285750" indent="-285750">
              <a:spcAft>
                <a:spcPts val="1200"/>
              </a:spcAft>
              <a:buFont typeface="Arial" panose="020B0604020202020204" pitchFamily="34" charset="0"/>
              <a:buChar char="•"/>
            </a:pPr>
            <a:r>
              <a:rPr lang="en-GB" sz="2400" dirty="0">
                <a:solidFill>
                  <a:srgbClr val="1F1F99"/>
                </a:solidFill>
              </a:rPr>
              <a:t>mHealth active follow-up reduces cohort losses: </a:t>
            </a:r>
            <a:r>
              <a:rPr lang="en-GB" sz="2400" dirty="0">
                <a:solidFill>
                  <a:srgbClr val="3333FF"/>
                </a:solidFill>
              </a:rPr>
              <a:t>Foerster et al.</a:t>
            </a:r>
          </a:p>
        </p:txBody>
      </p:sp>
      <p:pic>
        <p:nvPicPr>
          <p:cNvPr id="4" name="Picture 3">
            <a:extLst>
              <a:ext uri="{FF2B5EF4-FFF2-40B4-BE49-F238E27FC236}">
                <a16:creationId xmlns:a16="http://schemas.microsoft.com/office/drawing/2014/main" id="{EADD53CD-0BDE-463C-A79E-4C219D502B65}"/>
              </a:ext>
            </a:extLst>
          </p:cNvPr>
          <p:cNvPicPr>
            <a:picLocks noChangeAspect="1"/>
          </p:cNvPicPr>
          <p:nvPr/>
        </p:nvPicPr>
        <p:blipFill>
          <a:blip r:embed="rId3"/>
          <a:stretch>
            <a:fillRect/>
          </a:stretch>
        </p:blipFill>
        <p:spPr>
          <a:xfrm>
            <a:off x="9851515" y="2697585"/>
            <a:ext cx="1628617" cy="497633"/>
          </a:xfrm>
          <a:prstGeom prst="rect">
            <a:avLst/>
          </a:prstGeom>
        </p:spPr>
      </p:pic>
      <p:pic>
        <p:nvPicPr>
          <p:cNvPr id="5" name="Picture 4">
            <a:extLst>
              <a:ext uri="{FF2B5EF4-FFF2-40B4-BE49-F238E27FC236}">
                <a16:creationId xmlns:a16="http://schemas.microsoft.com/office/drawing/2014/main" id="{68AE529A-F6B5-43C3-B0F9-937ECC8C208A}"/>
              </a:ext>
            </a:extLst>
          </p:cNvPr>
          <p:cNvPicPr>
            <a:picLocks noChangeAspect="1"/>
          </p:cNvPicPr>
          <p:nvPr/>
        </p:nvPicPr>
        <p:blipFill>
          <a:blip r:embed="rId4"/>
          <a:stretch>
            <a:fillRect/>
          </a:stretch>
        </p:blipFill>
        <p:spPr>
          <a:xfrm>
            <a:off x="9851515" y="5243960"/>
            <a:ext cx="789258" cy="412843"/>
          </a:xfrm>
          <a:prstGeom prst="rect">
            <a:avLst/>
          </a:prstGeom>
        </p:spPr>
      </p:pic>
      <p:pic>
        <p:nvPicPr>
          <p:cNvPr id="6" name="Picture 5">
            <a:extLst>
              <a:ext uri="{FF2B5EF4-FFF2-40B4-BE49-F238E27FC236}">
                <a16:creationId xmlns:a16="http://schemas.microsoft.com/office/drawing/2014/main" id="{AEF25AED-C668-4721-950F-7D114D26AAAF}"/>
              </a:ext>
            </a:extLst>
          </p:cNvPr>
          <p:cNvPicPr>
            <a:picLocks noChangeAspect="1"/>
          </p:cNvPicPr>
          <p:nvPr/>
        </p:nvPicPr>
        <p:blipFill>
          <a:blip r:embed="rId4"/>
          <a:stretch>
            <a:fillRect/>
          </a:stretch>
        </p:blipFill>
        <p:spPr>
          <a:xfrm>
            <a:off x="9851515" y="4404856"/>
            <a:ext cx="789258" cy="412843"/>
          </a:xfrm>
          <a:prstGeom prst="rect">
            <a:avLst/>
          </a:prstGeom>
        </p:spPr>
      </p:pic>
      <p:pic>
        <p:nvPicPr>
          <p:cNvPr id="7" name="Picture 6">
            <a:extLst>
              <a:ext uri="{FF2B5EF4-FFF2-40B4-BE49-F238E27FC236}">
                <a16:creationId xmlns:a16="http://schemas.microsoft.com/office/drawing/2014/main" id="{870BCE77-8622-4000-ACEF-E1817A020439}"/>
              </a:ext>
            </a:extLst>
          </p:cNvPr>
          <p:cNvPicPr>
            <a:picLocks noChangeAspect="1"/>
          </p:cNvPicPr>
          <p:nvPr/>
        </p:nvPicPr>
        <p:blipFill>
          <a:blip r:embed="rId5"/>
          <a:stretch>
            <a:fillRect/>
          </a:stretch>
        </p:blipFill>
        <p:spPr>
          <a:xfrm>
            <a:off x="9851515" y="5847998"/>
            <a:ext cx="1647825" cy="476250"/>
          </a:xfrm>
          <a:prstGeom prst="rect">
            <a:avLst/>
          </a:prstGeom>
        </p:spPr>
      </p:pic>
      <p:pic>
        <p:nvPicPr>
          <p:cNvPr id="8" name="Picture 7">
            <a:extLst>
              <a:ext uri="{FF2B5EF4-FFF2-40B4-BE49-F238E27FC236}">
                <a16:creationId xmlns:a16="http://schemas.microsoft.com/office/drawing/2014/main" id="{5F43349F-4115-4C35-B09A-99E8417EA88E}"/>
              </a:ext>
            </a:extLst>
          </p:cNvPr>
          <p:cNvPicPr>
            <a:picLocks noChangeAspect="1"/>
          </p:cNvPicPr>
          <p:nvPr/>
        </p:nvPicPr>
        <p:blipFill>
          <a:blip r:embed="rId6"/>
          <a:stretch>
            <a:fillRect/>
          </a:stretch>
        </p:blipFill>
        <p:spPr>
          <a:xfrm>
            <a:off x="9851515" y="3728092"/>
            <a:ext cx="2078860" cy="470524"/>
          </a:xfrm>
          <a:prstGeom prst="rect">
            <a:avLst/>
          </a:prstGeom>
        </p:spPr>
      </p:pic>
      <p:pic>
        <p:nvPicPr>
          <p:cNvPr id="9" name="Picture 8">
            <a:extLst>
              <a:ext uri="{FF2B5EF4-FFF2-40B4-BE49-F238E27FC236}">
                <a16:creationId xmlns:a16="http://schemas.microsoft.com/office/drawing/2014/main" id="{9AC64386-E2A5-4582-8988-C46833C4757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34063"/>
          <a:stretch/>
        </p:blipFill>
        <p:spPr bwMode="auto">
          <a:xfrm>
            <a:off x="9672780" y="503727"/>
            <a:ext cx="2107163" cy="1867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lide Number Placeholder 9">
            <a:extLst>
              <a:ext uri="{FF2B5EF4-FFF2-40B4-BE49-F238E27FC236}">
                <a16:creationId xmlns:a16="http://schemas.microsoft.com/office/drawing/2014/main" id="{D5B34C7A-9F4C-7E45-AB56-8836FFCF6F4D}"/>
              </a:ext>
            </a:extLst>
          </p:cNvPr>
          <p:cNvSpPr>
            <a:spLocks noGrp="1"/>
          </p:cNvSpPr>
          <p:nvPr>
            <p:ph type="sldNum" sz="quarter" idx="10"/>
          </p:nvPr>
        </p:nvSpPr>
        <p:spPr/>
        <p:txBody>
          <a:bodyPr/>
          <a:lstStyle/>
          <a:p>
            <a:pPr>
              <a:defRPr/>
            </a:pPr>
            <a:fld id="{0BA99665-BB23-493F-A010-F584A920B211}" type="slidenum">
              <a:rPr lang="en-US" smtClean="0"/>
              <a:pPr>
                <a:defRPr/>
              </a:pPr>
              <a:t>15</a:t>
            </a:fld>
            <a:endParaRPr lang="en-US" dirty="0"/>
          </a:p>
        </p:txBody>
      </p:sp>
    </p:spTree>
    <p:extLst>
      <p:ext uri="{BB962C8B-B14F-4D97-AF65-F5344CB8AC3E}">
        <p14:creationId xmlns:p14="http://schemas.microsoft.com/office/powerpoint/2010/main" val="1027164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74690" y="4899473"/>
            <a:ext cx="12013502" cy="1920240"/>
          </a:xfrm>
          <a:prstGeom prst="rect">
            <a:avLst/>
          </a:prstGeom>
        </p:spPr>
      </p:pic>
      <p:sp>
        <p:nvSpPr>
          <p:cNvPr id="13" name="Title 1">
            <a:extLst>
              <a:ext uri="{FF2B5EF4-FFF2-40B4-BE49-F238E27FC236}">
                <a16:creationId xmlns:a16="http://schemas.microsoft.com/office/drawing/2014/main" id="{D0037E21-B97B-4284-976D-70244D3BDBDC}"/>
              </a:ext>
            </a:extLst>
          </p:cNvPr>
          <p:cNvSpPr txBox="1">
            <a:spLocks/>
          </p:cNvSpPr>
          <p:nvPr/>
        </p:nvSpPr>
        <p:spPr>
          <a:xfrm>
            <a:off x="1" y="168875"/>
            <a:ext cx="12192000" cy="1089235"/>
          </a:xfrm>
          <a:prstGeom prst="rect">
            <a:avLst/>
          </a:prstGeom>
        </p:spPr>
        <p:txBody>
          <a:bodyPr>
            <a:normAutofit/>
          </a:bodyPr>
          <a:lst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a:lstStyle>
          <a:p>
            <a:r>
              <a:rPr lang="en-GB" sz="3200" kern="0" dirty="0"/>
              <a:t>ESCCAPE  Esophageal Squamous Cell Carcinoma – African </a:t>
            </a:r>
            <a:r>
              <a:rPr lang="en-GB" sz="3200" kern="0" dirty="0" err="1"/>
              <a:t>PrEvention</a:t>
            </a:r>
            <a:r>
              <a:rPr lang="en-GB" sz="3200" kern="0" dirty="0"/>
              <a:t>  Research</a:t>
            </a:r>
          </a:p>
        </p:txBody>
      </p:sp>
      <p:pic>
        <p:nvPicPr>
          <p:cNvPr id="14" name="Picture 13"/>
          <p:cNvPicPr>
            <a:picLocks noChangeAspect="1"/>
          </p:cNvPicPr>
          <p:nvPr/>
        </p:nvPicPr>
        <p:blipFill>
          <a:blip r:embed="rId4"/>
          <a:stretch>
            <a:fillRect/>
          </a:stretch>
        </p:blipFill>
        <p:spPr>
          <a:xfrm>
            <a:off x="10746862" y="904644"/>
            <a:ext cx="1381125" cy="1257300"/>
          </a:xfrm>
          <a:prstGeom prst="rect">
            <a:avLst/>
          </a:prstGeom>
        </p:spPr>
      </p:pic>
      <p:sp>
        <p:nvSpPr>
          <p:cNvPr id="15" name="Content Placeholder 2">
            <a:extLst>
              <a:ext uri="{FF2B5EF4-FFF2-40B4-BE49-F238E27FC236}">
                <a16:creationId xmlns:a16="http://schemas.microsoft.com/office/drawing/2014/main" id="{C74604C5-A8E2-4810-899B-3CA818EDE352}"/>
              </a:ext>
            </a:extLst>
          </p:cNvPr>
          <p:cNvSpPr txBox="1">
            <a:spLocks/>
          </p:cNvSpPr>
          <p:nvPr/>
        </p:nvSpPr>
        <p:spPr>
          <a:xfrm>
            <a:off x="47078" y="1258110"/>
            <a:ext cx="10301240" cy="1739900"/>
          </a:xfrm>
          <a:prstGeom prst="rect">
            <a:avLst/>
          </a:prstGeom>
        </p:spPr>
        <p:txBody>
          <a:bodyPr>
            <a:noAutofit/>
          </a:bodyPr>
          <a:lstStyle>
            <a:lvl1pPr marL="444500" indent="-4445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990600" indent="-366713" algn="l" rtl="0" eaLnBrk="0" fontAlgn="base" hangingPunct="0">
              <a:spcBef>
                <a:spcPct val="20000"/>
              </a:spcBef>
              <a:spcAft>
                <a:spcPct val="0"/>
              </a:spcAft>
              <a:buClr>
                <a:schemeClr val="tx1"/>
              </a:buClr>
              <a:buChar char="•"/>
              <a:defRPr sz="2800">
                <a:solidFill>
                  <a:schemeClr val="tx1"/>
                </a:solidFill>
                <a:latin typeface="+mn-lt"/>
                <a:cs typeface="+mn-cs"/>
              </a:defRPr>
            </a:lvl2pPr>
            <a:lvl3pPr marL="1435100" indent="-265113" algn="l" rtl="0" eaLnBrk="0" fontAlgn="base" hangingPunct="0">
              <a:spcBef>
                <a:spcPct val="20000"/>
              </a:spcBef>
              <a:spcAft>
                <a:spcPct val="0"/>
              </a:spcAft>
              <a:buClr>
                <a:schemeClr val="tx1"/>
              </a:buClr>
              <a:buChar char="•"/>
              <a:defRPr sz="2400">
                <a:solidFill>
                  <a:schemeClr val="tx1"/>
                </a:solidFill>
                <a:latin typeface="+mn-lt"/>
                <a:cs typeface="+mn-cs"/>
              </a:defRPr>
            </a:lvl3pPr>
            <a:lvl4pPr marL="1879600" indent="-265113" algn="l" rtl="0" eaLnBrk="0" fontAlgn="base" hangingPunct="0">
              <a:spcBef>
                <a:spcPct val="20000"/>
              </a:spcBef>
              <a:spcAft>
                <a:spcPct val="0"/>
              </a:spcAft>
              <a:buClr>
                <a:schemeClr val="tx1"/>
              </a:buClr>
              <a:buChar char="•"/>
              <a:defRPr sz="2000">
                <a:solidFill>
                  <a:schemeClr val="tx1"/>
                </a:solidFill>
                <a:latin typeface="+mn-lt"/>
                <a:cs typeface="+mn-cs"/>
              </a:defRPr>
            </a:lvl4pPr>
            <a:lvl5pPr marL="2287588" indent="-228600" algn="l" rtl="0" eaLnBrk="0" fontAlgn="base" hangingPunct="0">
              <a:spcBef>
                <a:spcPct val="20000"/>
              </a:spcBef>
              <a:spcAft>
                <a:spcPct val="0"/>
              </a:spcAft>
              <a:buClr>
                <a:schemeClr val="tx1"/>
              </a:buClr>
              <a:buChar char="•"/>
              <a:defRPr sz="2000">
                <a:solidFill>
                  <a:schemeClr val="tx1"/>
                </a:solidFill>
                <a:latin typeface="+mn-lt"/>
                <a:cs typeface="+mn-cs"/>
              </a:defRPr>
            </a:lvl5pPr>
            <a:lvl6pPr marL="2744788" indent="-228600" algn="l" rtl="0" fontAlgn="base">
              <a:spcBef>
                <a:spcPct val="20000"/>
              </a:spcBef>
              <a:spcAft>
                <a:spcPct val="0"/>
              </a:spcAft>
              <a:buClr>
                <a:schemeClr val="tx1"/>
              </a:buClr>
              <a:buChar char="•"/>
              <a:defRPr sz="2000">
                <a:solidFill>
                  <a:schemeClr val="tx1"/>
                </a:solidFill>
                <a:latin typeface="+mn-lt"/>
                <a:cs typeface="+mn-cs"/>
              </a:defRPr>
            </a:lvl6pPr>
            <a:lvl7pPr marL="3201988" indent="-228600" algn="l" rtl="0" fontAlgn="base">
              <a:spcBef>
                <a:spcPct val="20000"/>
              </a:spcBef>
              <a:spcAft>
                <a:spcPct val="0"/>
              </a:spcAft>
              <a:buClr>
                <a:schemeClr val="tx1"/>
              </a:buClr>
              <a:buChar char="•"/>
              <a:defRPr sz="2000">
                <a:solidFill>
                  <a:schemeClr val="tx1"/>
                </a:solidFill>
                <a:latin typeface="+mn-lt"/>
                <a:cs typeface="+mn-cs"/>
              </a:defRPr>
            </a:lvl7pPr>
            <a:lvl8pPr marL="3659188" indent="-228600" algn="l" rtl="0" fontAlgn="base">
              <a:spcBef>
                <a:spcPct val="20000"/>
              </a:spcBef>
              <a:spcAft>
                <a:spcPct val="0"/>
              </a:spcAft>
              <a:buClr>
                <a:schemeClr val="tx1"/>
              </a:buClr>
              <a:buChar char="•"/>
              <a:defRPr sz="2000">
                <a:solidFill>
                  <a:schemeClr val="tx1"/>
                </a:solidFill>
                <a:latin typeface="+mn-lt"/>
                <a:cs typeface="+mn-cs"/>
              </a:defRPr>
            </a:lvl8pPr>
            <a:lvl9pPr marL="4116388" indent="-228600" algn="l" rtl="0" fontAlgn="base">
              <a:spcBef>
                <a:spcPct val="20000"/>
              </a:spcBef>
              <a:spcAft>
                <a:spcPct val="0"/>
              </a:spcAft>
              <a:buClr>
                <a:schemeClr val="tx1"/>
              </a:buClr>
              <a:buChar char="•"/>
              <a:defRPr sz="2000">
                <a:solidFill>
                  <a:schemeClr val="tx1"/>
                </a:solidFill>
                <a:latin typeface="+mn-lt"/>
                <a:cs typeface="+mn-cs"/>
              </a:defRPr>
            </a:lvl9pPr>
          </a:lstStyle>
          <a:p>
            <a:r>
              <a:rPr lang="en-GB" altLang="en-US" sz="2400" kern="0" dirty="0">
                <a:solidFill>
                  <a:srgbClr val="1F1F99"/>
                </a:solidFill>
              </a:rPr>
              <a:t>East African case-control studies in Kenya, Tanzania and Malawi.</a:t>
            </a:r>
          </a:p>
          <a:p>
            <a:pPr marL="0" indent="0">
              <a:buFontTx/>
              <a:buNone/>
            </a:pPr>
            <a:endParaRPr lang="en-GB" altLang="en-US" sz="2400" i="1" kern="0" dirty="0">
              <a:solidFill>
                <a:srgbClr val="1F1F99"/>
              </a:solidFill>
            </a:endParaRPr>
          </a:p>
          <a:p>
            <a:pPr marL="0" indent="0">
              <a:buFontTx/>
              <a:buNone/>
            </a:pPr>
            <a:r>
              <a:rPr lang="en-GB" altLang="en-US" sz="2400" i="1" kern="0" dirty="0">
                <a:solidFill>
                  <a:srgbClr val="3333FF"/>
                </a:solidFill>
              </a:rPr>
              <a:t>2020 progress:</a:t>
            </a:r>
          </a:p>
          <a:p>
            <a:r>
              <a:rPr lang="en-GB" altLang="en-US" sz="2400" kern="0" dirty="0">
                <a:solidFill>
                  <a:srgbClr val="1F1F99"/>
                </a:solidFill>
              </a:rPr>
              <a:t>Completed recruitment: </a:t>
            </a:r>
            <a:r>
              <a:rPr lang="en-GB" altLang="en-US" sz="2400" kern="0" dirty="0">
                <a:solidFill>
                  <a:srgbClr val="3333FF"/>
                </a:solidFill>
              </a:rPr>
              <a:t>1300 cases, 1300 controls </a:t>
            </a:r>
          </a:p>
          <a:p>
            <a:r>
              <a:rPr lang="en-GB" altLang="en-US" sz="2400" kern="0" dirty="0">
                <a:solidFill>
                  <a:srgbClr val="1F1F99"/>
                </a:solidFill>
              </a:rPr>
              <a:t>Missing teeth, lack of daily oral hygiene and use of a chewed stick associated with increased risk in Tanzania: </a:t>
            </a:r>
            <a:r>
              <a:rPr lang="en-GB" altLang="en-US" sz="2400" kern="0" dirty="0">
                <a:solidFill>
                  <a:srgbClr val="3333FF"/>
                </a:solidFill>
              </a:rPr>
              <a:t>Mmbaga et al. </a:t>
            </a:r>
          </a:p>
          <a:p>
            <a:r>
              <a:rPr lang="en-GB" altLang="en-US" sz="2400" kern="0" dirty="0">
                <a:solidFill>
                  <a:srgbClr val="1F1F99"/>
                </a:solidFill>
              </a:rPr>
              <a:t>CytoSCCAPE: Study of cytosponge acceptability in 100 Tanzanian community volunteers. Highly acceptable and safe: </a:t>
            </a:r>
            <a:r>
              <a:rPr lang="en-GB" altLang="en-US" sz="2400" kern="0" dirty="0">
                <a:solidFill>
                  <a:srgbClr val="3333FF"/>
                </a:solidFill>
              </a:rPr>
              <a:t>Middleton et al. </a:t>
            </a:r>
          </a:p>
        </p:txBody>
      </p:sp>
      <p:pic>
        <p:nvPicPr>
          <p:cNvPr id="16" name="Picture 15">
            <a:extLst>
              <a:ext uri="{FF2B5EF4-FFF2-40B4-BE49-F238E27FC236}">
                <a16:creationId xmlns:a16="http://schemas.microsoft.com/office/drawing/2014/main" id="{74681019-7F85-468D-841E-F09CA974F809}"/>
              </a:ext>
            </a:extLst>
          </p:cNvPr>
          <p:cNvPicPr>
            <a:picLocks noChangeAspect="1"/>
          </p:cNvPicPr>
          <p:nvPr/>
        </p:nvPicPr>
        <p:blipFill>
          <a:blip r:embed="rId5"/>
          <a:stretch>
            <a:fillRect/>
          </a:stretch>
        </p:blipFill>
        <p:spPr>
          <a:xfrm>
            <a:off x="9667896" y="3356390"/>
            <a:ext cx="789258" cy="412843"/>
          </a:xfrm>
          <a:prstGeom prst="rect">
            <a:avLst/>
          </a:prstGeom>
        </p:spPr>
      </p:pic>
      <p:pic>
        <p:nvPicPr>
          <p:cNvPr id="17" name="Picture 16">
            <a:extLst>
              <a:ext uri="{FF2B5EF4-FFF2-40B4-BE49-F238E27FC236}">
                <a16:creationId xmlns:a16="http://schemas.microsoft.com/office/drawing/2014/main" id="{74681019-7F85-468D-841E-F09CA974F809}"/>
              </a:ext>
            </a:extLst>
          </p:cNvPr>
          <p:cNvPicPr>
            <a:picLocks noChangeAspect="1"/>
          </p:cNvPicPr>
          <p:nvPr/>
        </p:nvPicPr>
        <p:blipFill>
          <a:blip r:embed="rId5"/>
          <a:stretch>
            <a:fillRect/>
          </a:stretch>
        </p:blipFill>
        <p:spPr>
          <a:xfrm>
            <a:off x="9667896" y="4114671"/>
            <a:ext cx="789258" cy="412843"/>
          </a:xfrm>
          <a:prstGeom prst="rect">
            <a:avLst/>
          </a:prstGeom>
        </p:spPr>
      </p:pic>
      <p:pic>
        <p:nvPicPr>
          <p:cNvPr id="18" name="Picture 7">
            <a:extLst>
              <a:ext uri="{FF2B5EF4-FFF2-40B4-BE49-F238E27FC236}">
                <a16:creationId xmlns:a16="http://schemas.microsoft.com/office/drawing/2014/main" id="{0ABA7A36-D977-4B07-A8A5-8B327B648B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8781" t="12056" r="25308" b="19038"/>
          <a:stretch>
            <a:fillRect/>
          </a:stretch>
        </p:blipFill>
        <p:spPr bwMode="auto">
          <a:xfrm>
            <a:off x="10660015" y="2638389"/>
            <a:ext cx="1409862" cy="156994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a:extLst>
              <a:ext uri="{FF2B5EF4-FFF2-40B4-BE49-F238E27FC236}">
                <a16:creationId xmlns:a16="http://schemas.microsoft.com/office/drawing/2014/main" id="{72FBF27E-4F15-FB48-873C-6CECB7620E70}"/>
              </a:ext>
            </a:extLst>
          </p:cNvPr>
          <p:cNvSpPr>
            <a:spLocks noGrp="1"/>
          </p:cNvSpPr>
          <p:nvPr>
            <p:ph type="sldNum" sz="quarter" idx="10"/>
          </p:nvPr>
        </p:nvSpPr>
        <p:spPr/>
        <p:txBody>
          <a:bodyPr/>
          <a:lstStyle/>
          <a:p>
            <a:pPr>
              <a:defRPr/>
            </a:pPr>
            <a:fld id="{0BA99665-BB23-493F-A010-F584A920B211}" type="slidenum">
              <a:rPr lang="en-US" smtClean="0"/>
              <a:pPr>
                <a:defRPr/>
              </a:pPr>
              <a:t>16</a:t>
            </a:fld>
            <a:endParaRPr lang="en-US" dirty="0"/>
          </a:p>
        </p:txBody>
      </p:sp>
    </p:spTree>
    <p:extLst>
      <p:ext uri="{BB962C8B-B14F-4D97-AF65-F5344CB8AC3E}">
        <p14:creationId xmlns:p14="http://schemas.microsoft.com/office/powerpoint/2010/main" val="2108158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 y="128587"/>
            <a:ext cx="12191999" cy="914400"/>
          </a:xfrm>
          <a:prstGeom prst="rect">
            <a:avLst/>
          </a:prstGeom>
        </p:spPr>
        <p:txBody>
          <a:bodyPr/>
          <a:lst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a:lstStyle>
          <a:p>
            <a:r>
              <a:rPr lang="en-GB" sz="3200" kern="0" dirty="0"/>
              <a:t>Breast cancer incidence after Chernobyl: 1986 - 2016 </a:t>
            </a:r>
          </a:p>
        </p:txBody>
      </p:sp>
      <p:sp>
        <p:nvSpPr>
          <p:cNvPr id="3" name="Content Placeholder 2"/>
          <p:cNvSpPr txBox="1">
            <a:spLocks/>
          </p:cNvSpPr>
          <p:nvPr/>
        </p:nvSpPr>
        <p:spPr>
          <a:xfrm>
            <a:off x="2530519" y="929425"/>
            <a:ext cx="9555089" cy="1430427"/>
          </a:xfrm>
          <a:prstGeom prst="rect">
            <a:avLst/>
          </a:prstGeom>
        </p:spPr>
        <p:txBody>
          <a:bodyPr>
            <a:normAutofit lnSpcReduction="10000"/>
          </a:bodyPr>
          <a:lstStyle>
            <a:lvl1pPr marL="444500" indent="-4445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990600" indent="-366713" algn="l" rtl="0" eaLnBrk="0" fontAlgn="base" hangingPunct="0">
              <a:spcBef>
                <a:spcPct val="20000"/>
              </a:spcBef>
              <a:spcAft>
                <a:spcPct val="0"/>
              </a:spcAft>
              <a:buClr>
                <a:schemeClr val="tx1"/>
              </a:buClr>
              <a:buChar char="•"/>
              <a:defRPr sz="2800">
                <a:solidFill>
                  <a:schemeClr val="tx1"/>
                </a:solidFill>
                <a:latin typeface="+mn-lt"/>
                <a:cs typeface="+mn-cs"/>
              </a:defRPr>
            </a:lvl2pPr>
            <a:lvl3pPr marL="1435100" indent="-265113" algn="l" rtl="0" eaLnBrk="0" fontAlgn="base" hangingPunct="0">
              <a:spcBef>
                <a:spcPct val="20000"/>
              </a:spcBef>
              <a:spcAft>
                <a:spcPct val="0"/>
              </a:spcAft>
              <a:buClr>
                <a:schemeClr val="tx1"/>
              </a:buClr>
              <a:buChar char="•"/>
              <a:defRPr sz="2400">
                <a:solidFill>
                  <a:schemeClr val="tx1"/>
                </a:solidFill>
                <a:latin typeface="+mn-lt"/>
                <a:cs typeface="+mn-cs"/>
              </a:defRPr>
            </a:lvl3pPr>
            <a:lvl4pPr marL="1879600" indent="-265113" algn="l" rtl="0" eaLnBrk="0" fontAlgn="base" hangingPunct="0">
              <a:spcBef>
                <a:spcPct val="20000"/>
              </a:spcBef>
              <a:spcAft>
                <a:spcPct val="0"/>
              </a:spcAft>
              <a:buClr>
                <a:schemeClr val="tx1"/>
              </a:buClr>
              <a:buChar char="•"/>
              <a:defRPr sz="2000">
                <a:solidFill>
                  <a:schemeClr val="tx1"/>
                </a:solidFill>
                <a:latin typeface="+mn-lt"/>
                <a:cs typeface="+mn-cs"/>
              </a:defRPr>
            </a:lvl4pPr>
            <a:lvl5pPr marL="2287588" indent="-228600" algn="l" rtl="0" eaLnBrk="0" fontAlgn="base" hangingPunct="0">
              <a:spcBef>
                <a:spcPct val="20000"/>
              </a:spcBef>
              <a:spcAft>
                <a:spcPct val="0"/>
              </a:spcAft>
              <a:buClr>
                <a:schemeClr val="tx1"/>
              </a:buClr>
              <a:buChar char="•"/>
              <a:defRPr sz="2000">
                <a:solidFill>
                  <a:schemeClr val="tx1"/>
                </a:solidFill>
                <a:latin typeface="+mn-lt"/>
                <a:cs typeface="+mn-cs"/>
              </a:defRPr>
            </a:lvl5pPr>
            <a:lvl6pPr marL="2744788" indent="-228600" algn="l" rtl="0" fontAlgn="base">
              <a:spcBef>
                <a:spcPct val="20000"/>
              </a:spcBef>
              <a:spcAft>
                <a:spcPct val="0"/>
              </a:spcAft>
              <a:buClr>
                <a:schemeClr val="tx1"/>
              </a:buClr>
              <a:buChar char="•"/>
              <a:defRPr sz="2000">
                <a:solidFill>
                  <a:schemeClr val="tx1"/>
                </a:solidFill>
                <a:latin typeface="+mn-lt"/>
                <a:cs typeface="+mn-cs"/>
              </a:defRPr>
            </a:lvl6pPr>
            <a:lvl7pPr marL="3201988" indent="-228600" algn="l" rtl="0" fontAlgn="base">
              <a:spcBef>
                <a:spcPct val="20000"/>
              </a:spcBef>
              <a:spcAft>
                <a:spcPct val="0"/>
              </a:spcAft>
              <a:buClr>
                <a:schemeClr val="tx1"/>
              </a:buClr>
              <a:buChar char="•"/>
              <a:defRPr sz="2000">
                <a:solidFill>
                  <a:schemeClr val="tx1"/>
                </a:solidFill>
                <a:latin typeface="+mn-lt"/>
                <a:cs typeface="+mn-cs"/>
              </a:defRPr>
            </a:lvl7pPr>
            <a:lvl8pPr marL="3659188" indent="-228600" algn="l" rtl="0" fontAlgn="base">
              <a:spcBef>
                <a:spcPct val="20000"/>
              </a:spcBef>
              <a:spcAft>
                <a:spcPct val="0"/>
              </a:spcAft>
              <a:buClr>
                <a:schemeClr val="tx1"/>
              </a:buClr>
              <a:buChar char="•"/>
              <a:defRPr sz="2000">
                <a:solidFill>
                  <a:schemeClr val="tx1"/>
                </a:solidFill>
                <a:latin typeface="+mn-lt"/>
                <a:cs typeface="+mn-cs"/>
              </a:defRPr>
            </a:lvl8pPr>
            <a:lvl9pPr marL="4116388" indent="-228600" algn="l" rtl="0" fontAlgn="base">
              <a:spcBef>
                <a:spcPct val="20000"/>
              </a:spcBef>
              <a:spcAft>
                <a:spcPct val="0"/>
              </a:spcAft>
              <a:buClr>
                <a:schemeClr val="tx1"/>
              </a:buClr>
              <a:buChar char="•"/>
              <a:defRPr sz="2000">
                <a:solidFill>
                  <a:schemeClr val="tx1"/>
                </a:solidFill>
                <a:latin typeface="+mn-lt"/>
                <a:cs typeface="+mn-cs"/>
              </a:defRPr>
            </a:lvl9pPr>
          </a:lstStyle>
          <a:p>
            <a:r>
              <a:rPr lang="en-GB" sz="2300" kern="0" dirty="0">
                <a:solidFill>
                  <a:srgbClr val="1F1F99"/>
                </a:solidFill>
              </a:rPr>
              <a:t>Breast cancer risk after Chernobyl fallout remains a public concern </a:t>
            </a:r>
          </a:p>
          <a:p>
            <a:endParaRPr lang="en-GB" sz="1400" kern="0" dirty="0">
              <a:solidFill>
                <a:srgbClr val="1F1F99"/>
              </a:solidFill>
            </a:endParaRPr>
          </a:p>
          <a:p>
            <a:r>
              <a:rPr lang="en-GB" sz="2300" kern="0" dirty="0">
                <a:solidFill>
                  <a:srgbClr val="1F1F99"/>
                </a:solidFill>
              </a:rPr>
              <a:t>Ecological study on female residents of the areas most contaminated with long-lived isotopes of caesium in Ukraine and Belarus</a:t>
            </a:r>
          </a:p>
          <a:p>
            <a:pPr marL="0" indent="0">
              <a:buFontTx/>
              <a:buNone/>
            </a:pPr>
            <a:endParaRPr lang="en-GB" sz="2200" kern="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2229" y="2464525"/>
            <a:ext cx="5355336" cy="3345180"/>
          </a:xfrm>
          <a:prstGeom prst="rect">
            <a:avLst/>
          </a:prstGeom>
        </p:spPr>
      </p:pic>
      <p:sp>
        <p:nvSpPr>
          <p:cNvPr id="5" name="Rectangle 4"/>
          <p:cNvSpPr/>
          <p:nvPr/>
        </p:nvSpPr>
        <p:spPr>
          <a:xfrm>
            <a:off x="4906538" y="6468213"/>
            <a:ext cx="7285462" cy="338554"/>
          </a:xfrm>
          <a:prstGeom prst="rect">
            <a:avLst/>
          </a:prstGeom>
        </p:spPr>
        <p:txBody>
          <a:bodyPr wrap="square">
            <a:spAutoFit/>
          </a:bodyPr>
          <a:lstStyle/>
          <a:p>
            <a:r>
              <a:rPr lang="en-GB" sz="1200" i="1" dirty="0"/>
              <a:t>      </a:t>
            </a:r>
            <a:r>
              <a:rPr lang="en-GB" sz="1600" i="1" dirty="0">
                <a:solidFill>
                  <a:srgbClr val="1F1F99"/>
                </a:solidFill>
              </a:rPr>
              <a:t>Zupunski et al., 2020 Oct 16. </a:t>
            </a:r>
            <a:r>
              <a:rPr lang="en-GB" sz="1600" i="1" dirty="0" err="1">
                <a:solidFill>
                  <a:srgbClr val="1F1F99"/>
                </a:solidFill>
              </a:rPr>
              <a:t>doi</a:t>
            </a:r>
            <a:r>
              <a:rPr lang="en-GB" sz="1600" i="1" dirty="0">
                <a:solidFill>
                  <a:srgbClr val="1F1F99"/>
                </a:solidFill>
              </a:rPr>
              <a:t>: 10.1002/ijc.33346. Online ahead of print</a:t>
            </a:r>
          </a:p>
        </p:txBody>
      </p:sp>
      <p:sp>
        <p:nvSpPr>
          <p:cNvPr id="6" name="AutoShape 2" descr="International Journal of Cancer (IJC)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4"/>
          <a:stretch>
            <a:fillRect/>
          </a:stretch>
        </p:blipFill>
        <p:spPr>
          <a:xfrm>
            <a:off x="7437460" y="5989226"/>
            <a:ext cx="2916615" cy="398141"/>
          </a:xfrm>
          <a:prstGeom prst="rect">
            <a:avLst/>
          </a:prstGeom>
        </p:spPr>
      </p:pic>
      <p:pic>
        <p:nvPicPr>
          <p:cNvPr id="8" name="Picture 7"/>
          <p:cNvPicPr>
            <a:picLocks noChangeAspect="1"/>
          </p:cNvPicPr>
          <p:nvPr/>
        </p:nvPicPr>
        <p:blipFill>
          <a:blip r:embed="rId5"/>
          <a:stretch>
            <a:fillRect/>
          </a:stretch>
        </p:blipFill>
        <p:spPr>
          <a:xfrm>
            <a:off x="92119" y="948077"/>
            <a:ext cx="2438400" cy="2809875"/>
          </a:xfrm>
          <a:prstGeom prst="rect">
            <a:avLst/>
          </a:prstGeom>
        </p:spPr>
      </p:pic>
      <p:sp>
        <p:nvSpPr>
          <p:cNvPr id="9" name="TextBox 8"/>
          <p:cNvSpPr txBox="1"/>
          <p:nvPr/>
        </p:nvSpPr>
        <p:spPr>
          <a:xfrm>
            <a:off x="92119" y="3707216"/>
            <a:ext cx="6662325" cy="3022366"/>
          </a:xfrm>
          <a:prstGeom prst="rect">
            <a:avLst/>
          </a:prstGeom>
          <a:noFill/>
        </p:spPr>
        <p:txBody>
          <a:bodyPr wrap="square" rtlCol="0">
            <a:spAutoFit/>
          </a:bodyPr>
          <a:lstStyle/>
          <a:p>
            <a:pPr marL="444500" indent="-444500" fontAlgn="base">
              <a:spcBef>
                <a:spcPct val="20000"/>
              </a:spcBef>
              <a:spcAft>
                <a:spcPct val="0"/>
              </a:spcAft>
              <a:buClr>
                <a:schemeClr val="tx1"/>
              </a:buClr>
              <a:buChar char="•"/>
            </a:pPr>
            <a:r>
              <a:rPr lang="en-GB" sz="2300" dirty="0">
                <a:solidFill>
                  <a:srgbClr val="1F1F99"/>
                </a:solidFill>
              </a:rPr>
              <a:t>Little evidence of association between district-average cumulative absorbed breast dose and breast cancer incidence</a:t>
            </a:r>
          </a:p>
          <a:p>
            <a:pPr fontAlgn="base">
              <a:spcBef>
                <a:spcPct val="20000"/>
              </a:spcBef>
              <a:spcAft>
                <a:spcPct val="0"/>
              </a:spcAft>
              <a:buClr>
                <a:schemeClr val="tx1"/>
              </a:buClr>
            </a:pPr>
            <a:endParaRPr lang="en-GB" sz="1400" dirty="0">
              <a:solidFill>
                <a:srgbClr val="1F1F99"/>
              </a:solidFill>
            </a:endParaRPr>
          </a:p>
          <a:p>
            <a:pPr marL="444500" indent="-444500" fontAlgn="base">
              <a:spcBef>
                <a:spcPct val="20000"/>
              </a:spcBef>
              <a:spcAft>
                <a:spcPct val="0"/>
              </a:spcAft>
              <a:buClr>
                <a:schemeClr val="tx1"/>
              </a:buClr>
              <a:buChar char="•"/>
            </a:pPr>
            <a:r>
              <a:rPr lang="en-GB" sz="2300" dirty="0">
                <a:solidFill>
                  <a:srgbClr val="1F1F99"/>
                </a:solidFill>
              </a:rPr>
              <a:t>Due to potential dose misclassification,          a case-control study with individually reconstructed breast doses is required     </a:t>
            </a:r>
          </a:p>
          <a:p>
            <a:pPr marL="444500" indent="-444500" fontAlgn="base">
              <a:spcBef>
                <a:spcPct val="20000"/>
              </a:spcBef>
              <a:spcAft>
                <a:spcPct val="0"/>
              </a:spcAft>
              <a:buClr>
                <a:schemeClr val="tx1"/>
              </a:buClr>
              <a:buChar char="•"/>
            </a:pPr>
            <a:endParaRPr lang="en-GB" sz="2200" dirty="0">
              <a:solidFill>
                <a:srgbClr val="1F1F99"/>
              </a:solidFill>
            </a:endParaRPr>
          </a:p>
        </p:txBody>
      </p:sp>
      <p:sp>
        <p:nvSpPr>
          <p:cNvPr id="10" name="Slide Number Placeholder 9">
            <a:extLst>
              <a:ext uri="{FF2B5EF4-FFF2-40B4-BE49-F238E27FC236}">
                <a16:creationId xmlns:a16="http://schemas.microsoft.com/office/drawing/2014/main" id="{336EA4DD-6040-7F48-B1F6-DB573FEF9A0B}"/>
              </a:ext>
            </a:extLst>
          </p:cNvPr>
          <p:cNvSpPr>
            <a:spLocks noGrp="1"/>
          </p:cNvSpPr>
          <p:nvPr>
            <p:ph type="sldNum" sz="quarter" idx="10"/>
          </p:nvPr>
        </p:nvSpPr>
        <p:spPr/>
        <p:txBody>
          <a:bodyPr/>
          <a:lstStyle/>
          <a:p>
            <a:pPr>
              <a:defRPr/>
            </a:pPr>
            <a:fld id="{0BA99665-BB23-493F-A010-F584A920B211}" type="slidenum">
              <a:rPr lang="en-US" smtClean="0"/>
              <a:pPr>
                <a:defRPr/>
              </a:pPr>
              <a:t>17</a:t>
            </a:fld>
            <a:endParaRPr lang="en-US" dirty="0"/>
          </a:p>
        </p:txBody>
      </p:sp>
    </p:spTree>
    <p:extLst>
      <p:ext uri="{BB962C8B-B14F-4D97-AF65-F5344CB8AC3E}">
        <p14:creationId xmlns:p14="http://schemas.microsoft.com/office/powerpoint/2010/main" val="1347057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5D57-D32C-4390-8A98-17FD37352170}"/>
              </a:ext>
            </a:extLst>
          </p:cNvPr>
          <p:cNvSpPr txBox="1">
            <a:spLocks/>
          </p:cNvSpPr>
          <p:nvPr/>
        </p:nvSpPr>
        <p:spPr>
          <a:xfrm>
            <a:off x="0" y="37330"/>
            <a:ext cx="12192000" cy="914400"/>
          </a:xfrm>
          <a:prstGeom prst="rect">
            <a:avLst/>
          </a:prstGeom>
        </p:spPr>
        <p:txBody>
          <a:bodyPr wrap="square" anchor="ctr">
            <a:normAutofit/>
          </a:bodyPr>
          <a:lst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a:lstStyle>
          <a:p>
            <a:r>
              <a:rPr lang="en-GB" sz="3200" kern="0" dirty="0" err="1"/>
              <a:t>Asbest</a:t>
            </a:r>
            <a:r>
              <a:rPr lang="en-GB" sz="3200" kern="0" dirty="0"/>
              <a:t> Chrysotile Cohort Study</a:t>
            </a:r>
          </a:p>
        </p:txBody>
      </p:sp>
      <p:sp>
        <p:nvSpPr>
          <p:cNvPr id="3" name="Content Placeholder 2">
            <a:extLst>
              <a:ext uri="{FF2B5EF4-FFF2-40B4-BE49-F238E27FC236}">
                <a16:creationId xmlns:a16="http://schemas.microsoft.com/office/drawing/2014/main" id="{42FB496F-0615-42D8-89A6-9B983F23BD3B}"/>
              </a:ext>
            </a:extLst>
          </p:cNvPr>
          <p:cNvSpPr txBox="1">
            <a:spLocks/>
          </p:cNvSpPr>
          <p:nvPr/>
        </p:nvSpPr>
        <p:spPr>
          <a:xfrm>
            <a:off x="89209" y="862519"/>
            <a:ext cx="9323976" cy="2615197"/>
          </a:xfrm>
          <a:prstGeom prst="rect">
            <a:avLst/>
          </a:prstGeom>
        </p:spPr>
        <p:txBody>
          <a:bodyPr wrap="square" anchor="t">
            <a:normAutofit/>
          </a:bodyPr>
          <a:lstStyle>
            <a:lvl1pPr marL="444500" indent="-4445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990600" indent="-366713" algn="l" rtl="0" eaLnBrk="0" fontAlgn="base" hangingPunct="0">
              <a:spcBef>
                <a:spcPct val="20000"/>
              </a:spcBef>
              <a:spcAft>
                <a:spcPct val="0"/>
              </a:spcAft>
              <a:buClr>
                <a:schemeClr val="tx1"/>
              </a:buClr>
              <a:buChar char="•"/>
              <a:defRPr sz="2800">
                <a:solidFill>
                  <a:schemeClr val="tx1"/>
                </a:solidFill>
                <a:latin typeface="+mn-lt"/>
                <a:cs typeface="+mn-cs"/>
              </a:defRPr>
            </a:lvl2pPr>
            <a:lvl3pPr marL="1435100" indent="-265113" algn="l" rtl="0" eaLnBrk="0" fontAlgn="base" hangingPunct="0">
              <a:spcBef>
                <a:spcPct val="20000"/>
              </a:spcBef>
              <a:spcAft>
                <a:spcPct val="0"/>
              </a:spcAft>
              <a:buClr>
                <a:schemeClr val="tx1"/>
              </a:buClr>
              <a:buChar char="•"/>
              <a:defRPr sz="2400">
                <a:solidFill>
                  <a:schemeClr val="tx1"/>
                </a:solidFill>
                <a:latin typeface="+mn-lt"/>
                <a:cs typeface="+mn-cs"/>
              </a:defRPr>
            </a:lvl3pPr>
            <a:lvl4pPr marL="1879600" indent="-265113" algn="l" rtl="0" eaLnBrk="0" fontAlgn="base" hangingPunct="0">
              <a:spcBef>
                <a:spcPct val="20000"/>
              </a:spcBef>
              <a:spcAft>
                <a:spcPct val="0"/>
              </a:spcAft>
              <a:buClr>
                <a:schemeClr val="tx1"/>
              </a:buClr>
              <a:buChar char="•"/>
              <a:defRPr sz="2000">
                <a:solidFill>
                  <a:schemeClr val="tx1"/>
                </a:solidFill>
                <a:latin typeface="+mn-lt"/>
                <a:cs typeface="+mn-cs"/>
              </a:defRPr>
            </a:lvl4pPr>
            <a:lvl5pPr marL="2287588" indent="-228600" algn="l" rtl="0" eaLnBrk="0" fontAlgn="base" hangingPunct="0">
              <a:spcBef>
                <a:spcPct val="20000"/>
              </a:spcBef>
              <a:spcAft>
                <a:spcPct val="0"/>
              </a:spcAft>
              <a:buClr>
                <a:schemeClr val="tx1"/>
              </a:buClr>
              <a:buChar char="•"/>
              <a:defRPr sz="2000">
                <a:solidFill>
                  <a:schemeClr val="tx1"/>
                </a:solidFill>
                <a:latin typeface="+mn-lt"/>
                <a:cs typeface="+mn-cs"/>
              </a:defRPr>
            </a:lvl5pPr>
            <a:lvl6pPr marL="2744788" indent="-228600" algn="l" rtl="0" fontAlgn="base">
              <a:spcBef>
                <a:spcPct val="20000"/>
              </a:spcBef>
              <a:spcAft>
                <a:spcPct val="0"/>
              </a:spcAft>
              <a:buClr>
                <a:schemeClr val="tx1"/>
              </a:buClr>
              <a:buChar char="•"/>
              <a:defRPr sz="2000">
                <a:solidFill>
                  <a:schemeClr val="tx1"/>
                </a:solidFill>
                <a:latin typeface="+mn-lt"/>
                <a:cs typeface="+mn-cs"/>
              </a:defRPr>
            </a:lvl6pPr>
            <a:lvl7pPr marL="3201988" indent="-228600" algn="l" rtl="0" fontAlgn="base">
              <a:spcBef>
                <a:spcPct val="20000"/>
              </a:spcBef>
              <a:spcAft>
                <a:spcPct val="0"/>
              </a:spcAft>
              <a:buClr>
                <a:schemeClr val="tx1"/>
              </a:buClr>
              <a:buChar char="•"/>
              <a:defRPr sz="2000">
                <a:solidFill>
                  <a:schemeClr val="tx1"/>
                </a:solidFill>
                <a:latin typeface="+mn-lt"/>
                <a:cs typeface="+mn-cs"/>
              </a:defRPr>
            </a:lvl7pPr>
            <a:lvl8pPr marL="3659188" indent="-228600" algn="l" rtl="0" fontAlgn="base">
              <a:spcBef>
                <a:spcPct val="20000"/>
              </a:spcBef>
              <a:spcAft>
                <a:spcPct val="0"/>
              </a:spcAft>
              <a:buClr>
                <a:schemeClr val="tx1"/>
              </a:buClr>
              <a:buChar char="•"/>
              <a:defRPr sz="2000">
                <a:solidFill>
                  <a:schemeClr val="tx1"/>
                </a:solidFill>
                <a:latin typeface="+mn-lt"/>
                <a:cs typeface="+mn-cs"/>
              </a:defRPr>
            </a:lvl8pPr>
            <a:lvl9pPr marL="4116388" indent="-228600" algn="l" rtl="0" fontAlgn="base">
              <a:spcBef>
                <a:spcPct val="20000"/>
              </a:spcBef>
              <a:spcAft>
                <a:spcPct val="0"/>
              </a:spcAft>
              <a:buClr>
                <a:schemeClr val="tx1"/>
              </a:buClr>
              <a:buChar char="•"/>
              <a:defRPr sz="2000">
                <a:solidFill>
                  <a:schemeClr val="tx1"/>
                </a:solidFill>
                <a:latin typeface="+mn-lt"/>
                <a:cs typeface="+mn-cs"/>
              </a:defRPr>
            </a:lvl9pPr>
          </a:lstStyle>
          <a:p>
            <a:pPr>
              <a:spcBef>
                <a:spcPts val="1200"/>
              </a:spcBef>
            </a:pPr>
            <a:r>
              <a:rPr lang="en-GB" sz="2400" kern="0" dirty="0">
                <a:solidFill>
                  <a:srgbClr val="1F1F99"/>
                </a:solidFill>
              </a:rPr>
              <a:t>Largest cohort of miners and millers n=37,837 (37% women)</a:t>
            </a:r>
          </a:p>
          <a:p>
            <a:pPr>
              <a:spcBef>
                <a:spcPts val="1200"/>
              </a:spcBef>
            </a:pPr>
            <a:r>
              <a:rPr lang="en-GB" sz="2400" kern="0" dirty="0">
                <a:solidFill>
                  <a:srgbClr val="1F1F99"/>
                </a:solidFill>
              </a:rPr>
              <a:t>Risk analyses on-going (completed 2021)</a:t>
            </a:r>
          </a:p>
          <a:p>
            <a:pPr>
              <a:spcBef>
                <a:spcPts val="1200"/>
              </a:spcBef>
            </a:pPr>
            <a:r>
              <a:rPr lang="en-GB" sz="2400" kern="0" dirty="0">
                <a:solidFill>
                  <a:srgbClr val="1F1F99"/>
                </a:solidFill>
              </a:rPr>
              <a:t>Already published papers (n=6) are available OPEN ACCESS from the study website: </a:t>
            </a:r>
            <a:r>
              <a:rPr lang="en-GB" sz="1800" kern="0" dirty="0">
                <a:hlinkClick r:id="rId3"/>
              </a:rPr>
              <a:t>https://asbest-study.iarc.fr/publications/index.php</a:t>
            </a:r>
            <a:endParaRPr lang="en-GB" sz="1800" kern="0" dirty="0"/>
          </a:p>
          <a:p>
            <a:pPr>
              <a:spcBef>
                <a:spcPts val="1200"/>
              </a:spcBef>
            </a:pPr>
            <a:endParaRPr lang="en-GB" sz="2000" kern="0" dirty="0"/>
          </a:p>
          <a:p>
            <a:endParaRPr lang="en-GB" sz="2000" kern="0" dirty="0"/>
          </a:p>
        </p:txBody>
      </p:sp>
      <p:pic>
        <p:nvPicPr>
          <p:cNvPr id="4" name="Picture 3">
            <a:extLst>
              <a:ext uri="{FF2B5EF4-FFF2-40B4-BE49-F238E27FC236}">
                <a16:creationId xmlns:a16="http://schemas.microsoft.com/office/drawing/2014/main" id="{F793C88E-FDF5-4BD8-812C-36DE0F58AD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5" r="28614"/>
          <a:stretch/>
        </p:blipFill>
        <p:spPr>
          <a:xfrm>
            <a:off x="9413185" y="774406"/>
            <a:ext cx="2483478" cy="2453615"/>
          </a:xfrm>
          <a:prstGeom prst="rect">
            <a:avLst/>
          </a:prstGeom>
          <a:noFill/>
        </p:spPr>
      </p:pic>
      <p:pic>
        <p:nvPicPr>
          <p:cNvPr id="5"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218" y="2897543"/>
            <a:ext cx="5403480" cy="392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stretch>
            <a:fillRect/>
          </a:stretch>
        </p:blipFill>
        <p:spPr>
          <a:xfrm>
            <a:off x="5686167" y="4576708"/>
            <a:ext cx="6438900" cy="1895475"/>
          </a:xfrm>
          <a:prstGeom prst="rect">
            <a:avLst/>
          </a:prstGeom>
        </p:spPr>
      </p:pic>
      <p:sp>
        <p:nvSpPr>
          <p:cNvPr id="7" name="Slide Number Placeholder 6">
            <a:extLst>
              <a:ext uri="{FF2B5EF4-FFF2-40B4-BE49-F238E27FC236}">
                <a16:creationId xmlns:a16="http://schemas.microsoft.com/office/drawing/2014/main" id="{7768F865-62D5-5040-8D38-54384B28F589}"/>
              </a:ext>
            </a:extLst>
          </p:cNvPr>
          <p:cNvSpPr>
            <a:spLocks noGrp="1"/>
          </p:cNvSpPr>
          <p:nvPr>
            <p:ph type="sldNum" sz="quarter" idx="10"/>
          </p:nvPr>
        </p:nvSpPr>
        <p:spPr/>
        <p:txBody>
          <a:bodyPr/>
          <a:lstStyle/>
          <a:p>
            <a:pPr>
              <a:defRPr/>
            </a:pPr>
            <a:fld id="{0BA99665-BB23-493F-A010-F584A920B211}" type="slidenum">
              <a:rPr lang="en-US" smtClean="0"/>
              <a:pPr>
                <a:defRPr/>
              </a:pPr>
              <a:t>18</a:t>
            </a:fld>
            <a:endParaRPr lang="en-US" dirty="0"/>
          </a:p>
        </p:txBody>
      </p:sp>
    </p:spTree>
    <p:extLst>
      <p:ext uri="{BB962C8B-B14F-4D97-AF65-F5344CB8AC3E}">
        <p14:creationId xmlns:p14="http://schemas.microsoft.com/office/powerpoint/2010/main" val="1538070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6112" y="95608"/>
            <a:ext cx="11980718" cy="914400"/>
          </a:xfrm>
          <a:prstGeom prst="rect">
            <a:avLst/>
          </a:prstGeom>
        </p:spPr>
        <p:txBody>
          <a:bodyPr>
            <a:noAutofit/>
          </a:bodyPr>
          <a:lst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a:lstStyle>
          <a:p>
            <a:pPr algn="l"/>
            <a:r>
              <a:rPr lang="en-GB" altLang="fr-FR" sz="3200" kern="0" dirty="0">
                <a:latin typeface="+mn-lt"/>
                <a:cs typeface="Arial" panose="020B0604020202020204" pitchFamily="34" charset="0"/>
              </a:rPr>
              <a:t>Recommendations for the Sustainability and Monitoring</a:t>
            </a:r>
            <a:br>
              <a:rPr lang="en-GB" altLang="fr-FR" sz="3200" kern="0" dirty="0">
                <a:latin typeface="+mn-lt"/>
                <a:cs typeface="Arial" panose="020B0604020202020204" pitchFamily="34" charset="0"/>
              </a:rPr>
            </a:br>
            <a:r>
              <a:rPr lang="en-GB" altLang="fr-FR" sz="3200" kern="0" dirty="0">
                <a:latin typeface="+mn-lt"/>
                <a:cs typeface="Arial" panose="020B0604020202020204" pitchFamily="34" charset="0"/>
              </a:rPr>
              <a:t>of the European Code Against Cancer </a:t>
            </a:r>
            <a:endParaRPr lang="fr-FR" altLang="fr-FR" sz="3200" kern="0" dirty="0">
              <a:latin typeface="+mn-lt"/>
              <a:cs typeface="Arial" panose="020B0604020202020204" pitchFamily="34" charset="0"/>
            </a:endParaRPr>
          </a:p>
        </p:txBody>
      </p:sp>
      <p:pic>
        <p:nvPicPr>
          <p:cNvPr id="3" name="Picture 2"/>
          <p:cNvPicPr>
            <a:picLocks noChangeAspect="1"/>
          </p:cNvPicPr>
          <p:nvPr/>
        </p:nvPicPr>
        <p:blipFill rotWithShape="1">
          <a:blip r:embed="rId3"/>
          <a:srcRect l="37162"/>
          <a:stretch/>
        </p:blipFill>
        <p:spPr>
          <a:xfrm>
            <a:off x="8242300" y="663891"/>
            <a:ext cx="2294792" cy="410332"/>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4366" b="4326"/>
          <a:stretch/>
        </p:blipFill>
        <p:spPr>
          <a:xfrm>
            <a:off x="10638692" y="2"/>
            <a:ext cx="1108808" cy="1012416"/>
          </a:xfrm>
          <a:prstGeom prst="rect">
            <a:avLst/>
          </a:prstGeom>
        </p:spPr>
      </p:pic>
      <p:sp>
        <p:nvSpPr>
          <p:cNvPr id="5" name="TextBox 4">
            <a:extLst>
              <a:ext uri="{FF2B5EF4-FFF2-40B4-BE49-F238E27FC236}">
                <a16:creationId xmlns:a16="http://schemas.microsoft.com/office/drawing/2014/main" id="{0E8E8D09-504C-0043-9DE7-8AF8F42C0F1E}"/>
              </a:ext>
            </a:extLst>
          </p:cNvPr>
          <p:cNvSpPr txBox="1"/>
          <p:nvPr/>
        </p:nvSpPr>
        <p:spPr>
          <a:xfrm>
            <a:off x="4064512" y="5984834"/>
            <a:ext cx="3646361" cy="830997"/>
          </a:xfrm>
          <a:prstGeom prst="rect">
            <a:avLst/>
          </a:prstGeom>
          <a:solidFill>
            <a:schemeClr val="bg1"/>
          </a:solidFill>
        </p:spPr>
        <p:txBody>
          <a:bodyPr wrap="square" rtlCol="0">
            <a:spAutoFit/>
          </a:bodyPr>
          <a:lstStyle/>
          <a:p>
            <a:r>
              <a:rPr lang="en-GB" sz="1200" b="1" dirty="0">
                <a:solidFill>
                  <a:srgbClr val="3333FF"/>
                </a:solidFill>
                <a:cs typeface="Arial" panose="020B0604020202020204" pitchFamily="34" charset="0"/>
              </a:rPr>
              <a:t>Further information</a:t>
            </a:r>
            <a:endParaRPr lang="en-US" sz="1200" dirty="0">
              <a:solidFill>
                <a:srgbClr val="3333FF"/>
              </a:solidFill>
              <a:cs typeface="Arial" panose="020B0604020202020204" pitchFamily="34" charset="0"/>
            </a:endParaRPr>
          </a:p>
          <a:p>
            <a:r>
              <a:rPr lang="en-GB" sz="1200" dirty="0">
                <a:solidFill>
                  <a:srgbClr val="003399"/>
                </a:solidFill>
                <a:cs typeface="Arial" panose="020B0604020202020204" pitchFamily="34" charset="0"/>
              </a:rPr>
              <a:t>https://www.ipaac.eu/</a:t>
            </a:r>
          </a:p>
          <a:p>
            <a:r>
              <a:rPr lang="en-US" sz="1200" dirty="0">
                <a:solidFill>
                  <a:srgbClr val="003399"/>
                </a:solidFill>
                <a:cs typeface="Arial" panose="020B0604020202020204" pitchFamily="34" charset="0"/>
              </a:rPr>
              <a:t>http://cancer-code-europe.iarc.fr/</a:t>
            </a:r>
          </a:p>
          <a:p>
            <a:r>
              <a:rPr lang="en-US" sz="1200" dirty="0">
                <a:solidFill>
                  <a:srgbClr val="003399"/>
                </a:solidFill>
                <a:cs typeface="Arial" panose="020B0604020202020204" pitchFamily="34" charset="0"/>
              </a:rPr>
              <a:t>https://cancerpreventioneurope.iarc.fr/</a:t>
            </a:r>
          </a:p>
        </p:txBody>
      </p:sp>
      <p:sp>
        <p:nvSpPr>
          <p:cNvPr id="6" name="Rectangle 5"/>
          <p:cNvSpPr/>
          <p:nvPr/>
        </p:nvSpPr>
        <p:spPr>
          <a:xfrm>
            <a:off x="6728622" y="6034500"/>
            <a:ext cx="6422007" cy="784830"/>
          </a:xfrm>
          <a:prstGeom prst="rect">
            <a:avLst/>
          </a:prstGeom>
        </p:spPr>
        <p:txBody>
          <a:bodyPr wrap="square">
            <a:spAutoFit/>
          </a:bodyPr>
          <a:lstStyle/>
          <a:p>
            <a:pPr marL="171450" indent="-171450">
              <a:buFont typeface="Arial" panose="020B0604020202020204" pitchFamily="34" charset="0"/>
              <a:buChar char="•"/>
            </a:pPr>
            <a:r>
              <a:rPr lang="en-GB" sz="900" dirty="0" err="1"/>
              <a:t>Schüz</a:t>
            </a:r>
            <a:r>
              <a:rPr lang="en-GB" sz="900" dirty="0"/>
              <a:t> J, et al. (2019) </a:t>
            </a:r>
            <a:r>
              <a:rPr lang="en-GB" sz="900" dirty="0">
                <a:solidFill>
                  <a:srgbClr val="003399"/>
                </a:solidFill>
              </a:rPr>
              <a:t>Primary prevention: a need for concerted action</a:t>
            </a:r>
            <a:r>
              <a:rPr lang="en-GB" sz="900" dirty="0"/>
              <a:t>. </a:t>
            </a:r>
            <a:r>
              <a:rPr lang="en-GB" sz="900" dirty="0" err="1"/>
              <a:t>Mol</a:t>
            </a:r>
            <a:r>
              <a:rPr lang="en-GB" sz="900" dirty="0"/>
              <a:t> </a:t>
            </a:r>
            <a:r>
              <a:rPr lang="en-GB" sz="900" dirty="0" err="1"/>
              <a:t>Oncol</a:t>
            </a:r>
            <a:endParaRPr lang="en-GB" sz="900" dirty="0"/>
          </a:p>
          <a:p>
            <a:pPr marL="171450" indent="-171450">
              <a:buFont typeface="Arial" panose="020B0604020202020204" pitchFamily="34" charset="0"/>
              <a:buChar char="•"/>
            </a:pPr>
            <a:r>
              <a:rPr lang="en-GB" sz="900" dirty="0" err="1"/>
              <a:t>Schüz</a:t>
            </a:r>
            <a:r>
              <a:rPr lang="en-GB" sz="900" dirty="0"/>
              <a:t> J, et al. (2015) </a:t>
            </a:r>
            <a:r>
              <a:rPr lang="en-GB" sz="900" dirty="0">
                <a:solidFill>
                  <a:srgbClr val="003399"/>
                </a:solidFill>
              </a:rPr>
              <a:t>European Code against Cancer 4th edition: 12 ways […]</a:t>
            </a:r>
            <a:r>
              <a:rPr lang="en-GB" sz="900" dirty="0"/>
              <a:t> Cancer </a:t>
            </a:r>
            <a:r>
              <a:rPr lang="en-GB" sz="900" dirty="0" err="1"/>
              <a:t>Epidemiol</a:t>
            </a:r>
            <a:endParaRPr lang="en-GB" sz="900" dirty="0"/>
          </a:p>
          <a:p>
            <a:pPr marL="171450" indent="-171450">
              <a:buFont typeface="Arial" panose="020B0604020202020204" pitchFamily="34" charset="0"/>
              <a:buChar char="•"/>
            </a:pPr>
            <a:r>
              <a:rPr lang="en-GB" sz="900" dirty="0"/>
              <a:t>Espina C, et al. (2018) </a:t>
            </a:r>
            <a:r>
              <a:rPr lang="en-GB" sz="900" dirty="0">
                <a:solidFill>
                  <a:srgbClr val="003399"/>
                </a:solidFill>
              </a:rPr>
              <a:t>Cancer prevention policy in the EU: best practices […]</a:t>
            </a:r>
            <a:r>
              <a:rPr lang="en-GB" sz="900" dirty="0"/>
              <a:t> J Cancer Policy</a:t>
            </a:r>
          </a:p>
          <a:p>
            <a:pPr marL="171450" indent="-171450">
              <a:buFont typeface="Arial" panose="020B0604020202020204" pitchFamily="34" charset="0"/>
              <a:buChar char="•"/>
            </a:pPr>
            <a:r>
              <a:rPr lang="en-GB" sz="900" dirty="0"/>
              <a:t>Ritchie, et al. (2020) </a:t>
            </a:r>
            <a:r>
              <a:rPr lang="en-GB" sz="900" dirty="0">
                <a:solidFill>
                  <a:srgbClr val="003399"/>
                </a:solidFill>
              </a:rPr>
              <a:t>Evaluation of the impact of the European Code […]</a:t>
            </a:r>
            <a:r>
              <a:rPr lang="en-GB" sz="900" dirty="0"/>
              <a:t> </a:t>
            </a:r>
            <a:r>
              <a:rPr lang="en-GB" sz="900" i="1" dirty="0"/>
              <a:t>Submitted Cancer </a:t>
            </a:r>
            <a:r>
              <a:rPr lang="en-GB" sz="900" i="1" dirty="0" err="1"/>
              <a:t>Epidemiol</a:t>
            </a:r>
            <a:endParaRPr lang="en-GB" sz="900" i="1" dirty="0"/>
          </a:p>
          <a:p>
            <a:pPr marL="171450" indent="-171450">
              <a:buFont typeface="Arial" panose="020B0604020202020204" pitchFamily="34" charset="0"/>
              <a:buChar char="•"/>
            </a:pPr>
            <a:r>
              <a:rPr lang="en-GB" sz="900" dirty="0" err="1"/>
              <a:t>Berns</a:t>
            </a:r>
            <a:r>
              <a:rPr lang="en-GB" sz="900" dirty="0"/>
              <a:t> A, et al. (2020) </a:t>
            </a:r>
            <a:r>
              <a:rPr lang="en-GB" sz="900" dirty="0">
                <a:solidFill>
                  <a:srgbClr val="003399"/>
                </a:solidFill>
              </a:rPr>
              <a:t>Towards a Cancer Mission in Horizon Europe</a:t>
            </a:r>
            <a:r>
              <a:rPr lang="en-GB" sz="900" dirty="0"/>
              <a:t>. </a:t>
            </a:r>
            <a:r>
              <a:rPr lang="en-GB" sz="900" dirty="0" err="1"/>
              <a:t>Mol</a:t>
            </a:r>
            <a:r>
              <a:rPr lang="en-GB" sz="900" dirty="0"/>
              <a:t> </a:t>
            </a:r>
            <a:r>
              <a:rPr lang="en-GB" sz="900" dirty="0" err="1"/>
              <a:t>Oncol</a:t>
            </a:r>
            <a:r>
              <a:rPr lang="en-GB" sz="900" dirty="0"/>
              <a:t>. </a:t>
            </a:r>
          </a:p>
        </p:txBody>
      </p:sp>
      <p:grpSp>
        <p:nvGrpSpPr>
          <p:cNvPr id="7" name="Group 6"/>
          <p:cNvGrpSpPr/>
          <p:nvPr/>
        </p:nvGrpSpPr>
        <p:grpSpPr>
          <a:xfrm>
            <a:off x="176112" y="1427532"/>
            <a:ext cx="11789050" cy="4373861"/>
            <a:chOff x="219455" y="1323007"/>
            <a:chExt cx="11789050" cy="4373861"/>
          </a:xfrm>
        </p:grpSpPr>
        <p:grpSp>
          <p:nvGrpSpPr>
            <p:cNvPr id="8" name="Group 7"/>
            <p:cNvGrpSpPr/>
            <p:nvPr/>
          </p:nvGrpSpPr>
          <p:grpSpPr>
            <a:xfrm>
              <a:off x="220024" y="3701277"/>
              <a:ext cx="5704165" cy="1048872"/>
              <a:chOff x="134933" y="4466492"/>
              <a:chExt cx="5704165" cy="1048872"/>
            </a:xfrm>
          </p:grpSpPr>
          <p:sp>
            <p:nvSpPr>
              <p:cNvPr id="30" name="Rounded Rectangle 29"/>
              <p:cNvSpPr/>
              <p:nvPr/>
            </p:nvSpPr>
            <p:spPr>
              <a:xfrm>
                <a:off x="134933" y="4466492"/>
                <a:ext cx="5704165" cy="1048872"/>
              </a:xfrm>
              <a:prstGeom prst="roundRect">
                <a:avLst/>
              </a:prstGeom>
              <a:solidFill>
                <a:srgbClr val="0033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23888">
                  <a:tabLst>
                    <a:tab pos="1441450" algn="l"/>
                  </a:tabLst>
                </a:pPr>
                <a:r>
                  <a:rPr lang="en-GB" dirty="0">
                    <a:latin typeface="Arial" panose="020B0604020202020204" pitchFamily="34" charset="0"/>
                    <a:cs typeface="Arial" panose="020B0604020202020204" pitchFamily="34" charset="0"/>
                  </a:rPr>
                  <a:t>	Rec #</a:t>
                </a:r>
                <a:r>
                  <a:rPr lang="en-GB" b="1" dirty="0">
                    <a:latin typeface="Arial" panose="020B0604020202020204" pitchFamily="34" charset="0"/>
                    <a:cs typeface="Arial" panose="020B0604020202020204" pitchFamily="34" charset="0"/>
                  </a:rPr>
                  <a:t>3</a:t>
                </a:r>
                <a:r>
                  <a:rPr lang="en-GB" dirty="0">
                    <a:latin typeface="Arial" panose="020B0604020202020204" pitchFamily="34" charset="0"/>
                    <a:cs typeface="Arial" panose="020B0604020202020204" pitchFamily="34" charset="0"/>
                  </a:rPr>
                  <a:t>: multidisciplinary approach </a:t>
                </a:r>
              </a:p>
              <a:p>
                <a:pPr defTabSz="719138"/>
                <a:r>
                  <a:rPr lang="en-GB" dirty="0">
                    <a:latin typeface="Arial" panose="020B0604020202020204" pitchFamily="34" charset="0"/>
                    <a:cs typeface="Arial" panose="020B0604020202020204" pitchFamily="34" charset="0"/>
                  </a:rPr>
                  <a:t>		(cancer-specific </a:t>
                </a:r>
              </a:p>
              <a:p>
                <a:pPr defTabSz="719138"/>
                <a:r>
                  <a:rPr lang="en-GB" dirty="0">
                    <a:latin typeface="Arial" panose="020B0604020202020204" pitchFamily="34" charset="0"/>
                    <a:cs typeface="Arial" panose="020B0604020202020204" pitchFamily="34" charset="0"/>
                  </a:rPr>
                  <a:t>		+ </a:t>
                </a:r>
                <a:r>
                  <a:rPr lang="en-GB" b="1" i="1" dirty="0" err="1">
                    <a:latin typeface="Arial" panose="020B0604020202020204" pitchFamily="34" charset="0"/>
                    <a:cs typeface="Arial" panose="020B0604020202020204" pitchFamily="34" charset="0"/>
                  </a:rPr>
                  <a:t>NCDs</a:t>
                </a:r>
                <a:r>
                  <a:rPr lang="en-GB" dirty="0">
                    <a:latin typeface="Arial" panose="020B0604020202020204" pitchFamily="34" charset="0"/>
                    <a:cs typeface="Arial" panose="020B0604020202020204" pitchFamily="34" charset="0"/>
                  </a:rPr>
                  <a:t> preventive messages)</a:t>
                </a:r>
              </a:p>
            </p:txBody>
          </p:sp>
          <p:pic>
            <p:nvPicPr>
              <p:cNvPr id="31" name="Picture 30"/>
              <p:cNvPicPr>
                <a:picLocks noChangeAspect="1"/>
              </p:cNvPicPr>
              <p:nvPr/>
            </p:nvPicPr>
            <p:blipFill rotWithShape="1">
              <a:blip r:embed="rId5"/>
              <a:srcRect l="22790" t="12767" r="21369" b="11528"/>
              <a:stretch/>
            </p:blipFill>
            <p:spPr>
              <a:xfrm>
                <a:off x="316333" y="4602090"/>
                <a:ext cx="1068844" cy="801779"/>
              </a:xfrm>
              <a:prstGeom prst="rect">
                <a:avLst/>
              </a:prstGeom>
            </p:spPr>
          </p:pic>
        </p:grpSp>
        <p:grpSp>
          <p:nvGrpSpPr>
            <p:cNvPr id="9" name="Group 8"/>
            <p:cNvGrpSpPr/>
            <p:nvPr/>
          </p:nvGrpSpPr>
          <p:grpSpPr>
            <a:xfrm>
              <a:off x="6073262" y="4019661"/>
              <a:ext cx="5935243" cy="748473"/>
              <a:chOff x="6335136" y="4437195"/>
              <a:chExt cx="5721881" cy="822571"/>
            </a:xfrm>
          </p:grpSpPr>
          <p:sp>
            <p:nvSpPr>
              <p:cNvPr id="28" name="Rounded Rectangle 27"/>
              <p:cNvSpPr/>
              <p:nvPr/>
            </p:nvSpPr>
            <p:spPr>
              <a:xfrm>
                <a:off x="6335136" y="4437195"/>
                <a:ext cx="5721881" cy="822571"/>
              </a:xfrm>
              <a:prstGeom prst="round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36575"/>
                <a:r>
                  <a:rPr lang="en-GB" dirty="0">
                    <a:solidFill>
                      <a:srgbClr val="003399"/>
                    </a:solidFill>
                    <a:latin typeface="Arial" panose="020B0604020202020204" pitchFamily="34" charset="0"/>
                    <a:cs typeface="Arial" panose="020B0604020202020204" pitchFamily="34" charset="0"/>
                  </a:rPr>
                  <a:t>		Rec #</a:t>
                </a:r>
                <a:r>
                  <a:rPr lang="en-GB" b="1" dirty="0">
                    <a:solidFill>
                      <a:srgbClr val="003399"/>
                    </a:solidFill>
                    <a:latin typeface="Arial" panose="020B0604020202020204" pitchFamily="34" charset="0"/>
                    <a:cs typeface="Arial" panose="020B0604020202020204" pitchFamily="34" charset="0"/>
                  </a:rPr>
                  <a:t>7</a:t>
                </a:r>
                <a:r>
                  <a:rPr lang="en-GB" dirty="0">
                    <a:solidFill>
                      <a:srgbClr val="003399"/>
                    </a:solidFill>
                    <a:latin typeface="Arial" panose="020B0604020202020204" pitchFamily="34" charset="0"/>
                    <a:cs typeface="Arial" panose="020B0604020202020204" pitchFamily="34" charset="0"/>
                  </a:rPr>
                  <a:t>: </a:t>
                </a:r>
                <a:r>
                  <a:rPr lang="en-GB" b="1" i="1" dirty="0">
                    <a:solidFill>
                      <a:srgbClr val="003399"/>
                    </a:solidFill>
                    <a:latin typeface="Arial" panose="020B0604020202020204" pitchFamily="34" charset="0"/>
                    <a:cs typeface="Arial" panose="020B0604020202020204" pitchFamily="34" charset="0"/>
                  </a:rPr>
                  <a:t>Dissemination Action Plan </a:t>
                </a:r>
              </a:p>
            </p:txBody>
          </p:sp>
          <p:pic>
            <p:nvPicPr>
              <p:cNvPr id="29" name="Picture 28"/>
              <p:cNvPicPr>
                <a:picLocks noChangeAspect="1"/>
              </p:cNvPicPr>
              <p:nvPr/>
            </p:nvPicPr>
            <p:blipFill>
              <a:blip r:embed="rId6"/>
              <a:stretch>
                <a:fillRect/>
              </a:stretch>
            </p:blipFill>
            <p:spPr>
              <a:xfrm>
                <a:off x="6513929" y="4437195"/>
                <a:ext cx="822570" cy="648649"/>
              </a:xfrm>
              <a:prstGeom prst="rect">
                <a:avLst/>
              </a:prstGeom>
            </p:spPr>
          </p:pic>
        </p:grpSp>
        <p:grpSp>
          <p:nvGrpSpPr>
            <p:cNvPr id="10" name="Group 9"/>
            <p:cNvGrpSpPr/>
            <p:nvPr/>
          </p:nvGrpSpPr>
          <p:grpSpPr>
            <a:xfrm>
              <a:off x="219455" y="5007762"/>
              <a:ext cx="5704734" cy="689106"/>
              <a:chOff x="134364" y="6064581"/>
              <a:chExt cx="5704734" cy="689106"/>
            </a:xfrm>
          </p:grpSpPr>
          <p:sp>
            <p:nvSpPr>
              <p:cNvPr id="26" name="Rounded Rectangle 25"/>
              <p:cNvSpPr/>
              <p:nvPr/>
            </p:nvSpPr>
            <p:spPr>
              <a:xfrm>
                <a:off x="134364" y="6064581"/>
                <a:ext cx="5704734" cy="689106"/>
              </a:xfrm>
              <a:prstGeom prst="round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23888"/>
                <a:r>
                  <a:rPr lang="en-GB" dirty="0">
                    <a:solidFill>
                      <a:srgbClr val="003399"/>
                    </a:solidFill>
                    <a:latin typeface="Arial" panose="020B0604020202020204" pitchFamily="34" charset="0"/>
                    <a:cs typeface="Arial" panose="020B0604020202020204" pitchFamily="34" charset="0"/>
                  </a:rPr>
                  <a:t>		Rec #</a:t>
                </a:r>
                <a:r>
                  <a:rPr lang="en-GB" b="1" dirty="0">
                    <a:solidFill>
                      <a:srgbClr val="003399"/>
                    </a:solidFill>
                    <a:latin typeface="Arial" panose="020B0604020202020204" pitchFamily="34" charset="0"/>
                    <a:cs typeface="Arial" panose="020B0604020202020204" pitchFamily="34" charset="0"/>
                  </a:rPr>
                  <a:t>4</a:t>
                </a:r>
                <a:r>
                  <a:rPr lang="en-GB" dirty="0">
                    <a:solidFill>
                      <a:srgbClr val="003399"/>
                    </a:solidFill>
                    <a:latin typeface="Arial" panose="020B0604020202020204" pitchFamily="34" charset="0"/>
                    <a:cs typeface="Arial" panose="020B0604020202020204" pitchFamily="34" charset="0"/>
                  </a:rPr>
                  <a:t>: cancer prevention “</a:t>
                </a:r>
                <a:r>
                  <a:rPr lang="en-GB" b="1" i="1" dirty="0">
                    <a:solidFill>
                      <a:srgbClr val="003399"/>
                    </a:solidFill>
                    <a:latin typeface="Arial" panose="020B0604020202020204" pitchFamily="34" charset="0"/>
                    <a:cs typeface="Arial" panose="020B0604020202020204" pitchFamily="34" charset="0"/>
                  </a:rPr>
                  <a:t>EU</a:t>
                </a:r>
                <a:r>
                  <a:rPr lang="en-GB" dirty="0">
                    <a:solidFill>
                      <a:srgbClr val="003399"/>
                    </a:solidFill>
                    <a:latin typeface="Arial" panose="020B0604020202020204" pitchFamily="34" charset="0"/>
                    <a:cs typeface="Arial" panose="020B0604020202020204" pitchFamily="34" charset="0"/>
                  </a:rPr>
                  <a:t> </a:t>
                </a:r>
                <a:r>
                  <a:rPr lang="en-GB" b="1" i="1" dirty="0">
                    <a:solidFill>
                      <a:srgbClr val="003399"/>
                    </a:solidFill>
                    <a:latin typeface="Arial" panose="020B0604020202020204" pitchFamily="34" charset="0"/>
                    <a:cs typeface="Arial" panose="020B0604020202020204" pitchFamily="34" charset="0"/>
                  </a:rPr>
                  <a:t>toolbox”  </a:t>
                </a:r>
              </a:p>
              <a:p>
                <a:pPr defTabSz="719138"/>
                <a:r>
                  <a:rPr lang="en-GB" b="1" i="1" dirty="0">
                    <a:solidFill>
                      <a:srgbClr val="003399"/>
                    </a:solidFill>
                    <a:latin typeface="Arial" panose="020B0604020202020204" pitchFamily="34" charset="0"/>
                    <a:cs typeface="Arial" panose="020B0604020202020204" pitchFamily="34" charset="0"/>
                  </a:rPr>
                  <a:t>	</a:t>
                </a:r>
                <a:endParaRPr lang="en-GB" dirty="0">
                  <a:solidFill>
                    <a:srgbClr val="003399"/>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rotWithShape="1">
              <a:blip r:embed="rId7"/>
              <a:srcRect l="12295" t="18418" r="11586" b="12644"/>
              <a:stretch/>
            </p:blipFill>
            <p:spPr>
              <a:xfrm>
                <a:off x="477923" y="6064581"/>
                <a:ext cx="760317" cy="593945"/>
              </a:xfrm>
              <a:prstGeom prst="rect">
                <a:avLst/>
              </a:prstGeom>
            </p:spPr>
          </p:pic>
        </p:grpSp>
        <p:grpSp>
          <p:nvGrpSpPr>
            <p:cNvPr id="11" name="Group 10"/>
            <p:cNvGrpSpPr/>
            <p:nvPr/>
          </p:nvGrpSpPr>
          <p:grpSpPr>
            <a:xfrm>
              <a:off x="6073262" y="4961294"/>
              <a:ext cx="5935243" cy="686621"/>
              <a:chOff x="6073262" y="4996464"/>
              <a:chExt cx="5935243" cy="686621"/>
            </a:xfrm>
          </p:grpSpPr>
          <p:sp>
            <p:nvSpPr>
              <p:cNvPr id="24" name="Rounded Rectangle 23"/>
              <p:cNvSpPr/>
              <p:nvPr/>
            </p:nvSpPr>
            <p:spPr>
              <a:xfrm>
                <a:off x="6073262" y="4996464"/>
                <a:ext cx="5935243" cy="686621"/>
              </a:xfrm>
              <a:prstGeom prst="roundRect">
                <a:avLst>
                  <a:gd name="adj" fmla="val 24588"/>
                </a:avLst>
              </a:prstGeom>
              <a:solidFill>
                <a:srgbClr val="0033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36575"/>
                <a:r>
                  <a:rPr lang="en-GB" dirty="0">
                    <a:solidFill>
                      <a:schemeClr val="bg1"/>
                    </a:solidFill>
                    <a:latin typeface="Arial" panose="020B0604020202020204" pitchFamily="34" charset="0"/>
                    <a:cs typeface="Arial" panose="020B0604020202020204" pitchFamily="34" charset="0"/>
                  </a:rPr>
                  <a:t>		Rec #</a:t>
                </a:r>
                <a:r>
                  <a:rPr lang="en-GB" b="1" dirty="0">
                    <a:solidFill>
                      <a:schemeClr val="bg1"/>
                    </a:solidFill>
                    <a:latin typeface="Arial" panose="020B0604020202020204" pitchFamily="34" charset="0"/>
                    <a:cs typeface="Arial" panose="020B0604020202020204" pitchFamily="34" charset="0"/>
                  </a:rPr>
                  <a:t>8</a:t>
                </a:r>
                <a:r>
                  <a:rPr lang="en-GB" dirty="0">
                    <a:solidFill>
                      <a:schemeClr val="bg1"/>
                    </a:solidFill>
                    <a:latin typeface="Arial" panose="020B0604020202020204" pitchFamily="34" charset="0"/>
                    <a:cs typeface="Arial" panose="020B0604020202020204" pitchFamily="34" charset="0"/>
                  </a:rPr>
                  <a:t>: </a:t>
                </a:r>
                <a:r>
                  <a:rPr lang="en-GB" dirty="0" err="1">
                    <a:solidFill>
                      <a:schemeClr val="bg1"/>
                    </a:solidFill>
                    <a:latin typeface="Arial" panose="020B0604020202020204" pitchFamily="34" charset="0"/>
                    <a:cs typeface="Arial" panose="020B0604020202020204" pitchFamily="34" charset="0"/>
                  </a:rPr>
                  <a:t>intersectoral</a:t>
                </a:r>
                <a:r>
                  <a:rPr lang="en-GB" dirty="0">
                    <a:solidFill>
                      <a:schemeClr val="bg1"/>
                    </a:solidFill>
                    <a:latin typeface="Arial" panose="020B0604020202020204" pitchFamily="34" charset="0"/>
                    <a:cs typeface="Arial" panose="020B0604020202020204" pitchFamily="34" charset="0"/>
                  </a:rPr>
                  <a:t> </a:t>
                </a:r>
                <a:r>
                  <a:rPr lang="en-GB" b="1" i="1" dirty="0">
                    <a:solidFill>
                      <a:schemeClr val="bg1"/>
                    </a:solidFill>
                    <a:latin typeface="Arial" panose="020B0604020202020204" pitchFamily="34" charset="0"/>
                    <a:cs typeface="Arial" panose="020B0604020202020204" pitchFamily="34" charset="0"/>
                  </a:rPr>
                  <a:t>partnerships</a:t>
                </a:r>
              </a:p>
            </p:txBody>
          </p:sp>
          <p:pic>
            <p:nvPicPr>
              <p:cNvPr id="25" name="Picture 24"/>
              <p:cNvPicPr>
                <a:picLocks noChangeAspect="1"/>
              </p:cNvPicPr>
              <p:nvPr/>
            </p:nvPicPr>
            <p:blipFill>
              <a:blip r:embed="rId8"/>
              <a:stretch>
                <a:fillRect/>
              </a:stretch>
            </p:blipFill>
            <p:spPr>
              <a:xfrm>
                <a:off x="6239734" y="5113414"/>
                <a:ext cx="851828" cy="395673"/>
              </a:xfrm>
              <a:prstGeom prst="rect">
                <a:avLst/>
              </a:prstGeom>
            </p:spPr>
          </p:pic>
        </p:grpSp>
        <p:grpSp>
          <p:nvGrpSpPr>
            <p:cNvPr id="12" name="Group 11"/>
            <p:cNvGrpSpPr/>
            <p:nvPr/>
          </p:nvGrpSpPr>
          <p:grpSpPr>
            <a:xfrm>
              <a:off x="6073262" y="1323007"/>
              <a:ext cx="5935243" cy="948937"/>
              <a:chOff x="6335135" y="1323007"/>
              <a:chExt cx="5721881" cy="991001"/>
            </a:xfrm>
          </p:grpSpPr>
          <p:sp>
            <p:nvSpPr>
              <p:cNvPr id="22" name="Rounded Rectangle 21"/>
              <p:cNvSpPr/>
              <p:nvPr/>
            </p:nvSpPr>
            <p:spPr>
              <a:xfrm>
                <a:off x="6335135" y="1323007"/>
                <a:ext cx="5721881" cy="991001"/>
              </a:xfrm>
              <a:prstGeom prst="round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73150"/>
                <a:r>
                  <a:rPr lang="en-GB" dirty="0">
                    <a:solidFill>
                      <a:srgbClr val="003399"/>
                    </a:solidFill>
                    <a:latin typeface="Arial" panose="020B0604020202020204" pitchFamily="34" charset="0"/>
                    <a:cs typeface="Arial" panose="020B0604020202020204" pitchFamily="34" charset="0"/>
                  </a:rPr>
                  <a:t>	Rec #</a:t>
                </a:r>
                <a:r>
                  <a:rPr lang="en-GB" b="1" dirty="0">
                    <a:solidFill>
                      <a:srgbClr val="003399"/>
                    </a:solidFill>
                    <a:latin typeface="Arial" panose="020B0604020202020204" pitchFamily="34" charset="0"/>
                    <a:cs typeface="Arial" panose="020B0604020202020204" pitchFamily="34" charset="0"/>
                  </a:rPr>
                  <a:t>5</a:t>
                </a:r>
                <a:r>
                  <a:rPr lang="en-GB" dirty="0">
                    <a:solidFill>
                      <a:srgbClr val="003399"/>
                    </a:solidFill>
                    <a:latin typeface="Arial" panose="020B0604020202020204" pitchFamily="34" charset="0"/>
                    <a:cs typeface="Arial" panose="020B0604020202020204" pitchFamily="34" charset="0"/>
                  </a:rPr>
                  <a:t>: several </a:t>
                </a:r>
                <a:r>
                  <a:rPr lang="en-GB" b="1" i="1" dirty="0">
                    <a:solidFill>
                      <a:srgbClr val="003399"/>
                    </a:solidFill>
                    <a:latin typeface="Arial" panose="020B0604020202020204" pitchFamily="34" charset="0"/>
                    <a:cs typeface="Arial" panose="020B0604020202020204" pitchFamily="34" charset="0"/>
                  </a:rPr>
                  <a:t>target groups </a:t>
                </a:r>
              </a:p>
              <a:p>
                <a:pPr defTabSz="1073150"/>
                <a:r>
                  <a:rPr lang="en-GB" b="1" i="1" dirty="0">
                    <a:solidFill>
                      <a:srgbClr val="003399"/>
                    </a:solidFill>
                    <a:latin typeface="Arial" panose="020B0604020202020204" pitchFamily="34" charset="0"/>
                    <a:cs typeface="Arial" panose="020B0604020202020204" pitchFamily="34" charset="0"/>
                  </a:rPr>
                  <a:t>	</a:t>
                </a:r>
                <a:r>
                  <a:rPr lang="en-GB" dirty="0">
                    <a:solidFill>
                      <a:srgbClr val="003399"/>
                    </a:solidFill>
                    <a:latin typeface="Arial" panose="020B0604020202020204" pitchFamily="34" charset="0"/>
                    <a:cs typeface="Arial" panose="020B0604020202020204" pitchFamily="34" charset="0"/>
                  </a:rPr>
                  <a:t>(</a:t>
                </a:r>
                <a:r>
                  <a:rPr lang="en-GB" dirty="0" err="1">
                    <a:solidFill>
                      <a:srgbClr val="003399"/>
                    </a:solidFill>
                    <a:latin typeface="Arial" panose="020B0604020202020204" pitchFamily="34" charset="0"/>
                    <a:cs typeface="Arial" panose="020B0604020202020204" pitchFamily="34" charset="0"/>
                  </a:rPr>
                  <a:t>includ</a:t>
                </a:r>
                <a:r>
                  <a:rPr lang="en-GB" dirty="0">
                    <a:solidFill>
                      <a:srgbClr val="003399"/>
                    </a:solidFill>
                    <a:latin typeface="Arial" panose="020B0604020202020204" pitchFamily="34" charset="0"/>
                    <a:cs typeface="Arial" panose="020B0604020202020204" pitchFamily="34" charset="0"/>
                  </a:rPr>
                  <a:t>. health professionals &amp;policy-makers) </a:t>
                </a:r>
              </a:p>
            </p:txBody>
          </p:sp>
          <p:pic>
            <p:nvPicPr>
              <p:cNvPr id="23" name="Picture 22"/>
              <p:cNvPicPr>
                <a:picLocks noChangeAspect="1"/>
              </p:cNvPicPr>
              <p:nvPr/>
            </p:nvPicPr>
            <p:blipFill>
              <a:blip r:embed="rId9"/>
              <a:stretch>
                <a:fillRect/>
              </a:stretch>
            </p:blipFill>
            <p:spPr>
              <a:xfrm>
                <a:off x="6469766" y="1395468"/>
                <a:ext cx="804538" cy="804538"/>
              </a:xfrm>
              <a:prstGeom prst="rect">
                <a:avLst/>
              </a:prstGeom>
            </p:spPr>
          </p:pic>
        </p:grpSp>
        <p:grpSp>
          <p:nvGrpSpPr>
            <p:cNvPr id="13" name="Group 12"/>
            <p:cNvGrpSpPr/>
            <p:nvPr/>
          </p:nvGrpSpPr>
          <p:grpSpPr>
            <a:xfrm>
              <a:off x="220024" y="1340593"/>
              <a:ext cx="5704734" cy="861062"/>
              <a:chOff x="134364" y="987365"/>
              <a:chExt cx="5704734" cy="861062"/>
            </a:xfrm>
          </p:grpSpPr>
          <p:sp>
            <p:nvSpPr>
              <p:cNvPr id="20" name="Rounded Rectangle 19"/>
              <p:cNvSpPr/>
              <p:nvPr/>
            </p:nvSpPr>
            <p:spPr>
              <a:xfrm>
                <a:off x="134364" y="987365"/>
                <a:ext cx="5704734" cy="861062"/>
              </a:xfrm>
              <a:prstGeom prst="roundRect">
                <a:avLst/>
              </a:prstGeom>
              <a:solidFill>
                <a:srgbClr val="0033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16013">
                  <a:tabLst>
                    <a:tab pos="1436688" algn="l"/>
                  </a:tabLst>
                </a:pPr>
                <a:r>
                  <a:rPr lang="en-GB" dirty="0">
                    <a:latin typeface="Arial" panose="020B0604020202020204" pitchFamily="34" charset="0"/>
                    <a:cs typeface="Arial" panose="020B0604020202020204" pitchFamily="34" charset="0"/>
                  </a:rPr>
                  <a:t>	</a:t>
                </a:r>
              </a:p>
              <a:p>
                <a:pPr defTabSz="1116013">
                  <a:tabLst>
                    <a:tab pos="1436688" algn="l"/>
                  </a:tabLst>
                </a:pPr>
                <a:r>
                  <a:rPr lang="en-GB" dirty="0">
                    <a:latin typeface="Arial" panose="020B0604020202020204" pitchFamily="34" charset="0"/>
                    <a:cs typeface="Arial" panose="020B0604020202020204" pitchFamily="34" charset="0"/>
                  </a:rPr>
                  <a:t>	Rec #</a:t>
                </a:r>
                <a:r>
                  <a:rPr lang="en-GB" b="1" dirty="0">
                    <a:latin typeface="Arial" panose="020B0604020202020204" pitchFamily="34" charset="0"/>
                    <a:cs typeface="Arial" panose="020B0604020202020204" pitchFamily="34" charset="0"/>
                  </a:rPr>
                  <a:t>1</a:t>
                </a:r>
                <a:r>
                  <a:rPr lang="en-GB" dirty="0">
                    <a:latin typeface="Arial" panose="020B0604020202020204" pitchFamily="34" charset="0"/>
                    <a:cs typeface="Arial" panose="020B0604020202020204" pitchFamily="34" charset="0"/>
                  </a:rPr>
                  <a:t>: individual- and </a:t>
                </a:r>
                <a:r>
                  <a:rPr lang="en-GB" b="1" i="1" dirty="0">
                    <a:latin typeface="Arial" panose="020B0604020202020204" pitchFamily="34" charset="0"/>
                    <a:cs typeface="Arial" panose="020B0604020202020204" pitchFamily="34" charset="0"/>
                  </a:rPr>
                  <a:t>population-		level</a:t>
                </a:r>
                <a:r>
                  <a:rPr lang="en-GB" dirty="0">
                    <a:latin typeface="Arial" panose="020B0604020202020204" pitchFamily="34" charset="0"/>
                    <a:cs typeface="Arial" panose="020B0604020202020204" pitchFamily="34" charset="0"/>
                  </a:rPr>
                  <a:t> measures </a:t>
                </a:r>
              </a:p>
              <a:p>
                <a:pPr defTabSz="985838">
                  <a:tabLst>
                    <a:tab pos="1436688" algn="l"/>
                  </a:tabLst>
                </a:pPr>
                <a:endParaRPr lang="en-GB"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10"/>
              <a:stretch>
                <a:fillRect/>
              </a:stretch>
            </p:blipFill>
            <p:spPr>
              <a:xfrm>
                <a:off x="316333" y="1040978"/>
                <a:ext cx="1068844" cy="725787"/>
              </a:xfrm>
              <a:prstGeom prst="rect">
                <a:avLst/>
              </a:prstGeom>
            </p:spPr>
          </p:pic>
        </p:grpSp>
        <p:grpSp>
          <p:nvGrpSpPr>
            <p:cNvPr id="14" name="Group 13"/>
            <p:cNvGrpSpPr/>
            <p:nvPr/>
          </p:nvGrpSpPr>
          <p:grpSpPr>
            <a:xfrm>
              <a:off x="220024" y="2349179"/>
              <a:ext cx="5704734" cy="1233020"/>
              <a:chOff x="134364" y="3063434"/>
              <a:chExt cx="5704734" cy="1259168"/>
            </a:xfrm>
          </p:grpSpPr>
          <p:sp>
            <p:nvSpPr>
              <p:cNvPr id="18" name="Rounded Rectangle 17"/>
              <p:cNvSpPr/>
              <p:nvPr/>
            </p:nvSpPr>
            <p:spPr>
              <a:xfrm>
                <a:off x="134364" y="3063434"/>
                <a:ext cx="5704734" cy="1259168"/>
              </a:xfrm>
              <a:prstGeom prst="round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7775"/>
                <a:r>
                  <a:rPr lang="en-GB">
                    <a:solidFill>
                      <a:srgbClr val="003399"/>
                    </a:solidFill>
                    <a:latin typeface="Arial" panose="020B0604020202020204" pitchFamily="34" charset="0"/>
                    <a:cs typeface="Arial" panose="020B0604020202020204" pitchFamily="34" charset="0"/>
                  </a:rPr>
                  <a:t>	Rec #</a:t>
                </a:r>
                <a:r>
                  <a:rPr lang="en-GB" b="1" dirty="0">
                    <a:solidFill>
                      <a:srgbClr val="003399"/>
                    </a:solidFill>
                    <a:latin typeface="Arial" panose="020B0604020202020204" pitchFamily="34" charset="0"/>
                    <a:cs typeface="Arial" panose="020B0604020202020204" pitchFamily="34" charset="0"/>
                  </a:rPr>
                  <a:t>2</a:t>
                </a:r>
                <a:r>
                  <a:rPr lang="en-GB" dirty="0">
                    <a:solidFill>
                      <a:srgbClr val="003399"/>
                    </a:solidFill>
                    <a:latin typeface="Arial" panose="020B0604020202020204" pitchFamily="34" charset="0"/>
                    <a:cs typeface="Arial" panose="020B0604020202020204" pitchFamily="34" charset="0"/>
                  </a:rPr>
                  <a:t>: </a:t>
                </a:r>
              </a:p>
              <a:p>
                <a:pPr marL="1436688" lvl="2" indent="-182563">
                  <a:buFont typeface="Arial" panose="020B0604020202020204" pitchFamily="34" charset="0"/>
                  <a:buChar char="•"/>
                </a:pPr>
                <a:r>
                  <a:rPr lang="en-GB" dirty="0">
                    <a:solidFill>
                      <a:srgbClr val="003399"/>
                    </a:solidFill>
                    <a:latin typeface="Arial" panose="020B0604020202020204" pitchFamily="34" charset="0"/>
                    <a:cs typeface="Arial" panose="020B0604020202020204" pitchFamily="34" charset="0"/>
                  </a:rPr>
                  <a:t>mapping and </a:t>
                </a:r>
                <a:r>
                  <a:rPr lang="en-GB" b="1" i="1" dirty="0">
                    <a:solidFill>
                      <a:srgbClr val="003399"/>
                    </a:solidFill>
                    <a:latin typeface="Arial" panose="020B0604020202020204" pitchFamily="34" charset="0"/>
                    <a:cs typeface="Arial" panose="020B0604020202020204" pitchFamily="34" charset="0"/>
                  </a:rPr>
                  <a:t>prioritization</a:t>
                </a:r>
                <a:r>
                  <a:rPr lang="en-GB" dirty="0">
                    <a:solidFill>
                      <a:srgbClr val="003399"/>
                    </a:solidFill>
                    <a:latin typeface="Arial" panose="020B0604020202020204" pitchFamily="34" charset="0"/>
                    <a:cs typeface="Arial" panose="020B0604020202020204" pitchFamily="34" charset="0"/>
                  </a:rPr>
                  <a:t> plan</a:t>
                </a:r>
              </a:p>
              <a:p>
                <a:pPr marL="1436688" lvl="2" indent="-182563">
                  <a:buFont typeface="Arial" panose="020B0604020202020204" pitchFamily="34" charset="0"/>
                  <a:buChar char="•"/>
                </a:pPr>
                <a:r>
                  <a:rPr lang="en-GB" b="1" i="1" dirty="0">
                    <a:solidFill>
                      <a:srgbClr val="003399"/>
                    </a:solidFill>
                    <a:latin typeface="Arial" panose="020B0604020202020204" pitchFamily="34" charset="0"/>
                    <a:cs typeface="Arial" panose="020B0604020202020204" pitchFamily="34" charset="0"/>
                  </a:rPr>
                  <a:t>assess/translate/evaluate</a:t>
                </a:r>
                <a:r>
                  <a:rPr lang="en-GB" dirty="0">
                    <a:solidFill>
                      <a:srgbClr val="003399"/>
                    </a:solidFill>
                    <a:latin typeface="Arial" panose="020B0604020202020204" pitchFamily="34" charset="0"/>
                    <a:cs typeface="Arial" panose="020B0604020202020204" pitchFamily="34" charset="0"/>
                  </a:rPr>
                  <a:t> impact </a:t>
                </a:r>
              </a:p>
              <a:p>
                <a:pPr marL="1436688" lvl="2" indent="-182563">
                  <a:buFont typeface="Arial" panose="020B0604020202020204" pitchFamily="34" charset="0"/>
                  <a:buChar char="•"/>
                </a:pPr>
                <a:r>
                  <a:rPr lang="en-GB" b="1" i="1" dirty="0">
                    <a:solidFill>
                      <a:srgbClr val="003399"/>
                    </a:solidFill>
                    <a:latin typeface="Arial" panose="020B0604020202020204" pitchFamily="34" charset="0"/>
                    <a:cs typeface="Arial" panose="020B0604020202020204" pitchFamily="34" charset="0"/>
                  </a:rPr>
                  <a:t>governance</a:t>
                </a:r>
                <a:r>
                  <a:rPr lang="en-GB" dirty="0">
                    <a:solidFill>
                      <a:srgbClr val="003399"/>
                    </a:solidFill>
                    <a:latin typeface="Arial" panose="020B0604020202020204" pitchFamily="34" charset="0"/>
                    <a:cs typeface="Arial" panose="020B0604020202020204" pitchFamily="34" charset="0"/>
                  </a:rPr>
                  <a:t> structure</a:t>
                </a:r>
              </a:p>
            </p:txBody>
          </p:sp>
          <p:pic>
            <p:nvPicPr>
              <p:cNvPr id="19" name="Picture 18"/>
              <p:cNvPicPr>
                <a:picLocks noChangeAspect="1"/>
              </p:cNvPicPr>
              <p:nvPr/>
            </p:nvPicPr>
            <p:blipFill>
              <a:blip r:embed="rId11"/>
              <a:stretch>
                <a:fillRect/>
              </a:stretch>
            </p:blipFill>
            <p:spPr>
              <a:xfrm>
                <a:off x="357179" y="3233020"/>
                <a:ext cx="838694" cy="996423"/>
              </a:xfrm>
              <a:prstGeom prst="rect">
                <a:avLst/>
              </a:prstGeom>
            </p:spPr>
          </p:pic>
        </p:grpSp>
        <p:grpSp>
          <p:nvGrpSpPr>
            <p:cNvPr id="15" name="Group 14"/>
            <p:cNvGrpSpPr/>
            <p:nvPr/>
          </p:nvGrpSpPr>
          <p:grpSpPr>
            <a:xfrm>
              <a:off x="6073262" y="2401963"/>
              <a:ext cx="5935243" cy="1389368"/>
              <a:chOff x="6335135" y="2401963"/>
              <a:chExt cx="5935243" cy="1389368"/>
            </a:xfrm>
          </p:grpSpPr>
          <p:sp>
            <p:nvSpPr>
              <p:cNvPr id="16" name="Rounded Rectangle 15"/>
              <p:cNvSpPr/>
              <p:nvPr/>
            </p:nvSpPr>
            <p:spPr>
              <a:xfrm>
                <a:off x="6335135" y="2401963"/>
                <a:ext cx="5935243" cy="1389368"/>
              </a:xfrm>
              <a:prstGeom prst="roundRect">
                <a:avLst/>
              </a:prstGeom>
              <a:solidFill>
                <a:srgbClr val="0033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358775">
                  <a:spcAft>
                    <a:spcPts val="800"/>
                  </a:spcAft>
                </a:pPr>
                <a:r>
                  <a:rPr lang="en-GB" dirty="0">
                    <a:solidFill>
                      <a:schemeClr val="bg1"/>
                    </a:solidFill>
                    <a:latin typeface="Arial" panose="020B0604020202020204" pitchFamily="34" charset="0"/>
                    <a:ea typeface="Calibri" panose="020F0502020204030204" pitchFamily="34" charset="0"/>
                    <a:cs typeface="Arial" panose="020B0604020202020204" pitchFamily="34" charset="0"/>
                  </a:rPr>
                  <a:t>			Rec #</a:t>
                </a:r>
                <a:r>
                  <a:rPr lang="en-GB" b="1" dirty="0">
                    <a:solidFill>
                      <a:schemeClr val="bg1"/>
                    </a:solidFill>
                    <a:latin typeface="Arial" panose="020B0604020202020204" pitchFamily="34" charset="0"/>
                    <a:ea typeface="Calibri" panose="020F0502020204030204" pitchFamily="34" charset="0"/>
                    <a:cs typeface="Arial" panose="020B0604020202020204" pitchFamily="34" charset="0"/>
                  </a:rPr>
                  <a:t>6</a:t>
                </a:r>
                <a:r>
                  <a:rPr lang="en-GB" dirty="0">
                    <a:solidFill>
                      <a:schemeClr val="bg1"/>
                    </a:solidFill>
                    <a:latin typeface="Arial" panose="020B0604020202020204" pitchFamily="34" charset="0"/>
                    <a:ea typeface="Calibri" panose="020F0502020204030204" pitchFamily="34" charset="0"/>
                    <a:cs typeface="Arial" panose="020B0604020202020204" pitchFamily="34" charset="0"/>
                  </a:rPr>
                  <a:t>: </a:t>
                </a:r>
              </a:p>
              <a:p>
                <a:pPr marL="1258888" indent="-179388" algn="just" defTabSz="581025">
                  <a:spcAft>
                    <a:spcPts val="0"/>
                  </a:spcAft>
                  <a:buFont typeface="Arial" panose="020B0604020202020204" pitchFamily="34" charset="0"/>
                  <a:buChar char="•"/>
                  <a:tabLst>
                    <a:tab pos="1258888" algn="l"/>
                  </a:tabLst>
                </a:pPr>
                <a:r>
                  <a:rPr lang="en-GB" b="1" i="1" dirty="0">
                    <a:solidFill>
                      <a:schemeClr val="bg1"/>
                    </a:solidFill>
                    <a:latin typeface="Arial" panose="020B0604020202020204" pitchFamily="34" charset="0"/>
                    <a:ea typeface="Calibri" panose="020F0502020204030204" pitchFamily="34" charset="0"/>
                    <a:cs typeface="Arial" panose="020B0604020202020204" pitchFamily="34" charset="0"/>
                  </a:rPr>
                  <a:t>periodic</a:t>
                </a:r>
                <a:r>
                  <a:rPr lang="en-GB" dirty="0">
                    <a:solidFill>
                      <a:schemeClr val="bg1"/>
                    </a:solidFill>
                    <a:latin typeface="Arial" panose="020B0604020202020204" pitchFamily="34" charset="0"/>
                    <a:ea typeface="Calibri" panose="020F0502020204030204" pitchFamily="34" charset="0"/>
                    <a:cs typeface="Arial" panose="020B0604020202020204" pitchFamily="34" charset="0"/>
                  </a:rPr>
                  <a:t> update</a:t>
                </a:r>
              </a:p>
              <a:p>
                <a:pPr marL="1258888" indent="-179388" algn="just" defTabSz="581025">
                  <a:spcAft>
                    <a:spcPts val="0"/>
                  </a:spcAft>
                  <a:buFont typeface="Arial" panose="020B0604020202020204" pitchFamily="34" charset="0"/>
                  <a:buChar char="•"/>
                  <a:tabLst>
                    <a:tab pos="1258888" algn="l"/>
                  </a:tabLst>
                </a:pPr>
                <a:r>
                  <a:rPr lang="en-GB" b="1" i="1" dirty="0">
                    <a:solidFill>
                      <a:schemeClr val="bg1"/>
                    </a:solidFill>
                    <a:latin typeface="Arial" panose="020B0604020202020204" pitchFamily="34" charset="0"/>
                    <a:ea typeface="Calibri" panose="020F0502020204030204" pitchFamily="34" charset="0"/>
                    <a:cs typeface="Arial" panose="020B0604020202020204" pitchFamily="34" charset="0"/>
                  </a:rPr>
                  <a:t>high-quality</a:t>
                </a:r>
                <a:r>
                  <a:rPr lang="en-GB" dirty="0">
                    <a:solidFill>
                      <a:schemeClr val="bg1"/>
                    </a:solidFill>
                    <a:latin typeface="Arial" panose="020B0604020202020204" pitchFamily="34" charset="0"/>
                    <a:ea typeface="Calibri" panose="020F0502020204030204" pitchFamily="34" charset="0"/>
                    <a:cs typeface="Arial" panose="020B0604020202020204" pitchFamily="34" charset="0"/>
                  </a:rPr>
                  <a:t> process </a:t>
                </a:r>
              </a:p>
              <a:p>
                <a:pPr marL="1258888" indent="-179388" algn="just" defTabSz="584200">
                  <a:spcAft>
                    <a:spcPts val="0"/>
                  </a:spcAft>
                  <a:buFont typeface="Arial" panose="020B0604020202020204" pitchFamily="34" charset="0"/>
                  <a:buChar char="•"/>
                  <a:tabLst>
                    <a:tab pos="1258888" algn="l"/>
                  </a:tabLst>
                </a:pPr>
                <a:r>
                  <a:rPr lang="en-GB" b="1" i="1" dirty="0">
                    <a:solidFill>
                      <a:schemeClr val="bg1"/>
                    </a:solidFill>
                    <a:latin typeface="Arial" panose="020B0604020202020204" pitchFamily="34" charset="0"/>
                    <a:ea typeface="Calibri" panose="020F0502020204030204" pitchFamily="34" charset="0"/>
                    <a:cs typeface="Arial" panose="020B0604020202020204" pitchFamily="34" charset="0"/>
                  </a:rPr>
                  <a:t>centralized </a:t>
                </a:r>
                <a:r>
                  <a:rPr lang="en-GB" dirty="0">
                    <a:solidFill>
                      <a:schemeClr val="bg1"/>
                    </a:solidFill>
                    <a:latin typeface="Arial" panose="020B0604020202020204" pitchFamily="34" charset="0"/>
                    <a:ea typeface="Calibri" panose="020F0502020204030204" pitchFamily="34" charset="0"/>
                    <a:cs typeface="Arial" panose="020B0604020202020204" pitchFamily="34" charset="0"/>
                  </a:rPr>
                  <a:t>inter-institutional governance </a:t>
                </a:r>
              </a:p>
            </p:txBody>
          </p:sp>
          <p:pic>
            <p:nvPicPr>
              <p:cNvPr id="17" name="Picture 16"/>
              <p:cNvPicPr>
                <a:picLocks noChangeAspect="1"/>
              </p:cNvPicPr>
              <p:nvPr/>
            </p:nvPicPr>
            <p:blipFill rotWithShape="1">
              <a:blip r:embed="rId12"/>
              <a:srcRect l="20340" t="17459" r="21584" b="22863"/>
              <a:stretch/>
            </p:blipFill>
            <p:spPr>
              <a:xfrm>
                <a:off x="6520595" y="2675388"/>
                <a:ext cx="806314" cy="859176"/>
              </a:xfrm>
              <a:prstGeom prst="rect">
                <a:avLst/>
              </a:prstGeom>
            </p:spPr>
          </p:pic>
        </p:grpSp>
      </p:grpSp>
      <p:sp>
        <p:nvSpPr>
          <p:cNvPr id="32" name="Slide Number Placeholder 31">
            <a:extLst>
              <a:ext uri="{FF2B5EF4-FFF2-40B4-BE49-F238E27FC236}">
                <a16:creationId xmlns:a16="http://schemas.microsoft.com/office/drawing/2014/main" id="{0A514E07-4973-4D4D-8C84-8F4FD3EBF40D}"/>
              </a:ext>
            </a:extLst>
          </p:cNvPr>
          <p:cNvSpPr>
            <a:spLocks noGrp="1"/>
          </p:cNvSpPr>
          <p:nvPr>
            <p:ph type="sldNum" sz="quarter" idx="10"/>
          </p:nvPr>
        </p:nvSpPr>
        <p:spPr/>
        <p:txBody>
          <a:bodyPr/>
          <a:lstStyle/>
          <a:p>
            <a:pPr>
              <a:defRPr/>
            </a:pPr>
            <a:fld id="{0BA99665-BB23-493F-A010-F584A920B211}" type="slidenum">
              <a:rPr lang="en-US" smtClean="0"/>
              <a:pPr>
                <a:defRPr/>
              </a:pPr>
              <a:t>19</a:t>
            </a:fld>
            <a:endParaRPr lang="en-US" dirty="0"/>
          </a:p>
        </p:txBody>
      </p:sp>
    </p:spTree>
    <p:extLst>
      <p:ext uri="{BB962C8B-B14F-4D97-AF65-F5344CB8AC3E}">
        <p14:creationId xmlns:p14="http://schemas.microsoft.com/office/powerpoint/2010/main" val="3279920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0C060-2277-3C44-B541-7AB7E35A7C3B}"/>
              </a:ext>
            </a:extLst>
          </p:cNvPr>
          <p:cNvSpPr txBox="1">
            <a:spLocks/>
          </p:cNvSpPr>
          <p:nvPr/>
        </p:nvSpPr>
        <p:spPr bwMode="auto">
          <a:xfrm>
            <a:off x="0" y="2722993"/>
            <a:ext cx="12192000" cy="78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3092D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rgbClr val="1F1F99"/>
                </a:solidFill>
                <a:latin typeface="+mj-lt"/>
                <a:ea typeface="+mj-ea"/>
                <a:cs typeface="+mj-cs"/>
              </a:defRPr>
            </a:lvl1pPr>
            <a:lvl2pPr algn="ctr" rtl="0" eaLnBrk="1" fontAlgn="base" hangingPunct="1">
              <a:spcBef>
                <a:spcPct val="0"/>
              </a:spcBef>
              <a:spcAft>
                <a:spcPct val="0"/>
              </a:spcAft>
              <a:defRPr sz="4400">
                <a:solidFill>
                  <a:srgbClr val="1F1F99"/>
                </a:solidFill>
                <a:latin typeface="Tahoma" pitchFamily="34" charset="0"/>
                <a:cs typeface="Tahoma" pitchFamily="34" charset="0"/>
              </a:defRPr>
            </a:lvl2pPr>
            <a:lvl3pPr algn="ctr" rtl="0" eaLnBrk="1" fontAlgn="base" hangingPunct="1">
              <a:spcBef>
                <a:spcPct val="0"/>
              </a:spcBef>
              <a:spcAft>
                <a:spcPct val="0"/>
              </a:spcAft>
              <a:defRPr sz="4400">
                <a:solidFill>
                  <a:srgbClr val="1F1F99"/>
                </a:solidFill>
                <a:latin typeface="Tahoma" pitchFamily="34" charset="0"/>
                <a:cs typeface="Tahoma" pitchFamily="34" charset="0"/>
              </a:defRPr>
            </a:lvl3pPr>
            <a:lvl4pPr algn="ctr" rtl="0" eaLnBrk="1" fontAlgn="base" hangingPunct="1">
              <a:spcBef>
                <a:spcPct val="0"/>
              </a:spcBef>
              <a:spcAft>
                <a:spcPct val="0"/>
              </a:spcAft>
              <a:defRPr sz="4400">
                <a:solidFill>
                  <a:srgbClr val="1F1F99"/>
                </a:solidFill>
                <a:latin typeface="Tahoma" pitchFamily="34" charset="0"/>
                <a:cs typeface="Tahoma" pitchFamily="34" charset="0"/>
              </a:defRPr>
            </a:lvl4pPr>
            <a:lvl5pPr algn="ctr" rtl="0" eaLnBrk="1" fontAlgn="base" hangingPunct="1">
              <a:spcBef>
                <a:spcPct val="0"/>
              </a:spcBef>
              <a:spcAft>
                <a:spcPct val="0"/>
              </a:spcAft>
              <a:defRPr sz="4400">
                <a:solidFill>
                  <a:srgbClr val="1F1F99"/>
                </a:solidFill>
                <a:latin typeface="Tahoma" pitchFamily="34" charset="0"/>
                <a:cs typeface="Tahoma" pitchFamily="34" charset="0"/>
              </a:defRPr>
            </a:lvl5pPr>
            <a:lvl6pPr marL="457200" algn="ctr" rtl="0" eaLnBrk="1" fontAlgn="base" hangingPunct="1">
              <a:spcBef>
                <a:spcPct val="0"/>
              </a:spcBef>
              <a:spcAft>
                <a:spcPct val="0"/>
              </a:spcAft>
              <a:defRPr sz="4400">
                <a:solidFill>
                  <a:srgbClr val="3333FF"/>
                </a:solidFill>
                <a:latin typeface="Tahoma" pitchFamily="34" charset="0"/>
                <a:cs typeface="Tahoma" pitchFamily="34" charset="0"/>
              </a:defRPr>
            </a:lvl6pPr>
            <a:lvl7pPr marL="914400" algn="ctr" rtl="0" eaLnBrk="1" fontAlgn="base" hangingPunct="1">
              <a:spcBef>
                <a:spcPct val="0"/>
              </a:spcBef>
              <a:spcAft>
                <a:spcPct val="0"/>
              </a:spcAft>
              <a:defRPr sz="4400">
                <a:solidFill>
                  <a:srgbClr val="3333FF"/>
                </a:solidFill>
                <a:latin typeface="Tahoma" pitchFamily="34" charset="0"/>
                <a:cs typeface="Tahoma" pitchFamily="34" charset="0"/>
              </a:defRPr>
            </a:lvl7pPr>
            <a:lvl8pPr marL="1371600" algn="ctr" rtl="0" eaLnBrk="1" fontAlgn="base" hangingPunct="1">
              <a:spcBef>
                <a:spcPct val="0"/>
              </a:spcBef>
              <a:spcAft>
                <a:spcPct val="0"/>
              </a:spcAft>
              <a:defRPr sz="4400">
                <a:solidFill>
                  <a:srgbClr val="3333FF"/>
                </a:solidFill>
                <a:latin typeface="Tahoma" pitchFamily="34" charset="0"/>
                <a:cs typeface="Tahoma" pitchFamily="34" charset="0"/>
              </a:defRPr>
            </a:lvl8pPr>
            <a:lvl9pPr marL="1828800" algn="ctr" rtl="0" eaLnBrk="1" fontAlgn="base" hangingPunct="1">
              <a:spcBef>
                <a:spcPct val="0"/>
              </a:spcBef>
              <a:spcAft>
                <a:spcPct val="0"/>
              </a:spcAft>
              <a:defRPr sz="4400">
                <a:solidFill>
                  <a:srgbClr val="3333FF"/>
                </a:solidFill>
                <a:latin typeface="Tahoma" pitchFamily="34" charset="0"/>
                <a:cs typeface="Tahoma" pitchFamily="34" charset="0"/>
              </a:defRPr>
            </a:lvl9pPr>
          </a:lstStyle>
          <a:p>
            <a:r>
              <a:rPr lang="en-US" sz="3600" kern="0" dirty="0">
                <a:solidFill>
                  <a:srgbClr val="3333FF"/>
                </a:solidFill>
              </a:rPr>
              <a:t>4a. Major scientific highlights</a:t>
            </a:r>
          </a:p>
        </p:txBody>
      </p:sp>
      <p:sp>
        <p:nvSpPr>
          <p:cNvPr id="3" name="Slide Number Placeholder 2">
            <a:extLst>
              <a:ext uri="{FF2B5EF4-FFF2-40B4-BE49-F238E27FC236}">
                <a16:creationId xmlns:a16="http://schemas.microsoft.com/office/drawing/2014/main" id="{E62B784C-2D69-8247-9F03-F4D5D8E437D1}"/>
              </a:ext>
            </a:extLst>
          </p:cNvPr>
          <p:cNvSpPr>
            <a:spLocks noGrp="1"/>
          </p:cNvSpPr>
          <p:nvPr>
            <p:ph type="sldNum" sz="quarter" idx="10"/>
          </p:nvPr>
        </p:nvSpPr>
        <p:spPr/>
        <p:txBody>
          <a:bodyPr/>
          <a:lstStyle/>
          <a:p>
            <a:pPr>
              <a:defRPr/>
            </a:pPr>
            <a:fld id="{0BA99665-BB23-493F-A010-F584A920B211}" type="slidenum">
              <a:rPr lang="en-US" smtClean="0"/>
              <a:pPr>
                <a:defRPr/>
              </a:pPr>
              <a:t>2</a:t>
            </a:fld>
            <a:endParaRPr lang="en-US" dirty="0"/>
          </a:p>
        </p:txBody>
      </p:sp>
    </p:spTree>
    <p:extLst>
      <p:ext uri="{BB962C8B-B14F-4D97-AF65-F5344CB8AC3E}">
        <p14:creationId xmlns:p14="http://schemas.microsoft.com/office/powerpoint/2010/main" val="2572409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8640"/>
            <a:ext cx="12192000" cy="1077218"/>
          </a:xfrm>
          <a:prstGeom prst="rect">
            <a:avLst/>
          </a:prstGeom>
        </p:spPr>
        <p:txBody>
          <a:bodyPr wrap="square">
            <a:spAutoFit/>
          </a:bodyPr>
          <a:lstStyle/>
          <a:p>
            <a:pPr lvl="0" algn="ctr"/>
            <a:r>
              <a:rPr lang="en-GB" sz="3200" dirty="0">
                <a:solidFill>
                  <a:srgbClr val="3333FF"/>
                </a:solidFill>
                <a:cs typeface="Arial" panose="020B0604020202020204" pitchFamily="34" charset="0"/>
              </a:rPr>
              <a:t>Model of skin carcinogenesis based on biological and epidemiological findings</a:t>
            </a:r>
          </a:p>
        </p:txBody>
      </p:sp>
      <p:pic>
        <p:nvPicPr>
          <p:cNvPr id="3" name="Picture 2"/>
          <p:cNvPicPr>
            <a:picLocks noChangeAspect="1"/>
          </p:cNvPicPr>
          <p:nvPr/>
        </p:nvPicPr>
        <p:blipFill>
          <a:blip r:embed="rId3"/>
          <a:stretch>
            <a:fillRect/>
          </a:stretch>
        </p:blipFill>
        <p:spPr>
          <a:xfrm>
            <a:off x="2189793" y="1081086"/>
            <a:ext cx="8163592" cy="5024533"/>
          </a:xfrm>
          <a:prstGeom prst="rect">
            <a:avLst/>
          </a:prstGeom>
        </p:spPr>
      </p:pic>
      <p:sp>
        <p:nvSpPr>
          <p:cNvPr id="4" name="TextBox 3"/>
          <p:cNvSpPr txBox="1"/>
          <p:nvPr/>
        </p:nvSpPr>
        <p:spPr>
          <a:xfrm>
            <a:off x="7402610" y="6466920"/>
            <a:ext cx="4714880" cy="338554"/>
          </a:xfrm>
          <a:prstGeom prst="rect">
            <a:avLst/>
          </a:prstGeom>
          <a:noFill/>
        </p:spPr>
        <p:txBody>
          <a:bodyPr wrap="none" rtlCol="0">
            <a:spAutoFit/>
          </a:bodyPr>
          <a:lstStyle/>
          <a:p>
            <a:r>
              <a:rPr lang="en-GB" sz="1600" dirty="0">
                <a:solidFill>
                  <a:srgbClr val="1F1F99"/>
                </a:solidFill>
              </a:rPr>
              <a:t>Lambert et al. (In press) </a:t>
            </a:r>
            <a:r>
              <a:rPr lang="en-GB" sz="1600" i="1" dirty="0">
                <a:solidFill>
                  <a:srgbClr val="1F1F99"/>
                </a:solidFill>
              </a:rPr>
              <a:t>Nature. 2021 </a:t>
            </a:r>
            <a:r>
              <a:rPr lang="en-GB" sz="1600" dirty="0">
                <a:solidFill>
                  <a:srgbClr val="1F1F99"/>
                </a:solidFill>
              </a:rPr>
              <a:t>(comment)</a:t>
            </a:r>
          </a:p>
        </p:txBody>
      </p:sp>
      <p:sp>
        <p:nvSpPr>
          <p:cNvPr id="5" name="Slide Number Placeholder 4">
            <a:extLst>
              <a:ext uri="{FF2B5EF4-FFF2-40B4-BE49-F238E27FC236}">
                <a16:creationId xmlns:a16="http://schemas.microsoft.com/office/drawing/2014/main" id="{37ABBE26-C6A7-114E-AC61-776CBA298154}"/>
              </a:ext>
            </a:extLst>
          </p:cNvPr>
          <p:cNvSpPr>
            <a:spLocks noGrp="1"/>
          </p:cNvSpPr>
          <p:nvPr>
            <p:ph type="sldNum" sz="quarter" idx="10"/>
          </p:nvPr>
        </p:nvSpPr>
        <p:spPr/>
        <p:txBody>
          <a:bodyPr/>
          <a:lstStyle/>
          <a:p>
            <a:pPr>
              <a:defRPr/>
            </a:pPr>
            <a:fld id="{0BA99665-BB23-493F-A010-F584A920B211}" type="slidenum">
              <a:rPr lang="en-US" smtClean="0"/>
              <a:pPr>
                <a:defRPr/>
              </a:pPr>
              <a:t>20</a:t>
            </a:fld>
            <a:endParaRPr lang="en-US" dirty="0"/>
          </a:p>
        </p:txBody>
      </p:sp>
    </p:spTree>
    <p:extLst>
      <p:ext uri="{BB962C8B-B14F-4D97-AF65-F5344CB8AC3E}">
        <p14:creationId xmlns:p14="http://schemas.microsoft.com/office/powerpoint/2010/main" val="603498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12192000" cy="914400"/>
          </a:xfrm>
          <a:prstGeom prst="rect">
            <a:avLst/>
          </a:prstGeom>
        </p:spPr>
        <p:txBody>
          <a:bodyPr/>
          <a:lst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a:lstStyle>
          <a:p>
            <a:r>
              <a:rPr lang="en-US" altLang="en-US" sz="3200" kern="0" dirty="0"/>
              <a:t>Global burden of cervical cancer associated with HIV</a:t>
            </a:r>
            <a:br>
              <a:rPr lang="en-US" altLang="en-US" sz="3200" b="1" kern="0" dirty="0">
                <a:solidFill>
                  <a:srgbClr val="0066FF"/>
                </a:solidFill>
              </a:rPr>
            </a:br>
            <a:endParaRPr lang="en-GB" altLang="en-US" sz="3200" kern="0" dirty="0">
              <a:solidFill>
                <a:schemeClr val="tx1"/>
              </a:solidFill>
            </a:endParaRPr>
          </a:p>
        </p:txBody>
      </p:sp>
      <p:pic>
        <p:nvPicPr>
          <p:cNvPr id="4" name="Picture 3"/>
          <p:cNvPicPr>
            <a:picLocks noChangeAspect="1"/>
          </p:cNvPicPr>
          <p:nvPr/>
        </p:nvPicPr>
        <p:blipFill>
          <a:blip r:embed="rId3"/>
          <a:stretch>
            <a:fillRect/>
          </a:stretch>
        </p:blipFill>
        <p:spPr>
          <a:xfrm>
            <a:off x="56104" y="3836157"/>
            <a:ext cx="2554605" cy="1988820"/>
          </a:xfrm>
          <a:prstGeom prst="rect">
            <a:avLst/>
          </a:prstGeom>
        </p:spPr>
      </p:pic>
      <p:sp>
        <p:nvSpPr>
          <p:cNvPr id="8" name="Rectangle 7"/>
          <p:cNvSpPr/>
          <p:nvPr/>
        </p:nvSpPr>
        <p:spPr>
          <a:xfrm>
            <a:off x="2787805" y="4410209"/>
            <a:ext cx="9278721" cy="1277273"/>
          </a:xfrm>
          <a:prstGeom prst="rect">
            <a:avLst/>
          </a:prstGeom>
        </p:spPr>
        <p:txBody>
          <a:bodyPr wrap="square">
            <a:spAutoFit/>
          </a:bodyPr>
          <a:lstStyle/>
          <a:p>
            <a:pPr marL="285750" indent="-285750">
              <a:spcAft>
                <a:spcPts val="600"/>
              </a:spcAft>
              <a:buFont typeface="Arial" panose="020B0604020202020204" pitchFamily="34" charset="0"/>
              <a:buChar char="•"/>
            </a:pPr>
            <a:r>
              <a:rPr lang="en-GB" sz="2400" dirty="0">
                <a:solidFill>
                  <a:srgbClr val="FF0000"/>
                </a:solidFill>
                <a:latin typeface="+mn-lt"/>
              </a:rPr>
              <a:t>5% of global cervical cancer attributable to HIV</a:t>
            </a:r>
          </a:p>
          <a:p>
            <a:pPr marL="285750" indent="-285750">
              <a:buFont typeface="Arial" panose="020B0604020202020204" pitchFamily="34" charset="0"/>
              <a:buChar char="•"/>
            </a:pPr>
            <a:r>
              <a:rPr lang="en-GB" sz="2400" dirty="0">
                <a:solidFill>
                  <a:srgbClr val="FF0000"/>
                </a:solidFill>
                <a:latin typeface="+mn-lt"/>
              </a:rPr>
              <a:t>In Eastern/Southern Africa, HIV adds to existing high burden of cervical cancer.</a:t>
            </a:r>
            <a:endParaRPr lang="fr-FR" sz="2400" dirty="0">
              <a:solidFill>
                <a:srgbClr val="FF0000"/>
              </a:solidFill>
              <a:latin typeface="+mn-lt"/>
            </a:endParaRPr>
          </a:p>
        </p:txBody>
      </p:sp>
      <p:sp>
        <p:nvSpPr>
          <p:cNvPr id="10" name="Rectangle 9"/>
          <p:cNvSpPr/>
          <p:nvPr/>
        </p:nvSpPr>
        <p:spPr>
          <a:xfrm>
            <a:off x="4405059" y="6124833"/>
            <a:ext cx="7661467" cy="584775"/>
          </a:xfrm>
          <a:prstGeom prst="rect">
            <a:avLst/>
          </a:prstGeom>
        </p:spPr>
        <p:txBody>
          <a:bodyPr wrap="square">
            <a:spAutoFit/>
          </a:bodyPr>
          <a:lstStyle/>
          <a:p>
            <a:pPr>
              <a:spcAft>
                <a:spcPts val="600"/>
              </a:spcAft>
            </a:pPr>
            <a:r>
              <a:rPr lang="en-US" altLang="en-US" sz="1600" dirty="0">
                <a:solidFill>
                  <a:srgbClr val="1F1F99"/>
                </a:solidFill>
                <a:latin typeface="+mj-lt"/>
                <a:ea typeface="+mj-ea"/>
                <a:cs typeface="+mj-cs"/>
              </a:rPr>
              <a:t>Stelzle D,... Ibrahim Khalil A, Baussano I, Bray F,…Clifford GM et al; </a:t>
            </a:r>
            <a:r>
              <a:rPr lang="en-US" sz="1600" i="1" dirty="0">
                <a:solidFill>
                  <a:srgbClr val="1F1F99"/>
                </a:solidFill>
                <a:latin typeface="+mj-lt"/>
                <a:ea typeface="+mj-ea"/>
                <a:cs typeface="+mj-cs"/>
              </a:rPr>
              <a:t>Lancet Global Health. 2020</a:t>
            </a:r>
            <a:endParaRPr lang="fr-FR" sz="1600" i="1" dirty="0">
              <a:solidFill>
                <a:srgbClr val="1F1F99"/>
              </a:solidFill>
              <a:latin typeface="+mj-lt"/>
              <a:ea typeface="+mj-ea"/>
              <a:cs typeface="+mj-cs"/>
            </a:endParaRPr>
          </a:p>
        </p:txBody>
      </p:sp>
      <p:sp>
        <p:nvSpPr>
          <p:cNvPr id="11" name="TextBox 10"/>
          <p:cNvSpPr txBox="1"/>
          <p:nvPr/>
        </p:nvSpPr>
        <p:spPr>
          <a:xfrm>
            <a:off x="30704" y="820208"/>
            <a:ext cx="6570325" cy="461665"/>
          </a:xfrm>
          <a:prstGeom prst="rect">
            <a:avLst/>
          </a:prstGeom>
          <a:noFill/>
        </p:spPr>
        <p:txBody>
          <a:bodyPr wrap="none" rtlCol="0">
            <a:spAutoFit/>
          </a:bodyPr>
          <a:lstStyle/>
          <a:p>
            <a:r>
              <a:rPr lang="en-GB" sz="2400" dirty="0">
                <a:solidFill>
                  <a:srgbClr val="FF0000"/>
                </a:solidFill>
                <a:latin typeface="+mn-lt"/>
              </a:rPr>
              <a:t>Incidence of cervical cancer </a:t>
            </a:r>
            <a:r>
              <a:rPr lang="en-GB" sz="2400" dirty="0">
                <a:solidFill>
                  <a:srgbClr val="1F1F99"/>
                </a:solidFill>
                <a:latin typeface="+mn-lt"/>
              </a:rPr>
              <a:t>attributable to HIV</a:t>
            </a:r>
            <a:endParaRPr lang="fr-FR" sz="2400" dirty="0">
              <a:solidFill>
                <a:srgbClr val="1F1F99"/>
              </a:solidFill>
              <a:latin typeface="+mn-lt"/>
            </a:endParaRPr>
          </a:p>
        </p:txBody>
      </p:sp>
      <p:sp>
        <p:nvSpPr>
          <p:cNvPr id="12" name="TextBox 11"/>
          <p:cNvSpPr txBox="1"/>
          <p:nvPr/>
        </p:nvSpPr>
        <p:spPr>
          <a:xfrm>
            <a:off x="6936059" y="1391689"/>
            <a:ext cx="5012600" cy="461665"/>
          </a:xfrm>
          <a:prstGeom prst="rect">
            <a:avLst/>
          </a:prstGeom>
          <a:solidFill>
            <a:schemeClr val="tx2"/>
          </a:solidFill>
        </p:spPr>
        <p:txBody>
          <a:bodyPr wrap="square" rtlCol="0">
            <a:spAutoFit/>
          </a:bodyPr>
          <a:lstStyle/>
          <a:p>
            <a:pPr algn="ctr"/>
            <a:r>
              <a:rPr lang="en-GB" sz="2400" dirty="0">
                <a:solidFill>
                  <a:srgbClr val="1F1F99"/>
                </a:solidFill>
              </a:rPr>
              <a:t>n</a:t>
            </a:r>
            <a:r>
              <a:rPr lang="en-GB" sz="2400" dirty="0">
                <a:solidFill>
                  <a:srgbClr val="1F1F99"/>
                </a:solidFill>
                <a:latin typeface="+mn-lt"/>
              </a:rPr>
              <a:t>on-attributable to HIV</a:t>
            </a:r>
            <a:endParaRPr lang="fr-FR" sz="2400" dirty="0">
              <a:solidFill>
                <a:srgbClr val="1F1F99"/>
              </a:solidFill>
              <a:latin typeface="+mn-lt"/>
            </a:endParaRPr>
          </a:p>
        </p:txBody>
      </p:sp>
      <p:pic>
        <p:nvPicPr>
          <p:cNvPr id="13" name="Picture 12"/>
          <p:cNvPicPr>
            <a:picLocks noChangeAspect="1"/>
          </p:cNvPicPr>
          <p:nvPr/>
        </p:nvPicPr>
        <p:blipFill>
          <a:blip r:embed="rId4"/>
          <a:stretch>
            <a:fillRect/>
          </a:stretch>
        </p:blipFill>
        <p:spPr>
          <a:xfrm>
            <a:off x="124484" y="1267251"/>
            <a:ext cx="6274594" cy="2524125"/>
          </a:xfrm>
          <a:prstGeom prst="rect">
            <a:avLst/>
          </a:prstGeom>
        </p:spPr>
      </p:pic>
      <p:pic>
        <p:nvPicPr>
          <p:cNvPr id="14" name="Picture 13"/>
          <p:cNvPicPr>
            <a:picLocks noChangeAspect="1"/>
          </p:cNvPicPr>
          <p:nvPr/>
        </p:nvPicPr>
        <p:blipFill>
          <a:blip r:embed="rId5"/>
          <a:stretch>
            <a:fillRect/>
          </a:stretch>
        </p:blipFill>
        <p:spPr>
          <a:xfrm>
            <a:off x="6443873" y="1935218"/>
            <a:ext cx="5691188" cy="2452688"/>
          </a:xfrm>
          <a:prstGeom prst="rect">
            <a:avLst/>
          </a:prstGeom>
        </p:spPr>
      </p:pic>
      <p:sp>
        <p:nvSpPr>
          <p:cNvPr id="3" name="Slide Number Placeholder 2">
            <a:extLst>
              <a:ext uri="{FF2B5EF4-FFF2-40B4-BE49-F238E27FC236}">
                <a16:creationId xmlns:a16="http://schemas.microsoft.com/office/drawing/2014/main" id="{048AE08E-7BE5-D242-8486-EB549C9CD234}"/>
              </a:ext>
            </a:extLst>
          </p:cNvPr>
          <p:cNvSpPr>
            <a:spLocks noGrp="1"/>
          </p:cNvSpPr>
          <p:nvPr>
            <p:ph type="sldNum" sz="quarter" idx="10"/>
          </p:nvPr>
        </p:nvSpPr>
        <p:spPr/>
        <p:txBody>
          <a:bodyPr/>
          <a:lstStyle/>
          <a:p>
            <a:pPr>
              <a:defRPr/>
            </a:pPr>
            <a:fld id="{0BA99665-BB23-493F-A010-F584A920B211}" type="slidenum">
              <a:rPr lang="en-US" smtClean="0"/>
              <a:pPr>
                <a:defRPr/>
              </a:pPr>
              <a:t>21</a:t>
            </a:fld>
            <a:endParaRPr lang="en-US" dirty="0"/>
          </a:p>
        </p:txBody>
      </p:sp>
    </p:spTree>
    <p:extLst>
      <p:ext uri="{BB962C8B-B14F-4D97-AF65-F5344CB8AC3E}">
        <p14:creationId xmlns:p14="http://schemas.microsoft.com/office/powerpoint/2010/main" val="3125279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CD2954-E8B6-4C2F-91E7-1A1F6E5B7D60}"/>
              </a:ext>
            </a:extLst>
          </p:cNvPr>
          <p:cNvSpPr txBox="1"/>
          <p:nvPr/>
        </p:nvSpPr>
        <p:spPr>
          <a:xfrm>
            <a:off x="0" y="69094"/>
            <a:ext cx="12192000" cy="584775"/>
          </a:xfrm>
          <a:prstGeom prst="rect">
            <a:avLst/>
          </a:prstGeom>
          <a:noFill/>
        </p:spPr>
        <p:txBody>
          <a:bodyPr wrap="square">
            <a:spAutoFit/>
          </a:bodyPr>
          <a:lstStyle/>
          <a:p>
            <a:pPr algn="ctr"/>
            <a:r>
              <a:rPr lang="fr-FR" altLang="fr-FR" sz="3200" kern="0" dirty="0">
                <a:solidFill>
                  <a:srgbClr val="3333FF"/>
                </a:solidFill>
                <a:latin typeface="+mj-lt"/>
                <a:ea typeface="+mj-ea"/>
                <a:cs typeface="+mj-cs"/>
              </a:rPr>
              <a:t>HPV vaccination effectiveness in Thimphu, Bhutan</a:t>
            </a:r>
            <a:endParaRPr lang="en-GB" sz="3200" kern="0" dirty="0">
              <a:solidFill>
                <a:srgbClr val="3333FF"/>
              </a:solidFill>
              <a:latin typeface="+mj-lt"/>
              <a:ea typeface="+mj-ea"/>
              <a:cs typeface="+mj-cs"/>
            </a:endParaRPr>
          </a:p>
        </p:txBody>
      </p:sp>
      <p:sp>
        <p:nvSpPr>
          <p:cNvPr id="3" name="Title 1">
            <a:extLst>
              <a:ext uri="{FF2B5EF4-FFF2-40B4-BE49-F238E27FC236}">
                <a16:creationId xmlns:a16="http://schemas.microsoft.com/office/drawing/2014/main" id="{841AECD4-9C4E-46C9-8ED3-5E0FB9CB2B37}"/>
              </a:ext>
            </a:extLst>
          </p:cNvPr>
          <p:cNvSpPr txBox="1">
            <a:spLocks/>
          </p:cNvSpPr>
          <p:nvPr/>
        </p:nvSpPr>
        <p:spPr bwMode="auto">
          <a:xfrm>
            <a:off x="5039817" y="6361548"/>
            <a:ext cx="707040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3092D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rgbClr val="1F1F99"/>
                </a:solidFill>
                <a:latin typeface="+mj-lt"/>
                <a:ea typeface="+mj-ea"/>
                <a:cs typeface="+mj-cs"/>
              </a:defRPr>
            </a:lvl1pPr>
            <a:lvl2pPr algn="ctr" rtl="0" eaLnBrk="1" fontAlgn="base" hangingPunct="1">
              <a:spcBef>
                <a:spcPct val="0"/>
              </a:spcBef>
              <a:spcAft>
                <a:spcPct val="0"/>
              </a:spcAft>
              <a:defRPr sz="4400">
                <a:solidFill>
                  <a:srgbClr val="1F1F99"/>
                </a:solidFill>
                <a:latin typeface="Tahoma" pitchFamily="34" charset="0"/>
                <a:cs typeface="Tahoma" pitchFamily="34" charset="0"/>
              </a:defRPr>
            </a:lvl2pPr>
            <a:lvl3pPr algn="ctr" rtl="0" eaLnBrk="1" fontAlgn="base" hangingPunct="1">
              <a:spcBef>
                <a:spcPct val="0"/>
              </a:spcBef>
              <a:spcAft>
                <a:spcPct val="0"/>
              </a:spcAft>
              <a:defRPr sz="4400">
                <a:solidFill>
                  <a:srgbClr val="1F1F99"/>
                </a:solidFill>
                <a:latin typeface="Tahoma" pitchFamily="34" charset="0"/>
                <a:cs typeface="Tahoma" pitchFamily="34" charset="0"/>
              </a:defRPr>
            </a:lvl3pPr>
            <a:lvl4pPr algn="ctr" rtl="0" eaLnBrk="1" fontAlgn="base" hangingPunct="1">
              <a:spcBef>
                <a:spcPct val="0"/>
              </a:spcBef>
              <a:spcAft>
                <a:spcPct val="0"/>
              </a:spcAft>
              <a:defRPr sz="4400">
                <a:solidFill>
                  <a:srgbClr val="1F1F99"/>
                </a:solidFill>
                <a:latin typeface="Tahoma" pitchFamily="34" charset="0"/>
                <a:cs typeface="Tahoma" pitchFamily="34" charset="0"/>
              </a:defRPr>
            </a:lvl4pPr>
            <a:lvl5pPr algn="ctr" rtl="0" eaLnBrk="1" fontAlgn="base" hangingPunct="1">
              <a:spcBef>
                <a:spcPct val="0"/>
              </a:spcBef>
              <a:spcAft>
                <a:spcPct val="0"/>
              </a:spcAft>
              <a:defRPr sz="4400">
                <a:solidFill>
                  <a:srgbClr val="1F1F99"/>
                </a:solidFill>
                <a:latin typeface="Tahoma" pitchFamily="34" charset="0"/>
                <a:cs typeface="Tahoma" pitchFamily="34" charset="0"/>
              </a:defRPr>
            </a:lvl5pPr>
            <a:lvl6pPr marL="457200" algn="ctr" rtl="0" eaLnBrk="1" fontAlgn="base" hangingPunct="1">
              <a:spcBef>
                <a:spcPct val="0"/>
              </a:spcBef>
              <a:spcAft>
                <a:spcPct val="0"/>
              </a:spcAft>
              <a:defRPr sz="4400">
                <a:solidFill>
                  <a:srgbClr val="3333FF"/>
                </a:solidFill>
                <a:latin typeface="Tahoma" pitchFamily="34" charset="0"/>
                <a:cs typeface="Tahoma" pitchFamily="34" charset="0"/>
              </a:defRPr>
            </a:lvl6pPr>
            <a:lvl7pPr marL="914400" algn="ctr" rtl="0" eaLnBrk="1" fontAlgn="base" hangingPunct="1">
              <a:spcBef>
                <a:spcPct val="0"/>
              </a:spcBef>
              <a:spcAft>
                <a:spcPct val="0"/>
              </a:spcAft>
              <a:defRPr sz="4400">
                <a:solidFill>
                  <a:srgbClr val="3333FF"/>
                </a:solidFill>
                <a:latin typeface="Tahoma" pitchFamily="34" charset="0"/>
                <a:cs typeface="Tahoma" pitchFamily="34" charset="0"/>
              </a:defRPr>
            </a:lvl7pPr>
            <a:lvl8pPr marL="1371600" algn="ctr" rtl="0" eaLnBrk="1" fontAlgn="base" hangingPunct="1">
              <a:spcBef>
                <a:spcPct val="0"/>
              </a:spcBef>
              <a:spcAft>
                <a:spcPct val="0"/>
              </a:spcAft>
              <a:defRPr sz="4400">
                <a:solidFill>
                  <a:srgbClr val="3333FF"/>
                </a:solidFill>
                <a:latin typeface="Tahoma" pitchFamily="34" charset="0"/>
                <a:cs typeface="Tahoma" pitchFamily="34" charset="0"/>
              </a:defRPr>
            </a:lvl8pPr>
            <a:lvl9pPr marL="1828800" algn="ctr" rtl="0" eaLnBrk="1" fontAlgn="base" hangingPunct="1">
              <a:spcBef>
                <a:spcPct val="0"/>
              </a:spcBef>
              <a:spcAft>
                <a:spcPct val="0"/>
              </a:spcAft>
              <a:defRPr sz="4400">
                <a:solidFill>
                  <a:srgbClr val="3333FF"/>
                </a:solidFill>
                <a:latin typeface="Tahoma" pitchFamily="34" charset="0"/>
                <a:cs typeface="Tahoma" pitchFamily="34" charset="0"/>
              </a:defRPr>
            </a:lvl9pPr>
          </a:lstStyle>
          <a:p>
            <a:pPr>
              <a:spcAft>
                <a:spcPts val="1200"/>
              </a:spcAft>
            </a:pPr>
            <a:r>
              <a:rPr lang="fr-FR" altLang="fr-FR" sz="1600" kern="0" dirty="0"/>
              <a:t>Baussano I, …Tenet V… Clifford GM, </a:t>
            </a:r>
            <a:r>
              <a:rPr lang="fr-FR" altLang="fr-FR" sz="1600" i="1" kern="0" dirty="0" err="1"/>
              <a:t>Annals</a:t>
            </a:r>
            <a:r>
              <a:rPr lang="fr-FR" altLang="fr-FR" sz="1600" i="1" kern="0" dirty="0"/>
              <a:t> </a:t>
            </a:r>
            <a:r>
              <a:rPr lang="fr-FR" altLang="fr-FR" sz="1600" i="1" kern="0" dirty="0" err="1"/>
              <a:t>Internal</a:t>
            </a:r>
            <a:r>
              <a:rPr lang="fr-FR" altLang="fr-FR" sz="1600" i="1" kern="0" dirty="0"/>
              <a:t> </a:t>
            </a:r>
            <a:r>
              <a:rPr lang="fr-FR" altLang="fr-FR" sz="1600" i="1" kern="0" dirty="0" err="1"/>
              <a:t>Medicine</a:t>
            </a:r>
            <a:r>
              <a:rPr lang="fr-FR" altLang="fr-FR" sz="1600" i="1" kern="0" dirty="0"/>
              <a:t>. 2020</a:t>
            </a:r>
          </a:p>
        </p:txBody>
      </p:sp>
      <p:pic>
        <p:nvPicPr>
          <p:cNvPr id="4" name="Picture 3"/>
          <p:cNvPicPr>
            <a:picLocks noChangeAspect="1"/>
          </p:cNvPicPr>
          <p:nvPr/>
        </p:nvPicPr>
        <p:blipFill>
          <a:blip r:embed="rId3"/>
          <a:stretch>
            <a:fillRect/>
          </a:stretch>
        </p:blipFill>
        <p:spPr>
          <a:xfrm>
            <a:off x="1299160" y="754641"/>
            <a:ext cx="9377839" cy="5331143"/>
          </a:xfrm>
          <a:prstGeom prst="rect">
            <a:avLst/>
          </a:prstGeom>
        </p:spPr>
      </p:pic>
      <p:sp>
        <p:nvSpPr>
          <p:cNvPr id="5" name="Slide Number Placeholder 4">
            <a:extLst>
              <a:ext uri="{FF2B5EF4-FFF2-40B4-BE49-F238E27FC236}">
                <a16:creationId xmlns:a16="http://schemas.microsoft.com/office/drawing/2014/main" id="{B4BE76AC-FAB5-F640-86DE-E826974AA13C}"/>
              </a:ext>
            </a:extLst>
          </p:cNvPr>
          <p:cNvSpPr>
            <a:spLocks noGrp="1"/>
          </p:cNvSpPr>
          <p:nvPr>
            <p:ph type="sldNum" sz="quarter" idx="10"/>
          </p:nvPr>
        </p:nvSpPr>
        <p:spPr/>
        <p:txBody>
          <a:bodyPr/>
          <a:lstStyle/>
          <a:p>
            <a:pPr>
              <a:defRPr/>
            </a:pPr>
            <a:fld id="{0BA99665-BB23-493F-A010-F584A920B211}" type="slidenum">
              <a:rPr lang="en-US" smtClean="0"/>
              <a:pPr>
                <a:defRPr/>
              </a:pPr>
              <a:t>22</a:t>
            </a:fld>
            <a:endParaRPr lang="en-US" dirty="0"/>
          </a:p>
        </p:txBody>
      </p:sp>
    </p:spTree>
    <p:extLst>
      <p:ext uri="{BB962C8B-B14F-4D97-AF65-F5344CB8AC3E}">
        <p14:creationId xmlns:p14="http://schemas.microsoft.com/office/powerpoint/2010/main" val="72625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A09310-D06E-4FC6-A44A-83543F9B430B}"/>
              </a:ext>
            </a:extLst>
          </p:cNvPr>
          <p:cNvSpPr txBox="1"/>
          <p:nvPr/>
        </p:nvSpPr>
        <p:spPr>
          <a:xfrm>
            <a:off x="35370" y="125730"/>
            <a:ext cx="12156630" cy="584775"/>
          </a:xfrm>
          <a:prstGeom prst="rect">
            <a:avLst/>
          </a:prstGeom>
          <a:noFill/>
        </p:spPr>
        <p:txBody>
          <a:bodyPr wrap="square" rtlCol="0">
            <a:spAutoFit/>
          </a:bodyPr>
          <a:lstStyle/>
          <a:p>
            <a:pPr algn="ctr" eaLnBrk="1" fontAlgn="auto" hangingPunct="1">
              <a:spcBef>
                <a:spcPts val="0"/>
              </a:spcBef>
              <a:spcAft>
                <a:spcPts val="0"/>
              </a:spcAft>
            </a:pPr>
            <a:r>
              <a:rPr lang="en-GB" sz="3200" kern="0" dirty="0">
                <a:solidFill>
                  <a:srgbClr val="3333FF"/>
                </a:solidFill>
                <a:latin typeface="+mj-lt"/>
                <a:ea typeface="+mj-ea"/>
                <a:cs typeface="+mj-cs"/>
              </a:rPr>
              <a:t>Anal cancer risk stratification &amp; implications for prevention</a:t>
            </a:r>
          </a:p>
        </p:txBody>
      </p:sp>
      <p:sp>
        <p:nvSpPr>
          <p:cNvPr id="3" name="Rectangle 2">
            <a:extLst>
              <a:ext uri="{FF2B5EF4-FFF2-40B4-BE49-F238E27FC236}">
                <a16:creationId xmlns:a16="http://schemas.microsoft.com/office/drawing/2014/main" id="{3FAD671F-BC6A-4B95-895C-183A6A7BBCB3}"/>
              </a:ext>
            </a:extLst>
          </p:cNvPr>
          <p:cNvSpPr/>
          <p:nvPr/>
        </p:nvSpPr>
        <p:spPr>
          <a:xfrm>
            <a:off x="5418108" y="6427449"/>
            <a:ext cx="6736718" cy="338554"/>
          </a:xfrm>
          <a:prstGeom prst="rect">
            <a:avLst/>
          </a:prstGeom>
        </p:spPr>
        <p:txBody>
          <a:bodyPr wrap="square">
            <a:spAutoFit/>
          </a:bodyPr>
          <a:lstStyle/>
          <a:p>
            <a:pPr algn="ctr"/>
            <a:r>
              <a:rPr lang="en-US" altLang="en-US" sz="1600" kern="0" dirty="0">
                <a:solidFill>
                  <a:srgbClr val="1F1F99"/>
                </a:solidFill>
                <a:latin typeface="+mj-lt"/>
                <a:ea typeface="+mj-ea"/>
                <a:cs typeface="+mj-cs"/>
              </a:rPr>
              <a:t>Clifford GM, Georges D, et al. </a:t>
            </a:r>
            <a:r>
              <a:rPr lang="en-US" sz="1600" i="1" dirty="0">
                <a:solidFill>
                  <a:srgbClr val="1F1F99"/>
                </a:solidFill>
                <a:latin typeface="+mj-lt"/>
                <a:ea typeface="+mj-ea"/>
                <a:cs typeface="+mj-cs"/>
              </a:rPr>
              <a:t>International Journal Cancer. 2021</a:t>
            </a:r>
            <a:endParaRPr lang="fr-FR" sz="1600" i="1" dirty="0">
              <a:solidFill>
                <a:srgbClr val="1F1F99"/>
              </a:solidFill>
              <a:latin typeface="+mj-lt"/>
              <a:ea typeface="+mj-ea"/>
              <a:cs typeface="+mj-cs"/>
            </a:endParaRPr>
          </a:p>
        </p:txBody>
      </p:sp>
      <p:sp>
        <p:nvSpPr>
          <p:cNvPr id="4" name="Rectangle 3">
            <a:extLst>
              <a:ext uri="{FF2B5EF4-FFF2-40B4-BE49-F238E27FC236}">
                <a16:creationId xmlns:a16="http://schemas.microsoft.com/office/drawing/2014/main" id="{8EBFFC0E-5F80-4D85-B308-7670A99A51C6}"/>
              </a:ext>
            </a:extLst>
          </p:cNvPr>
          <p:cNvSpPr/>
          <p:nvPr/>
        </p:nvSpPr>
        <p:spPr>
          <a:xfrm>
            <a:off x="223026" y="2595058"/>
            <a:ext cx="2966224" cy="954107"/>
          </a:xfrm>
          <a:prstGeom prst="rect">
            <a:avLst/>
          </a:prstGeom>
        </p:spPr>
        <p:txBody>
          <a:bodyPr wrap="square">
            <a:spAutoFit/>
          </a:bodyPr>
          <a:lstStyle/>
          <a:p>
            <a:pPr algn="ctr"/>
            <a:r>
              <a:rPr lang="en-GB" sz="2800" kern="0" dirty="0">
                <a:solidFill>
                  <a:srgbClr val="1F1F99"/>
                </a:solidFill>
                <a:latin typeface="+mj-lt"/>
                <a:ea typeface="+mj-ea"/>
                <a:cs typeface="+mj-cs"/>
              </a:rPr>
              <a:t>Towards an anal cancer risk scale:</a:t>
            </a:r>
            <a:endParaRPr lang="fr-FR" sz="2800" b="1" dirty="0">
              <a:solidFill>
                <a:srgbClr val="0000FF"/>
              </a:solidFill>
            </a:endParaRPr>
          </a:p>
        </p:txBody>
      </p:sp>
      <p:pic>
        <p:nvPicPr>
          <p:cNvPr id="5" name="Picture 4">
            <a:extLst>
              <a:ext uri="{FF2B5EF4-FFF2-40B4-BE49-F238E27FC236}">
                <a16:creationId xmlns:a16="http://schemas.microsoft.com/office/drawing/2014/main" id="{867087BA-2AD4-4A2C-84EA-E0DAE3E0E1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2864" y="699519"/>
            <a:ext cx="7813925" cy="5683270"/>
          </a:xfrm>
          <a:prstGeom prst="rect">
            <a:avLst/>
          </a:prstGeom>
        </p:spPr>
      </p:pic>
      <p:sp>
        <p:nvSpPr>
          <p:cNvPr id="6" name="Slide Number Placeholder 5">
            <a:extLst>
              <a:ext uri="{FF2B5EF4-FFF2-40B4-BE49-F238E27FC236}">
                <a16:creationId xmlns:a16="http://schemas.microsoft.com/office/drawing/2014/main" id="{9375F9EE-FB88-504D-AA17-D931AE89564D}"/>
              </a:ext>
            </a:extLst>
          </p:cNvPr>
          <p:cNvSpPr>
            <a:spLocks noGrp="1"/>
          </p:cNvSpPr>
          <p:nvPr>
            <p:ph type="sldNum" sz="quarter" idx="10"/>
          </p:nvPr>
        </p:nvSpPr>
        <p:spPr/>
        <p:txBody>
          <a:bodyPr/>
          <a:lstStyle/>
          <a:p>
            <a:pPr>
              <a:defRPr/>
            </a:pPr>
            <a:fld id="{0BA99665-BB23-493F-A010-F584A920B211}" type="slidenum">
              <a:rPr lang="en-US" smtClean="0"/>
              <a:pPr>
                <a:defRPr/>
              </a:pPr>
              <a:t>23</a:t>
            </a:fld>
            <a:endParaRPr lang="en-US" dirty="0"/>
          </a:p>
        </p:txBody>
      </p:sp>
    </p:spTree>
    <p:extLst>
      <p:ext uri="{BB962C8B-B14F-4D97-AF65-F5344CB8AC3E}">
        <p14:creationId xmlns:p14="http://schemas.microsoft.com/office/powerpoint/2010/main" val="3826120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F2C1-9E8F-E445-93F9-1A518BB043E5}"/>
              </a:ext>
            </a:extLst>
          </p:cNvPr>
          <p:cNvSpPr txBox="1">
            <a:spLocks/>
          </p:cNvSpPr>
          <p:nvPr/>
        </p:nvSpPr>
        <p:spPr>
          <a:xfrm>
            <a:off x="1" y="58917"/>
            <a:ext cx="7949134" cy="1024096"/>
          </a:xfrm>
          <a:prstGeom prst="rect">
            <a:avLst/>
          </a:prstGeom>
        </p:spPr>
        <p:txBody>
          <a:bodyPr>
            <a:noAutofit/>
          </a:bodyPr>
          <a:lst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a:lstStyle>
          <a:p>
            <a:r>
              <a:rPr lang="en-US" sz="2800" kern="0" dirty="0">
                <a:latin typeface="Tahoma" panose="020B0604030504040204" pitchFamily="34" charset="0"/>
                <a:ea typeface="Tahoma" panose="020B0604030504040204" pitchFamily="34" charset="0"/>
                <a:cs typeface="Tahoma" panose="020B0604030504040204" pitchFamily="34" charset="0"/>
              </a:rPr>
              <a:t>Pan-cancer analysis demonstrates that integrating polygenic risk scores with modifiable risk factors improves risk prediction </a:t>
            </a:r>
          </a:p>
        </p:txBody>
      </p:sp>
      <p:pic>
        <p:nvPicPr>
          <p:cNvPr id="3" name="Picture 2">
            <a:extLst>
              <a:ext uri="{FF2B5EF4-FFF2-40B4-BE49-F238E27FC236}">
                <a16:creationId xmlns:a16="http://schemas.microsoft.com/office/drawing/2014/main" id="{B176BF36-11B2-1749-BA1B-ADB444A79A37}"/>
              </a:ext>
            </a:extLst>
          </p:cNvPr>
          <p:cNvPicPr>
            <a:picLocks noChangeAspect="1"/>
          </p:cNvPicPr>
          <p:nvPr/>
        </p:nvPicPr>
        <p:blipFill rotWithShape="1">
          <a:blip r:embed="rId3"/>
          <a:srcRect r="54844" b="72789"/>
          <a:stretch/>
        </p:blipFill>
        <p:spPr>
          <a:xfrm>
            <a:off x="7949135" y="5"/>
            <a:ext cx="4233369" cy="978559"/>
          </a:xfrm>
          <a:prstGeom prst="rect">
            <a:avLst/>
          </a:prstGeom>
        </p:spPr>
      </p:pic>
      <p:sp>
        <p:nvSpPr>
          <p:cNvPr id="5" name="Rectangle 4">
            <a:extLst>
              <a:ext uri="{FF2B5EF4-FFF2-40B4-BE49-F238E27FC236}">
                <a16:creationId xmlns:a16="http://schemas.microsoft.com/office/drawing/2014/main" id="{CF745D15-77B6-C948-A630-E3ED7240C990}"/>
              </a:ext>
            </a:extLst>
          </p:cNvPr>
          <p:cNvSpPr/>
          <p:nvPr/>
        </p:nvSpPr>
        <p:spPr>
          <a:xfrm>
            <a:off x="8855342" y="980574"/>
            <a:ext cx="2109873" cy="369332"/>
          </a:xfrm>
          <a:prstGeom prst="rect">
            <a:avLst/>
          </a:prstGeom>
        </p:spPr>
        <p:txBody>
          <a:bodyPr wrap="none">
            <a:spAutoFit/>
          </a:bodyPr>
          <a:lstStyle/>
          <a:p>
            <a:r>
              <a:rPr lang="en-US" i="1" dirty="0" err="1">
                <a:solidFill>
                  <a:srgbClr val="1F1F99"/>
                </a:solidFill>
                <a:ea typeface="Helvetica Neue" panose="02000503000000020004" pitchFamily="2" charset="0"/>
                <a:cs typeface="Helvetica Neue" panose="02000503000000020004" pitchFamily="2" charset="0"/>
              </a:rPr>
              <a:t>Kachuri</a:t>
            </a:r>
            <a:r>
              <a:rPr lang="en-US" i="1" dirty="0">
                <a:solidFill>
                  <a:srgbClr val="1F1F99"/>
                </a:solidFill>
                <a:ea typeface="Helvetica Neue" panose="02000503000000020004" pitchFamily="2" charset="0"/>
                <a:cs typeface="Helvetica Neue" panose="02000503000000020004" pitchFamily="2" charset="0"/>
              </a:rPr>
              <a:t> et al. 2020</a:t>
            </a:r>
            <a:endParaRPr lang="x-none" i="1" dirty="0">
              <a:solidFill>
                <a:srgbClr val="1F1F99"/>
              </a:solidFill>
            </a:endParaRPr>
          </a:p>
        </p:txBody>
      </p:sp>
      <p:pic>
        <p:nvPicPr>
          <p:cNvPr id="38" name="Picture 37"/>
          <p:cNvPicPr>
            <a:picLocks noChangeAspect="1"/>
          </p:cNvPicPr>
          <p:nvPr/>
        </p:nvPicPr>
        <p:blipFill>
          <a:blip r:embed="rId4"/>
          <a:stretch>
            <a:fillRect/>
          </a:stretch>
        </p:blipFill>
        <p:spPr>
          <a:xfrm>
            <a:off x="67622" y="1598282"/>
            <a:ext cx="12004739" cy="5229987"/>
          </a:xfrm>
          <a:prstGeom prst="rect">
            <a:avLst/>
          </a:prstGeom>
        </p:spPr>
      </p:pic>
      <p:sp>
        <p:nvSpPr>
          <p:cNvPr id="4" name="Slide Number Placeholder 3">
            <a:extLst>
              <a:ext uri="{FF2B5EF4-FFF2-40B4-BE49-F238E27FC236}">
                <a16:creationId xmlns:a16="http://schemas.microsoft.com/office/drawing/2014/main" id="{034B58AA-F997-3643-93B4-5F12ED079B6A}"/>
              </a:ext>
            </a:extLst>
          </p:cNvPr>
          <p:cNvSpPr>
            <a:spLocks noGrp="1"/>
          </p:cNvSpPr>
          <p:nvPr>
            <p:ph type="sldNum" sz="quarter" idx="10"/>
          </p:nvPr>
        </p:nvSpPr>
        <p:spPr/>
        <p:txBody>
          <a:bodyPr/>
          <a:lstStyle/>
          <a:p>
            <a:pPr>
              <a:defRPr/>
            </a:pPr>
            <a:fld id="{0BA99665-BB23-493F-A010-F584A920B211}" type="slidenum">
              <a:rPr lang="en-US" smtClean="0"/>
              <a:pPr>
                <a:defRPr/>
              </a:pPr>
              <a:t>24</a:t>
            </a:fld>
            <a:endParaRPr lang="en-US" dirty="0"/>
          </a:p>
        </p:txBody>
      </p:sp>
    </p:spTree>
    <p:extLst>
      <p:ext uri="{BB962C8B-B14F-4D97-AF65-F5344CB8AC3E}">
        <p14:creationId xmlns:p14="http://schemas.microsoft.com/office/powerpoint/2010/main" val="235044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4609" y="96339"/>
            <a:ext cx="11888449" cy="1074539"/>
            <a:chOff x="44609" y="96339"/>
            <a:chExt cx="11888449" cy="1074539"/>
          </a:xfrm>
        </p:grpSpPr>
        <p:sp>
          <p:nvSpPr>
            <p:cNvPr id="2" name="Mutational signatures in esophageal squamous cell carcinoma from eight countries of varying incidence"/>
            <p:cNvSpPr txBox="1">
              <a:spLocks/>
            </p:cNvSpPr>
            <p:nvPr/>
          </p:nvSpPr>
          <p:spPr>
            <a:xfrm>
              <a:off x="44609" y="96339"/>
              <a:ext cx="10280815" cy="1074539"/>
            </a:xfrm>
            <a:prstGeom prst="rect">
              <a:avLst/>
            </a:prstGeom>
          </p:spPr>
          <p:txBody>
            <a:bodyPr>
              <a:noAutofit/>
            </a:bodyPr>
            <a:lstStyle>
              <a:lvl1pPr algn="ctr" defTabSz="1365469" rtl="0" eaLnBrk="0" fontAlgn="base" hangingPunct="0">
                <a:spcBef>
                  <a:spcPct val="0"/>
                </a:spcBef>
                <a:spcAft>
                  <a:spcPct val="0"/>
                </a:spcAft>
                <a:defRPr sz="6496" spc="-129">
                  <a:solidFill>
                    <a:schemeClr val="accent1">
                      <a:lumOff val="-13575"/>
                    </a:schemeClr>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a:lstStyle>
            <a:p>
              <a:r>
                <a:rPr lang="en-GB" sz="3200" kern="0" dirty="0">
                  <a:solidFill>
                    <a:srgbClr val="3333FF"/>
                  </a:solidFill>
                  <a:latin typeface="Tahoma" panose="020B0604030504040204" pitchFamily="34" charset="0"/>
                  <a:ea typeface="Tahoma" panose="020B0604030504040204" pitchFamily="34" charset="0"/>
                  <a:cs typeface="Tahoma" panose="020B0604030504040204" pitchFamily="34" charset="0"/>
                </a:rPr>
                <a:t>Mutational signatures in esophageal squamous cell carcinoma from eight countries of varying incidence</a:t>
              </a:r>
            </a:p>
          </p:txBody>
        </p:sp>
        <p:pic>
          <p:nvPicPr>
            <p:cNvPr id="3" name="logo-mutographs.png" descr="logo-mutographs.png"/>
            <p:cNvPicPr>
              <a:picLocks noChangeAspect="1"/>
            </p:cNvPicPr>
            <p:nvPr/>
          </p:nvPicPr>
          <p:blipFill>
            <a:blip r:embed="rId3"/>
            <a:srcRect l="54406"/>
            <a:stretch>
              <a:fillRect/>
            </a:stretch>
          </p:blipFill>
          <p:spPr>
            <a:xfrm>
              <a:off x="10325424" y="96339"/>
              <a:ext cx="1607634" cy="783556"/>
            </a:xfrm>
            <a:prstGeom prst="rect">
              <a:avLst/>
            </a:prstGeom>
            <a:ln w="12700">
              <a:miter lim="400000"/>
            </a:ln>
          </p:spPr>
        </p:pic>
      </p:grpSp>
      <p:pic>
        <p:nvPicPr>
          <p:cNvPr id="7" name="Picture 6"/>
          <p:cNvPicPr>
            <a:picLocks noChangeAspect="1"/>
          </p:cNvPicPr>
          <p:nvPr/>
        </p:nvPicPr>
        <p:blipFill>
          <a:blip r:embed="rId4"/>
          <a:stretch>
            <a:fillRect/>
          </a:stretch>
        </p:blipFill>
        <p:spPr>
          <a:xfrm>
            <a:off x="66674" y="1158843"/>
            <a:ext cx="11590020" cy="5656326"/>
          </a:xfrm>
          <a:prstGeom prst="rect">
            <a:avLst/>
          </a:prstGeom>
        </p:spPr>
      </p:pic>
      <p:sp>
        <p:nvSpPr>
          <p:cNvPr id="5" name="Slide Number Placeholder 4">
            <a:extLst>
              <a:ext uri="{FF2B5EF4-FFF2-40B4-BE49-F238E27FC236}">
                <a16:creationId xmlns:a16="http://schemas.microsoft.com/office/drawing/2014/main" id="{7E1CE64E-A2FC-1842-98A1-4AA963CEE46C}"/>
              </a:ext>
            </a:extLst>
          </p:cNvPr>
          <p:cNvSpPr>
            <a:spLocks noGrp="1"/>
          </p:cNvSpPr>
          <p:nvPr>
            <p:ph type="sldNum" sz="quarter" idx="10"/>
          </p:nvPr>
        </p:nvSpPr>
        <p:spPr/>
        <p:txBody>
          <a:bodyPr/>
          <a:lstStyle/>
          <a:p>
            <a:pPr>
              <a:defRPr/>
            </a:pPr>
            <a:fld id="{0BA99665-BB23-493F-A010-F584A920B211}" type="slidenum">
              <a:rPr lang="en-US" smtClean="0"/>
              <a:pPr>
                <a:defRPr/>
              </a:pPr>
              <a:t>25</a:t>
            </a:fld>
            <a:endParaRPr lang="en-US" dirty="0"/>
          </a:p>
        </p:txBody>
      </p:sp>
    </p:spTree>
    <p:extLst>
      <p:ext uri="{BB962C8B-B14F-4D97-AF65-F5344CB8AC3E}">
        <p14:creationId xmlns:p14="http://schemas.microsoft.com/office/powerpoint/2010/main" val="2380696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8574" y="65037"/>
            <a:ext cx="11808143" cy="6768465"/>
          </a:xfrm>
          <a:prstGeom prst="rect">
            <a:avLst/>
          </a:prstGeom>
        </p:spPr>
      </p:pic>
      <p:sp>
        <p:nvSpPr>
          <p:cNvPr id="2" name="Slide Number Placeholder 1">
            <a:extLst>
              <a:ext uri="{FF2B5EF4-FFF2-40B4-BE49-F238E27FC236}">
                <a16:creationId xmlns:a16="http://schemas.microsoft.com/office/drawing/2014/main" id="{0306063B-13E1-FA42-8307-0FCA6A36C075}"/>
              </a:ext>
            </a:extLst>
          </p:cNvPr>
          <p:cNvSpPr>
            <a:spLocks noGrp="1"/>
          </p:cNvSpPr>
          <p:nvPr>
            <p:ph type="sldNum" sz="quarter" idx="10"/>
          </p:nvPr>
        </p:nvSpPr>
        <p:spPr/>
        <p:txBody>
          <a:bodyPr/>
          <a:lstStyle/>
          <a:p>
            <a:pPr>
              <a:defRPr/>
            </a:pPr>
            <a:fld id="{0BA99665-BB23-493F-A010-F584A920B211}" type="slidenum">
              <a:rPr lang="en-US" smtClean="0"/>
              <a:pPr>
                <a:defRPr/>
              </a:pPr>
              <a:t>26</a:t>
            </a:fld>
            <a:endParaRPr lang="en-US" dirty="0"/>
          </a:p>
        </p:txBody>
      </p:sp>
    </p:spTree>
    <p:extLst>
      <p:ext uri="{BB962C8B-B14F-4D97-AF65-F5344CB8AC3E}">
        <p14:creationId xmlns:p14="http://schemas.microsoft.com/office/powerpoint/2010/main" val="1835659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2166C-BFEE-2B48-BBE9-7D5DB0328A7C}"/>
              </a:ext>
            </a:extLst>
          </p:cNvPr>
          <p:cNvSpPr txBox="1">
            <a:spLocks/>
          </p:cNvSpPr>
          <p:nvPr/>
        </p:nvSpPr>
        <p:spPr>
          <a:xfrm>
            <a:off x="178591" y="129198"/>
            <a:ext cx="12013409" cy="1044539"/>
          </a:xfrm>
          <a:prstGeom prst="rect">
            <a:avLst/>
          </a:prstGeom>
        </p:spPr>
        <p:txBody>
          <a:bodyPr>
            <a:noAutofit/>
          </a:bodyPr>
          <a:lst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a:lstStyle>
          <a:p>
            <a:pPr>
              <a:spcAft>
                <a:spcPts val="600"/>
              </a:spcAft>
            </a:pPr>
            <a:r>
              <a:rPr lang="en-US" sz="3200" kern="0" dirty="0">
                <a:latin typeface="Tahoma" panose="020B0604030504040204" pitchFamily="34" charset="0"/>
                <a:ea typeface="Tahoma" panose="020B0604030504040204" pitchFamily="34" charset="0"/>
                <a:cs typeface="Tahoma" panose="020B0604030504040204" pitchFamily="34" charset="0"/>
              </a:rPr>
              <a:t>Risk-tailored cancer screening:   </a:t>
            </a:r>
            <a:br>
              <a:rPr lang="en-US" sz="3200" kern="0" dirty="0">
                <a:latin typeface="Tahoma" panose="020B0604030504040204" pitchFamily="34" charset="0"/>
                <a:ea typeface="Tahoma" panose="020B0604030504040204" pitchFamily="34" charset="0"/>
                <a:cs typeface="Tahoma" panose="020B0604030504040204" pitchFamily="34" charset="0"/>
              </a:rPr>
            </a:br>
            <a:r>
              <a:rPr lang="en-US" sz="3200" kern="0" dirty="0">
                <a:latin typeface="Tahoma" panose="020B0604030504040204" pitchFamily="34" charset="0"/>
                <a:ea typeface="Tahoma" panose="020B0604030504040204" pitchFamily="34" charset="0"/>
                <a:cs typeface="Tahoma" panose="020B0604030504040204" pitchFamily="34" charset="0"/>
              </a:rPr>
              <a:t>A review addressing evidence and implementation considerations</a:t>
            </a:r>
          </a:p>
        </p:txBody>
      </p:sp>
      <p:sp>
        <p:nvSpPr>
          <p:cNvPr id="3" name="TextBox 2">
            <a:extLst>
              <a:ext uri="{FF2B5EF4-FFF2-40B4-BE49-F238E27FC236}">
                <a16:creationId xmlns:a16="http://schemas.microsoft.com/office/drawing/2014/main" id="{D7BECC4F-E0AA-864A-8042-2A5BF68220AF}"/>
              </a:ext>
            </a:extLst>
          </p:cNvPr>
          <p:cNvSpPr txBox="1"/>
          <p:nvPr/>
        </p:nvSpPr>
        <p:spPr>
          <a:xfrm>
            <a:off x="89210" y="1208123"/>
            <a:ext cx="12102789" cy="707886"/>
          </a:xfrm>
          <a:prstGeom prst="rect">
            <a:avLst/>
          </a:prstGeom>
          <a:noFill/>
        </p:spPr>
        <p:txBody>
          <a:bodyPr wrap="square" rtlCol="0">
            <a:spAutoFit/>
          </a:bodyPr>
          <a:lstStyle/>
          <a:p>
            <a:pPr algn="ctr"/>
            <a:r>
              <a:rPr lang="en-US" sz="2000" dirty="0">
                <a:solidFill>
                  <a:srgbClr val="453397"/>
                </a:solidFill>
                <a:latin typeface="Tahoma" panose="020B0604030504040204" pitchFamily="34" charset="0"/>
                <a:ea typeface="Tahoma" panose="020B0604030504040204" pitchFamily="34" charset="0"/>
                <a:cs typeface="Tahoma" panose="020B0604030504040204" pitchFamily="34" charset="0"/>
              </a:rPr>
              <a:t>This project was led by Dr. Anne Cust from the University of Sydney during her period as a visiting scientist at IARC, together with Dr. Hilary Robbins (GEP)  </a:t>
            </a:r>
            <a:endParaRPr lang="en-US" sz="2000" i="1" dirty="0">
              <a:solidFill>
                <a:srgbClr val="453397"/>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3"/>
          <a:stretch>
            <a:fillRect/>
          </a:stretch>
        </p:blipFill>
        <p:spPr>
          <a:xfrm>
            <a:off x="65937" y="1923322"/>
            <a:ext cx="11493437" cy="4886897"/>
          </a:xfrm>
          <a:prstGeom prst="rect">
            <a:avLst/>
          </a:prstGeom>
        </p:spPr>
      </p:pic>
      <p:sp>
        <p:nvSpPr>
          <p:cNvPr id="5" name="Slide Number Placeholder 4">
            <a:extLst>
              <a:ext uri="{FF2B5EF4-FFF2-40B4-BE49-F238E27FC236}">
                <a16:creationId xmlns:a16="http://schemas.microsoft.com/office/drawing/2014/main" id="{5FA4BD3A-3FBE-4144-AC48-F29000D394CC}"/>
              </a:ext>
            </a:extLst>
          </p:cNvPr>
          <p:cNvSpPr>
            <a:spLocks noGrp="1"/>
          </p:cNvSpPr>
          <p:nvPr>
            <p:ph type="sldNum" sz="quarter" idx="10"/>
          </p:nvPr>
        </p:nvSpPr>
        <p:spPr/>
        <p:txBody>
          <a:bodyPr/>
          <a:lstStyle/>
          <a:p>
            <a:pPr>
              <a:defRPr/>
            </a:pPr>
            <a:fld id="{0BA99665-BB23-493F-A010-F584A920B211}" type="slidenum">
              <a:rPr lang="en-US" smtClean="0"/>
              <a:pPr>
                <a:defRPr/>
              </a:pPr>
              <a:t>27</a:t>
            </a:fld>
            <a:endParaRPr lang="en-US" dirty="0"/>
          </a:p>
        </p:txBody>
      </p:sp>
    </p:spTree>
    <p:extLst>
      <p:ext uri="{BB962C8B-B14F-4D97-AF65-F5344CB8AC3E}">
        <p14:creationId xmlns:p14="http://schemas.microsoft.com/office/powerpoint/2010/main" val="3140499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91E584-78D7-5D46-AD8C-41B3BCBC7E2F}"/>
              </a:ext>
            </a:extLst>
          </p:cNvPr>
          <p:cNvPicPr>
            <a:picLocks noChangeAspect="1"/>
          </p:cNvPicPr>
          <p:nvPr/>
        </p:nvPicPr>
        <p:blipFill>
          <a:blip r:embed="rId3"/>
          <a:stretch>
            <a:fillRect/>
          </a:stretch>
        </p:blipFill>
        <p:spPr>
          <a:xfrm>
            <a:off x="5907349" y="696122"/>
            <a:ext cx="5895630" cy="4889625"/>
          </a:xfrm>
          <a:prstGeom prst="rect">
            <a:avLst/>
          </a:prstGeom>
        </p:spPr>
      </p:pic>
      <p:sp>
        <p:nvSpPr>
          <p:cNvPr id="3" name="Title 1"/>
          <p:cNvSpPr txBox="1">
            <a:spLocks/>
          </p:cNvSpPr>
          <p:nvPr/>
        </p:nvSpPr>
        <p:spPr>
          <a:xfrm>
            <a:off x="0" y="38551"/>
            <a:ext cx="12191999" cy="750391"/>
          </a:xfrm>
          <a:prstGeom prst="rect">
            <a:avLst/>
          </a:prstGeom>
        </p:spPr>
        <p:txBody>
          <a:bodyPr>
            <a:normAutofit/>
          </a:bodyPr>
          <a:lst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a:lstStyle>
          <a:p>
            <a:r>
              <a:rPr lang="fr-FR" altLang="fr-FR" sz="3200" kern="0" dirty="0">
                <a:latin typeface="Tahoma" panose="020B0604030504040204" pitchFamily="34" charset="0"/>
                <a:ea typeface="Tahoma" panose="020B0604030504040204" pitchFamily="34" charset="0"/>
                <a:cs typeface="Tahoma" panose="020B0604030504040204" pitchFamily="34" charset="0"/>
              </a:rPr>
              <a:t>A </a:t>
            </a:r>
            <a:r>
              <a:rPr lang="fr-FR" altLang="fr-FR" sz="3200" kern="0" dirty="0" err="1">
                <a:latin typeface="Tahoma" panose="020B0604030504040204" pitchFamily="34" charset="0"/>
                <a:ea typeface="Tahoma" panose="020B0604030504040204" pitchFamily="34" charset="0"/>
                <a:cs typeface="Tahoma" panose="020B0604030504040204" pitchFamily="34" charset="0"/>
              </a:rPr>
              <a:t>molecular</a:t>
            </a:r>
            <a:r>
              <a:rPr lang="fr-FR" altLang="fr-FR" sz="3200" kern="0" dirty="0">
                <a:latin typeface="Tahoma" panose="020B0604030504040204" pitchFamily="34" charset="0"/>
                <a:ea typeface="Tahoma" panose="020B0604030504040204" pitchFamily="34" charset="0"/>
                <a:cs typeface="Tahoma" panose="020B0604030504040204" pitchFamily="34" charset="0"/>
              </a:rPr>
              <a:t> </a:t>
            </a:r>
            <a:r>
              <a:rPr lang="fr-FR" altLang="fr-FR" sz="3200" kern="0" dirty="0" err="1">
                <a:latin typeface="Tahoma" panose="020B0604030504040204" pitchFamily="34" charset="0"/>
                <a:ea typeface="Tahoma" panose="020B0604030504040204" pitchFamily="34" charset="0"/>
                <a:cs typeface="Tahoma" panose="020B0604030504040204" pitchFamily="34" charset="0"/>
              </a:rPr>
              <a:t>map</a:t>
            </a:r>
            <a:r>
              <a:rPr lang="fr-FR" altLang="fr-FR" sz="3200" kern="0" dirty="0">
                <a:latin typeface="Tahoma" panose="020B0604030504040204" pitchFamily="34" charset="0"/>
                <a:ea typeface="Tahoma" panose="020B0604030504040204" pitchFamily="34" charset="0"/>
                <a:cs typeface="Tahoma" panose="020B0604030504040204" pitchFamily="34" charset="0"/>
              </a:rPr>
              <a:t> of </a:t>
            </a:r>
            <a:r>
              <a:rPr lang="fr-FR" altLang="fr-FR" sz="3200" kern="0" dirty="0" err="1">
                <a:latin typeface="Tahoma" panose="020B0604030504040204" pitchFamily="34" charset="0"/>
                <a:ea typeface="Tahoma" panose="020B0604030504040204" pitchFamily="34" charset="0"/>
                <a:cs typeface="Tahoma" panose="020B0604030504040204" pitchFamily="34" charset="0"/>
              </a:rPr>
              <a:t>lung</a:t>
            </a:r>
            <a:r>
              <a:rPr lang="fr-FR" altLang="fr-FR" sz="3200" kern="0" dirty="0">
                <a:latin typeface="Tahoma" panose="020B0604030504040204" pitchFamily="34" charset="0"/>
                <a:ea typeface="Tahoma" panose="020B0604030504040204" pitchFamily="34" charset="0"/>
                <a:cs typeface="Tahoma" panose="020B0604030504040204" pitchFamily="34" charset="0"/>
              </a:rPr>
              <a:t> neuroendocrine </a:t>
            </a:r>
            <a:r>
              <a:rPr lang="fr-FR" altLang="fr-FR" sz="3200" kern="0" dirty="0" err="1">
                <a:latin typeface="Tahoma" panose="020B0604030504040204" pitchFamily="34" charset="0"/>
                <a:ea typeface="Tahoma" panose="020B0604030504040204" pitchFamily="34" charset="0"/>
                <a:cs typeface="Tahoma" panose="020B0604030504040204" pitchFamily="34" charset="0"/>
              </a:rPr>
              <a:t>neoplasms</a:t>
            </a:r>
            <a:r>
              <a:rPr lang="fr-FR" altLang="fr-FR" sz="3200" kern="0" dirty="0">
                <a:latin typeface="Tahoma" panose="020B0604030504040204" pitchFamily="34" charset="0"/>
                <a:ea typeface="Tahoma" panose="020B0604030504040204" pitchFamily="34" charset="0"/>
                <a:cs typeface="Tahoma" panose="020B0604030504040204" pitchFamily="34" charset="0"/>
              </a:rPr>
              <a:t> (LNEN)</a:t>
            </a:r>
          </a:p>
        </p:txBody>
      </p:sp>
      <p:sp>
        <p:nvSpPr>
          <p:cNvPr id="4" name="TextBox 23">
            <a:extLst>
              <a:ext uri="{FF2B5EF4-FFF2-40B4-BE49-F238E27FC236}">
                <a16:creationId xmlns:a16="http://schemas.microsoft.com/office/drawing/2014/main" id="{D3D15BD0-5396-7943-86D1-6BE4B66C5AC1}"/>
              </a:ext>
            </a:extLst>
          </p:cNvPr>
          <p:cNvSpPr txBox="1">
            <a:spLocks noChangeArrowheads="1"/>
          </p:cNvSpPr>
          <p:nvPr/>
        </p:nvSpPr>
        <p:spPr bwMode="auto">
          <a:xfrm>
            <a:off x="8903176" y="6475431"/>
            <a:ext cx="31217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solidFill>
                  <a:srgbClr val="1F1F99"/>
                </a:solidFill>
                <a:latin typeface="Tahoma" panose="020B0604030504040204" pitchFamily="34" charset="0"/>
                <a:cs typeface="Tahoma" panose="020B0604030504040204" pitchFamily="34" charset="0"/>
              </a:rPr>
              <a:t>Gabriel</a:t>
            </a:r>
            <a:r>
              <a:rPr lang="en-US" altLang="en-US" sz="1600" i="1" dirty="0">
                <a:solidFill>
                  <a:srgbClr val="1F1F99"/>
                </a:solidFill>
                <a:latin typeface="Tahoma" panose="020B0604030504040204" pitchFamily="34" charset="0"/>
                <a:cs typeface="Tahoma" panose="020B0604030504040204" pitchFamily="34" charset="0"/>
              </a:rPr>
              <a:t> et al.</a:t>
            </a:r>
            <a:r>
              <a:rPr lang="en-US" altLang="en-US" sz="1600" dirty="0">
                <a:solidFill>
                  <a:srgbClr val="1F1F99"/>
                </a:solidFill>
                <a:latin typeface="Tahoma" panose="020B0604030504040204" pitchFamily="34" charset="0"/>
                <a:cs typeface="Tahoma" panose="020B0604030504040204" pitchFamily="34" charset="0"/>
              </a:rPr>
              <a:t>, </a:t>
            </a:r>
            <a:r>
              <a:rPr lang="en-US" altLang="en-US" sz="1600" i="1" dirty="0" err="1">
                <a:solidFill>
                  <a:srgbClr val="1F1F99"/>
                </a:solidFill>
                <a:latin typeface="Tahoma" panose="020B0604030504040204" pitchFamily="34" charset="0"/>
                <a:cs typeface="Tahoma" panose="020B0604030504040204" pitchFamily="34" charset="0"/>
              </a:rPr>
              <a:t>GigaScience</a:t>
            </a:r>
            <a:r>
              <a:rPr lang="en-US" altLang="en-US" sz="1600" i="1" dirty="0">
                <a:solidFill>
                  <a:srgbClr val="1F1F99"/>
                </a:solidFill>
                <a:latin typeface="Tahoma" panose="020B0604030504040204" pitchFamily="34" charset="0"/>
                <a:cs typeface="Tahoma" panose="020B0604030504040204" pitchFamily="34" charset="0"/>
              </a:rPr>
              <a:t>. 2020</a:t>
            </a:r>
          </a:p>
        </p:txBody>
      </p:sp>
      <p:sp>
        <p:nvSpPr>
          <p:cNvPr id="5" name="Content Placeholder 11">
            <a:extLst>
              <a:ext uri="{FF2B5EF4-FFF2-40B4-BE49-F238E27FC236}">
                <a16:creationId xmlns:a16="http://schemas.microsoft.com/office/drawing/2014/main" id="{D32F0E0A-32D4-0845-9751-338D02C72016}"/>
              </a:ext>
            </a:extLst>
          </p:cNvPr>
          <p:cNvSpPr txBox="1">
            <a:spLocks/>
          </p:cNvSpPr>
          <p:nvPr/>
        </p:nvSpPr>
        <p:spPr>
          <a:xfrm>
            <a:off x="0" y="989660"/>
            <a:ext cx="5808340" cy="3196237"/>
          </a:xfrm>
          <a:prstGeom prst="rect">
            <a:avLst/>
          </a:prstGeom>
        </p:spPr>
        <p:txBody>
          <a:bodyPr>
            <a:noAutofit/>
          </a:bodyPr>
          <a:lstStyle>
            <a:lvl1pPr marL="444500" indent="-4445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990600" indent="-366713" algn="l" rtl="0" eaLnBrk="0" fontAlgn="base" hangingPunct="0">
              <a:spcBef>
                <a:spcPct val="20000"/>
              </a:spcBef>
              <a:spcAft>
                <a:spcPct val="0"/>
              </a:spcAft>
              <a:buClr>
                <a:schemeClr val="tx1"/>
              </a:buClr>
              <a:buChar char="•"/>
              <a:defRPr sz="2800">
                <a:solidFill>
                  <a:schemeClr val="tx1"/>
                </a:solidFill>
                <a:latin typeface="+mn-lt"/>
                <a:cs typeface="+mn-cs"/>
              </a:defRPr>
            </a:lvl2pPr>
            <a:lvl3pPr marL="1435100" indent="-265113" algn="l" rtl="0" eaLnBrk="0" fontAlgn="base" hangingPunct="0">
              <a:spcBef>
                <a:spcPct val="20000"/>
              </a:spcBef>
              <a:spcAft>
                <a:spcPct val="0"/>
              </a:spcAft>
              <a:buClr>
                <a:schemeClr val="tx1"/>
              </a:buClr>
              <a:buChar char="•"/>
              <a:defRPr sz="2400">
                <a:solidFill>
                  <a:schemeClr val="tx1"/>
                </a:solidFill>
                <a:latin typeface="+mn-lt"/>
                <a:cs typeface="+mn-cs"/>
              </a:defRPr>
            </a:lvl3pPr>
            <a:lvl4pPr marL="1879600" indent="-265113" algn="l" rtl="0" eaLnBrk="0" fontAlgn="base" hangingPunct="0">
              <a:spcBef>
                <a:spcPct val="20000"/>
              </a:spcBef>
              <a:spcAft>
                <a:spcPct val="0"/>
              </a:spcAft>
              <a:buClr>
                <a:schemeClr val="tx1"/>
              </a:buClr>
              <a:buChar char="•"/>
              <a:defRPr sz="2000">
                <a:solidFill>
                  <a:schemeClr val="tx1"/>
                </a:solidFill>
                <a:latin typeface="+mn-lt"/>
                <a:cs typeface="+mn-cs"/>
              </a:defRPr>
            </a:lvl4pPr>
            <a:lvl5pPr marL="2287588" indent="-228600" algn="l" rtl="0" eaLnBrk="0" fontAlgn="base" hangingPunct="0">
              <a:spcBef>
                <a:spcPct val="20000"/>
              </a:spcBef>
              <a:spcAft>
                <a:spcPct val="0"/>
              </a:spcAft>
              <a:buClr>
                <a:schemeClr val="tx1"/>
              </a:buClr>
              <a:buChar char="•"/>
              <a:defRPr sz="2000">
                <a:solidFill>
                  <a:schemeClr val="tx1"/>
                </a:solidFill>
                <a:latin typeface="+mn-lt"/>
                <a:cs typeface="+mn-cs"/>
              </a:defRPr>
            </a:lvl5pPr>
            <a:lvl6pPr marL="2744788" indent="-228600" algn="l" rtl="0" fontAlgn="base">
              <a:spcBef>
                <a:spcPct val="20000"/>
              </a:spcBef>
              <a:spcAft>
                <a:spcPct val="0"/>
              </a:spcAft>
              <a:buClr>
                <a:schemeClr val="tx1"/>
              </a:buClr>
              <a:buChar char="•"/>
              <a:defRPr sz="2000">
                <a:solidFill>
                  <a:schemeClr val="tx1"/>
                </a:solidFill>
                <a:latin typeface="+mn-lt"/>
                <a:cs typeface="+mn-cs"/>
              </a:defRPr>
            </a:lvl6pPr>
            <a:lvl7pPr marL="3201988" indent="-228600" algn="l" rtl="0" fontAlgn="base">
              <a:spcBef>
                <a:spcPct val="20000"/>
              </a:spcBef>
              <a:spcAft>
                <a:spcPct val="0"/>
              </a:spcAft>
              <a:buClr>
                <a:schemeClr val="tx1"/>
              </a:buClr>
              <a:buChar char="•"/>
              <a:defRPr sz="2000">
                <a:solidFill>
                  <a:schemeClr val="tx1"/>
                </a:solidFill>
                <a:latin typeface="+mn-lt"/>
                <a:cs typeface="+mn-cs"/>
              </a:defRPr>
            </a:lvl7pPr>
            <a:lvl8pPr marL="3659188" indent="-228600" algn="l" rtl="0" fontAlgn="base">
              <a:spcBef>
                <a:spcPct val="20000"/>
              </a:spcBef>
              <a:spcAft>
                <a:spcPct val="0"/>
              </a:spcAft>
              <a:buClr>
                <a:schemeClr val="tx1"/>
              </a:buClr>
              <a:buChar char="•"/>
              <a:defRPr sz="2000">
                <a:solidFill>
                  <a:schemeClr val="tx1"/>
                </a:solidFill>
                <a:latin typeface="+mn-lt"/>
                <a:cs typeface="+mn-cs"/>
              </a:defRPr>
            </a:lvl8pPr>
            <a:lvl9pPr marL="4116388" indent="-228600" algn="l" rtl="0" fontAlgn="base">
              <a:spcBef>
                <a:spcPct val="20000"/>
              </a:spcBef>
              <a:spcAft>
                <a:spcPct val="0"/>
              </a:spcAft>
              <a:buClr>
                <a:schemeClr val="tx1"/>
              </a:buClr>
              <a:buChar char="•"/>
              <a:defRPr sz="2000">
                <a:solidFill>
                  <a:schemeClr val="tx1"/>
                </a:solidFill>
                <a:latin typeface="+mn-lt"/>
                <a:cs typeface="+mn-cs"/>
              </a:defRPr>
            </a:lvl9pPr>
          </a:lstStyle>
          <a:p>
            <a:pPr indent="-300500"/>
            <a:r>
              <a:rPr lang="x-none" sz="2000" kern="0" dirty="0">
                <a:solidFill>
                  <a:srgbClr val="1F1F99"/>
                </a:solidFill>
                <a:latin typeface="Tahoma" panose="020B0604030504040204" pitchFamily="34" charset="0"/>
                <a:ea typeface="Tahoma" panose="020B0604030504040204" pitchFamily="34" charset="0"/>
                <a:cs typeface="Tahoma" panose="020B0604030504040204" pitchFamily="34" charset="0"/>
              </a:rPr>
              <a:t>First comprehensive LNEN </a:t>
            </a:r>
            <a:r>
              <a:rPr lang="x-none" sz="2000" b="1" kern="0" dirty="0">
                <a:solidFill>
                  <a:srgbClr val="1F1F99"/>
                </a:solidFill>
                <a:latin typeface="Tahoma" panose="020B0604030504040204" pitchFamily="34" charset="0"/>
                <a:ea typeface="Tahoma" panose="020B0604030504040204" pitchFamily="34" charset="0"/>
                <a:cs typeface="Tahoma" panose="020B0604030504040204" pitchFamily="34" charset="0"/>
              </a:rPr>
              <a:t>molecular map </a:t>
            </a:r>
            <a:r>
              <a:rPr lang="x-none" sz="2000" kern="0" dirty="0">
                <a:solidFill>
                  <a:srgbClr val="1F1F99"/>
                </a:solidFill>
                <a:latin typeface="Tahoma" panose="020B0604030504040204" pitchFamily="34" charset="0"/>
                <a:ea typeface="Tahoma" panose="020B0604030504040204" pitchFamily="34" charset="0"/>
                <a:cs typeface="Tahoma" panose="020B0604030504040204" pitchFamily="34" charset="0"/>
              </a:rPr>
              <a:t>using transcriptomic data from 6 different studies</a:t>
            </a:r>
          </a:p>
          <a:p>
            <a:pPr indent="-300500"/>
            <a:r>
              <a:rPr lang="x-none" sz="2000" b="1" kern="0" dirty="0">
                <a:solidFill>
                  <a:srgbClr val="1F1F99"/>
                </a:solidFill>
                <a:latin typeface="Tahoma" panose="020B0604030504040204" pitchFamily="34" charset="0"/>
                <a:ea typeface="Tahoma" panose="020B0604030504040204" pitchFamily="34" charset="0"/>
                <a:cs typeface="Tahoma" panose="020B0604030504040204" pitchFamily="34" charset="0"/>
              </a:rPr>
              <a:t>Open-science</a:t>
            </a:r>
            <a:r>
              <a:rPr lang="x-none" sz="2000" kern="0" dirty="0">
                <a:solidFill>
                  <a:srgbClr val="1F1F99"/>
                </a:solidFill>
                <a:latin typeface="Tahoma" panose="020B0604030504040204" pitchFamily="34" charset="0"/>
                <a:ea typeface="Tahoma" panose="020B0604030504040204" pitchFamily="34" charset="0"/>
                <a:cs typeface="Tahoma" panose="020B0604030504040204" pitchFamily="34" charset="0"/>
              </a:rPr>
              <a:t> effort to promote data re-use and integrate samples from future studies</a:t>
            </a:r>
          </a:p>
          <a:p>
            <a:pPr indent="-300500"/>
            <a:r>
              <a:rPr lang="x-none" sz="2000" kern="0" dirty="0">
                <a:solidFill>
                  <a:srgbClr val="1F1F99"/>
                </a:solidFill>
                <a:latin typeface="Tahoma" panose="020B0604030504040204" pitchFamily="34" charset="0"/>
                <a:ea typeface="Tahoma" panose="020B0604030504040204" pitchFamily="34" charset="0"/>
                <a:cs typeface="Tahoma" panose="020B0604030504040204" pitchFamily="34" charset="0"/>
              </a:rPr>
              <a:t>Essential for </a:t>
            </a:r>
            <a:r>
              <a:rPr lang="x-none" sz="2000" b="1" kern="0" dirty="0">
                <a:solidFill>
                  <a:srgbClr val="1F1F99"/>
                </a:solidFill>
                <a:latin typeface="Tahoma" panose="020B0604030504040204" pitchFamily="34" charset="0"/>
                <a:ea typeface="Tahoma" panose="020B0604030504040204" pitchFamily="34" charset="0"/>
                <a:cs typeface="Tahoma" panose="020B0604030504040204" pitchFamily="34" charset="0"/>
              </a:rPr>
              <a:t>rare cancers </a:t>
            </a:r>
            <a:r>
              <a:rPr lang="x-none" sz="2000" kern="0" dirty="0">
                <a:solidFill>
                  <a:srgbClr val="1F1F99"/>
                </a:solidFill>
                <a:latin typeface="Tahoma" panose="020B0604030504040204" pitchFamily="34" charset="0"/>
                <a:ea typeface="Tahoma" panose="020B0604030504040204" pitchFamily="34" charset="0"/>
                <a:cs typeface="Tahoma" panose="020B0604030504040204" pitchFamily="34" charset="0"/>
              </a:rPr>
              <a:t>studies due to limited sample sizes available</a:t>
            </a:r>
          </a:p>
        </p:txBody>
      </p:sp>
      <p:pic>
        <p:nvPicPr>
          <p:cNvPr id="6" name="Content Placeholder 6" descr="A picture containing text, sign, outdoor&#10;&#10;Description automatically generated">
            <a:extLst>
              <a:ext uri="{FF2B5EF4-FFF2-40B4-BE49-F238E27FC236}">
                <a16:creationId xmlns:a16="http://schemas.microsoft.com/office/drawing/2014/main" id="{14D33C22-9359-A647-BC57-A6BC64EFEB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831426" y="6193858"/>
            <a:ext cx="2529146" cy="620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a:extLst>
              <a:ext uri="{FF2B5EF4-FFF2-40B4-BE49-F238E27FC236}">
                <a16:creationId xmlns:a16="http://schemas.microsoft.com/office/drawing/2014/main" id="{9FE821B3-A513-C046-A625-23F74A2BC991}"/>
              </a:ext>
            </a:extLst>
          </p:cNvPr>
          <p:cNvGrpSpPr/>
          <p:nvPr/>
        </p:nvGrpSpPr>
        <p:grpSpPr>
          <a:xfrm>
            <a:off x="9616456" y="4428548"/>
            <a:ext cx="2186523" cy="856481"/>
            <a:chOff x="6212509" y="2839113"/>
            <a:chExt cx="2186523" cy="856481"/>
          </a:xfrm>
        </p:grpSpPr>
        <p:sp>
          <p:nvSpPr>
            <p:cNvPr id="8" name="Rectangle 7">
              <a:extLst>
                <a:ext uri="{FF2B5EF4-FFF2-40B4-BE49-F238E27FC236}">
                  <a16:creationId xmlns:a16="http://schemas.microsoft.com/office/drawing/2014/main" id="{89253AF1-BB85-424F-8154-B7FFC1243395}"/>
                </a:ext>
              </a:extLst>
            </p:cNvPr>
            <p:cNvSpPr/>
            <p:nvPr/>
          </p:nvSpPr>
          <p:spPr>
            <a:xfrm>
              <a:off x="6684092" y="2839113"/>
              <a:ext cx="1551900" cy="369332"/>
            </a:xfrm>
            <a:prstGeom prst="rect">
              <a:avLst/>
            </a:prstGeom>
          </p:spPr>
          <p:txBody>
            <a:bodyPr wrap="none">
              <a:spAutoFit/>
            </a:bodyPr>
            <a:lstStyle/>
            <a:p>
              <a:r>
                <a:rPr lang="en-GB" dirty="0" err="1">
                  <a:solidFill>
                    <a:srgbClr val="2B5E91"/>
                  </a:solidFill>
                  <a:latin typeface="Verdana" panose="020B0604030504040204" pitchFamily="34" charset="0"/>
                </a:rPr>
                <a:t>Tumor</a:t>
              </a:r>
              <a:r>
                <a:rPr lang="en-GB" dirty="0">
                  <a:solidFill>
                    <a:srgbClr val="2B5E91"/>
                  </a:solidFill>
                  <a:latin typeface="Verdana" panose="020B0604030504040204" pitchFamily="34" charset="0"/>
                </a:rPr>
                <a:t> Map </a:t>
              </a:r>
              <a:endParaRPr lang="x-none" dirty="0"/>
            </a:p>
          </p:txBody>
        </p:sp>
        <p:pic>
          <p:nvPicPr>
            <p:cNvPr id="9" name="Picture 2" descr="UCSC TumorMap">
              <a:extLst>
                <a:ext uri="{FF2B5EF4-FFF2-40B4-BE49-F238E27FC236}">
                  <a16:creationId xmlns:a16="http://schemas.microsoft.com/office/drawing/2014/main" id="{0440D92E-74AC-9E40-B42B-15104B052D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2509" y="3263604"/>
              <a:ext cx="2186523" cy="43199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16A4EFC9-72D1-CF4B-9B6D-84ACEE7BB5EC}"/>
              </a:ext>
            </a:extLst>
          </p:cNvPr>
          <p:cNvSpPr/>
          <p:nvPr/>
        </p:nvSpPr>
        <p:spPr>
          <a:xfrm>
            <a:off x="702527" y="5382543"/>
            <a:ext cx="4602134" cy="707886"/>
          </a:xfrm>
          <a:prstGeom prst="rect">
            <a:avLst/>
          </a:prstGeom>
        </p:spPr>
        <p:txBody>
          <a:bodyPr wrap="square">
            <a:spAutoFit/>
          </a:bodyPr>
          <a:lstStyle/>
          <a:p>
            <a:r>
              <a:rPr lang="en-GB" sz="2000" dirty="0">
                <a:solidFill>
                  <a:srgbClr val="1F1F99"/>
                </a:solidFill>
                <a:latin typeface="Tahoma" panose="020B0604030504040204" pitchFamily="34" charset="0"/>
                <a:ea typeface="Tahoma" panose="020B0604030504040204" pitchFamily="34" charset="0"/>
                <a:cs typeface="Tahoma" panose="020B0604030504040204" pitchFamily="34" charset="0"/>
              </a:rPr>
              <a:t>Reproducible</a:t>
            </a:r>
            <a:r>
              <a:rPr lang="en-GB" sz="2000" b="1" dirty="0">
                <a:solidFill>
                  <a:srgbClr val="1F1F99"/>
                </a:solidFill>
                <a:latin typeface="Tahoma" panose="020B0604030504040204" pitchFamily="34" charset="0"/>
                <a:ea typeface="Tahoma" panose="020B0604030504040204" pitchFamily="34" charset="0"/>
                <a:cs typeface="Tahoma" panose="020B0604030504040204" pitchFamily="34" charset="0"/>
              </a:rPr>
              <a:t> bioinformatics pipelines</a:t>
            </a:r>
            <a:r>
              <a:rPr lang="en-GB" sz="2000" dirty="0">
                <a:solidFill>
                  <a:srgbClr val="1F1F99"/>
                </a:solidFill>
                <a:latin typeface="Tahoma" panose="020B0604030504040204" pitchFamily="34" charset="0"/>
                <a:ea typeface="Tahoma" panose="020B0604030504040204" pitchFamily="34" charset="0"/>
                <a:cs typeface="Tahoma" panose="020B0604030504040204" pitchFamily="34" charset="0"/>
              </a:rPr>
              <a:t> to integrate new samples</a:t>
            </a:r>
            <a:endParaRPr lang="x-none" sz="2000" dirty="0">
              <a:solidFill>
                <a:srgbClr val="1F1F99"/>
              </a:solidFill>
              <a:latin typeface="Tahoma" panose="020B0604030504040204" pitchFamily="34" charset="0"/>
              <a:ea typeface="Tahoma" panose="020B0604030504040204" pitchFamily="34" charset="0"/>
              <a:cs typeface="Tahoma" panose="020B0604030504040204" pitchFamily="34" charset="0"/>
            </a:endParaRPr>
          </a:p>
        </p:txBody>
      </p:sp>
      <p:sp>
        <p:nvSpPr>
          <p:cNvPr id="11" name="Right Arrow 10">
            <a:extLst>
              <a:ext uri="{FF2B5EF4-FFF2-40B4-BE49-F238E27FC236}">
                <a16:creationId xmlns:a16="http://schemas.microsoft.com/office/drawing/2014/main" id="{2F8F4688-0457-7342-ADD7-48345D33B049}"/>
              </a:ext>
            </a:extLst>
          </p:cNvPr>
          <p:cNvSpPr/>
          <p:nvPr/>
        </p:nvSpPr>
        <p:spPr>
          <a:xfrm>
            <a:off x="5642112" y="5792557"/>
            <a:ext cx="907774" cy="3231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5" name="Picture 14"/>
          <p:cNvPicPr>
            <a:picLocks noChangeAspect="1"/>
          </p:cNvPicPr>
          <p:nvPr/>
        </p:nvPicPr>
        <p:blipFill>
          <a:blip r:embed="rId6"/>
          <a:stretch>
            <a:fillRect/>
          </a:stretch>
        </p:blipFill>
        <p:spPr>
          <a:xfrm>
            <a:off x="1874452" y="3910358"/>
            <a:ext cx="2733675" cy="1066800"/>
          </a:xfrm>
          <a:prstGeom prst="rect">
            <a:avLst/>
          </a:prstGeom>
        </p:spPr>
      </p:pic>
      <p:sp>
        <p:nvSpPr>
          <p:cNvPr id="12" name="Slide Number Placeholder 11">
            <a:extLst>
              <a:ext uri="{FF2B5EF4-FFF2-40B4-BE49-F238E27FC236}">
                <a16:creationId xmlns:a16="http://schemas.microsoft.com/office/drawing/2014/main" id="{E9D01CF6-766F-1147-82C3-1F28E689032D}"/>
              </a:ext>
            </a:extLst>
          </p:cNvPr>
          <p:cNvSpPr>
            <a:spLocks noGrp="1"/>
          </p:cNvSpPr>
          <p:nvPr>
            <p:ph type="sldNum" sz="quarter" idx="10"/>
          </p:nvPr>
        </p:nvSpPr>
        <p:spPr/>
        <p:txBody>
          <a:bodyPr/>
          <a:lstStyle/>
          <a:p>
            <a:pPr>
              <a:defRPr/>
            </a:pPr>
            <a:fld id="{0BA99665-BB23-493F-A010-F584A920B211}" type="slidenum">
              <a:rPr lang="en-US" smtClean="0"/>
              <a:pPr>
                <a:defRPr/>
              </a:pPr>
              <a:t>28</a:t>
            </a:fld>
            <a:endParaRPr lang="en-US" dirty="0"/>
          </a:p>
        </p:txBody>
      </p:sp>
    </p:spTree>
    <p:extLst>
      <p:ext uri="{BB962C8B-B14F-4D97-AF65-F5344CB8AC3E}">
        <p14:creationId xmlns:p14="http://schemas.microsoft.com/office/powerpoint/2010/main" val="1409308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71FDFA-20C4-4F25-8686-036112FE1E60}"/>
              </a:ext>
            </a:extLst>
          </p:cNvPr>
          <p:cNvSpPr/>
          <p:nvPr/>
        </p:nvSpPr>
        <p:spPr>
          <a:xfrm>
            <a:off x="82570" y="116585"/>
            <a:ext cx="12012923" cy="1052404"/>
          </a:xfrm>
          <a:prstGeom prst="rect">
            <a:avLst/>
          </a:prstGeom>
          <a:solidFill>
            <a:schemeClr val="bg1"/>
          </a:solidFill>
        </p:spPr>
        <p:txBody>
          <a:bodyPr wrap="square" lIns="66866" tIns="33433" rIns="66866" bIns="33433">
            <a:spAutoFit/>
          </a:bodyPr>
          <a:lstStyle/>
          <a:p>
            <a:pPr algn="ctr">
              <a:spcBef>
                <a:spcPts val="0"/>
              </a:spcBef>
            </a:pPr>
            <a:r>
              <a:rPr lang="en-MY" altLang="en-US" sz="3200" dirty="0">
                <a:solidFill>
                  <a:srgbClr val="3333FF"/>
                </a:solidFill>
                <a:latin typeface="Tahoma" panose="020B0604030504040204" pitchFamily="34" charset="0"/>
                <a:ea typeface="Tahoma" panose="020B0604030504040204" pitchFamily="34" charset="0"/>
                <a:cs typeface="Tahoma" panose="020B0604030504040204" pitchFamily="34" charset="0"/>
              </a:rPr>
              <a:t>Epigenetic signatures in whole blood as predictors of breast cancer risk</a:t>
            </a:r>
            <a:endParaRPr lang="fr-FR" sz="3200" dirty="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sp>
        <p:nvSpPr>
          <p:cNvPr id="1298" name="Rectangle 1297">
            <a:extLst>
              <a:ext uri="{FF2B5EF4-FFF2-40B4-BE49-F238E27FC236}">
                <a16:creationId xmlns:a16="http://schemas.microsoft.com/office/drawing/2014/main" id="{519272DB-D2C7-CF49-A72D-104B80CA3CC9}"/>
              </a:ext>
            </a:extLst>
          </p:cNvPr>
          <p:cNvSpPr/>
          <p:nvPr/>
        </p:nvSpPr>
        <p:spPr>
          <a:xfrm>
            <a:off x="9316366" y="6322674"/>
            <a:ext cx="2810386" cy="338554"/>
          </a:xfrm>
          <a:prstGeom prst="rect">
            <a:avLst/>
          </a:prstGeom>
        </p:spPr>
        <p:txBody>
          <a:bodyPr wrap="none">
            <a:spAutoFit/>
          </a:bodyPr>
          <a:lstStyle/>
          <a:p>
            <a:pPr marL="673134" indent="-673134" algn="ctr" fontAlgn="auto">
              <a:spcBef>
                <a:spcPts val="0"/>
              </a:spcBef>
              <a:spcAft>
                <a:spcPts val="0"/>
              </a:spcAft>
              <a:defRPr/>
            </a:pPr>
            <a:r>
              <a:rPr lang="en-US" sz="1600" kern="0" dirty="0">
                <a:solidFill>
                  <a:srgbClr val="1F1F99"/>
                </a:solidFill>
              </a:rPr>
              <a:t>Chung et al. </a:t>
            </a:r>
            <a:r>
              <a:rPr lang="en-US" sz="1600" i="1" kern="0" dirty="0">
                <a:solidFill>
                  <a:srgbClr val="1F1F99"/>
                </a:solidFill>
              </a:rPr>
              <a:t>2020</a:t>
            </a:r>
            <a:r>
              <a:rPr lang="en-US" sz="1600" kern="0" dirty="0">
                <a:solidFill>
                  <a:srgbClr val="1F1F99"/>
                </a:solidFill>
              </a:rPr>
              <a:t> </a:t>
            </a:r>
            <a:r>
              <a:rPr lang="en-US" sz="1600" i="1" kern="0" dirty="0">
                <a:solidFill>
                  <a:srgbClr val="1F1F99"/>
                </a:solidFill>
              </a:rPr>
              <a:t>In revision</a:t>
            </a:r>
            <a:endParaRPr lang="en-GB" sz="1600" i="1" dirty="0">
              <a:solidFill>
                <a:srgbClr val="1F1F99"/>
              </a:solidFill>
            </a:endParaRPr>
          </a:p>
        </p:txBody>
      </p:sp>
      <p:pic>
        <p:nvPicPr>
          <p:cNvPr id="1299" name="Picture 1298"/>
          <p:cNvPicPr>
            <a:picLocks noChangeAspect="1"/>
          </p:cNvPicPr>
          <p:nvPr/>
        </p:nvPicPr>
        <p:blipFill>
          <a:blip r:embed="rId3"/>
          <a:stretch>
            <a:fillRect/>
          </a:stretch>
        </p:blipFill>
        <p:spPr>
          <a:xfrm>
            <a:off x="293822" y="968959"/>
            <a:ext cx="4393406" cy="5119783"/>
          </a:xfrm>
          <a:prstGeom prst="rect">
            <a:avLst/>
          </a:prstGeom>
        </p:spPr>
      </p:pic>
      <p:pic>
        <p:nvPicPr>
          <p:cNvPr id="1300" name="Picture 1299"/>
          <p:cNvPicPr>
            <a:picLocks noChangeAspect="1"/>
          </p:cNvPicPr>
          <p:nvPr/>
        </p:nvPicPr>
        <p:blipFill>
          <a:blip r:embed="rId4"/>
          <a:stretch>
            <a:fillRect/>
          </a:stretch>
        </p:blipFill>
        <p:spPr>
          <a:xfrm>
            <a:off x="6532217" y="1155106"/>
            <a:ext cx="5035296" cy="5181410"/>
          </a:xfrm>
          <a:prstGeom prst="rect">
            <a:avLst/>
          </a:prstGeom>
        </p:spPr>
      </p:pic>
      <p:sp>
        <p:nvSpPr>
          <p:cNvPr id="2" name="Slide Number Placeholder 1">
            <a:extLst>
              <a:ext uri="{FF2B5EF4-FFF2-40B4-BE49-F238E27FC236}">
                <a16:creationId xmlns:a16="http://schemas.microsoft.com/office/drawing/2014/main" id="{1303DD44-D3A9-0442-9903-BB2845AF8279}"/>
              </a:ext>
            </a:extLst>
          </p:cNvPr>
          <p:cNvSpPr>
            <a:spLocks noGrp="1"/>
          </p:cNvSpPr>
          <p:nvPr>
            <p:ph type="sldNum" sz="quarter" idx="10"/>
          </p:nvPr>
        </p:nvSpPr>
        <p:spPr/>
        <p:txBody>
          <a:bodyPr/>
          <a:lstStyle/>
          <a:p>
            <a:pPr>
              <a:defRPr/>
            </a:pPr>
            <a:fld id="{0BA99665-BB23-493F-A010-F584A920B211}" type="slidenum">
              <a:rPr lang="en-US" smtClean="0"/>
              <a:pPr>
                <a:defRPr/>
              </a:pPr>
              <a:t>29</a:t>
            </a:fld>
            <a:endParaRPr lang="en-US" dirty="0"/>
          </a:p>
        </p:txBody>
      </p:sp>
    </p:spTree>
    <p:extLst>
      <p:ext uri="{BB962C8B-B14F-4D97-AF65-F5344CB8AC3E}">
        <p14:creationId xmlns:p14="http://schemas.microsoft.com/office/powerpoint/2010/main" val="3569460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27BCB2-10CE-402B-9BD9-E6BCF77DCB94}"/>
              </a:ext>
            </a:extLst>
          </p:cNvPr>
          <p:cNvSpPr txBox="1"/>
          <p:nvPr/>
        </p:nvSpPr>
        <p:spPr>
          <a:xfrm>
            <a:off x="279007" y="2297838"/>
            <a:ext cx="5806835"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rgbClr val="1F1F99"/>
                </a:solidFill>
                <a:latin typeface="Tahoma" panose="020B0604030504040204" pitchFamily="34" charset="0"/>
                <a:ea typeface="Tahoma" panose="020B0604030504040204" pitchFamily="34" charset="0"/>
                <a:cs typeface="Tahoma" panose="020B0604030504040204" pitchFamily="34" charset="0"/>
              </a:rPr>
              <a:t>19.1 million new cancer cases (incl. NMSC) worldwide in 2020</a:t>
            </a:r>
          </a:p>
          <a:p>
            <a:pPr marL="285750" indent="-285750">
              <a:buFont typeface="Arial" panose="020B0604020202020204" pitchFamily="34" charset="0"/>
              <a:buChar char="•"/>
            </a:pPr>
            <a:r>
              <a:rPr lang="en-GB" sz="2400" dirty="0">
                <a:solidFill>
                  <a:srgbClr val="1F1F99"/>
                </a:solidFill>
                <a:latin typeface="Tahoma" panose="020B0604030504040204" pitchFamily="34" charset="0"/>
                <a:ea typeface="Tahoma" panose="020B0604030504040204" pitchFamily="34" charset="0"/>
                <a:cs typeface="Tahoma" panose="020B0604030504040204" pitchFamily="34" charset="0"/>
              </a:rPr>
              <a:t>Breast has surpassed lung cancer as leading cause of cancer incidence.</a:t>
            </a:r>
          </a:p>
          <a:p>
            <a:pPr marL="285750" indent="-285750">
              <a:buFont typeface="Arial" panose="020B0604020202020204" pitchFamily="34" charset="0"/>
              <a:buChar char="•"/>
            </a:pPr>
            <a:endParaRPr lang="en-GB" sz="2400"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ACD301A1-649B-42B5-9ED6-0254690B9B33}"/>
              </a:ext>
            </a:extLst>
          </p:cNvPr>
          <p:cNvSpPr txBox="1"/>
          <p:nvPr/>
        </p:nvSpPr>
        <p:spPr>
          <a:xfrm>
            <a:off x="0" y="123093"/>
            <a:ext cx="12192000" cy="584775"/>
          </a:xfrm>
          <a:prstGeom prst="rect">
            <a:avLst/>
          </a:prstGeom>
          <a:noFill/>
        </p:spPr>
        <p:txBody>
          <a:bodyPr wrap="square" rtlCol="0">
            <a:spAutoFit/>
          </a:bodyPr>
          <a:lstStyle/>
          <a:p>
            <a:pPr algn="ctr"/>
            <a:r>
              <a:rPr lang="en-GB" sz="3200" dirty="0">
                <a:solidFill>
                  <a:srgbClr val="3333FF"/>
                </a:solidFill>
                <a:effectLst/>
                <a:latin typeface="Tahoma" panose="020B0604030504040204" pitchFamily="34" charset="0"/>
                <a:ea typeface="Tahoma" panose="020B0604030504040204" pitchFamily="34" charset="0"/>
                <a:cs typeface="Tahoma" panose="020B0604030504040204" pitchFamily="34" charset="0"/>
              </a:rPr>
              <a:t>GLOBOCAN estimates 2020</a:t>
            </a:r>
            <a:endParaRPr lang="en-GB" sz="3200" dirty="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E69663F3-2DE5-4A3F-B766-D8DE627F3DFA}"/>
              </a:ext>
            </a:extLst>
          </p:cNvPr>
          <p:cNvSpPr txBox="1"/>
          <p:nvPr/>
        </p:nvSpPr>
        <p:spPr>
          <a:xfrm>
            <a:off x="6085842" y="2273049"/>
            <a:ext cx="6313763" cy="1569660"/>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rgbClr val="1F1F99"/>
                </a:solidFill>
                <a:latin typeface="Tahoma" panose="020B0604030504040204" pitchFamily="34" charset="0"/>
                <a:ea typeface="Tahoma" panose="020B0604030504040204" pitchFamily="34" charset="0"/>
                <a:cs typeface="Tahoma" panose="020B0604030504040204" pitchFamily="34" charset="0"/>
              </a:rPr>
              <a:t>28 million predicted cancer cases by 2040</a:t>
            </a:r>
          </a:p>
          <a:p>
            <a:pPr marL="285750" indent="-285750">
              <a:buFont typeface="Arial" panose="020B0604020202020204" pitchFamily="34" charset="0"/>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GB" sz="24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9316FC64-4F96-4AB8-A48E-10CC9717A138}"/>
              </a:ext>
            </a:extLst>
          </p:cNvPr>
          <p:cNvPicPr>
            <a:picLocks noChangeAspect="1"/>
          </p:cNvPicPr>
          <p:nvPr/>
        </p:nvPicPr>
        <p:blipFill>
          <a:blip r:embed="rId3"/>
          <a:stretch>
            <a:fillRect/>
          </a:stretch>
        </p:blipFill>
        <p:spPr>
          <a:xfrm>
            <a:off x="2933236" y="907773"/>
            <a:ext cx="5773884" cy="1165371"/>
          </a:xfrm>
          <a:prstGeom prst="rect">
            <a:avLst/>
          </a:prstGeom>
        </p:spPr>
      </p:pic>
      <p:pic>
        <p:nvPicPr>
          <p:cNvPr id="6" name="Picture 5">
            <a:extLst>
              <a:ext uri="{FF2B5EF4-FFF2-40B4-BE49-F238E27FC236}">
                <a16:creationId xmlns:a16="http://schemas.microsoft.com/office/drawing/2014/main" id="{BB4CE559-EACC-42E6-BCA9-6DDDF6F6B513}"/>
              </a:ext>
            </a:extLst>
          </p:cNvPr>
          <p:cNvPicPr>
            <a:picLocks noChangeAspect="1"/>
          </p:cNvPicPr>
          <p:nvPr/>
        </p:nvPicPr>
        <p:blipFill rotWithShape="1">
          <a:blip r:embed="rId4"/>
          <a:srcRect l="1834" t="2761" r="52695" b="1552"/>
          <a:stretch/>
        </p:blipFill>
        <p:spPr>
          <a:xfrm>
            <a:off x="693930" y="852238"/>
            <a:ext cx="1697186" cy="1290073"/>
          </a:xfrm>
          <a:prstGeom prst="rect">
            <a:avLst/>
          </a:prstGeom>
        </p:spPr>
      </p:pic>
      <p:pic>
        <p:nvPicPr>
          <p:cNvPr id="7" name="Picture 6">
            <a:extLst>
              <a:ext uri="{FF2B5EF4-FFF2-40B4-BE49-F238E27FC236}">
                <a16:creationId xmlns:a16="http://schemas.microsoft.com/office/drawing/2014/main" id="{0F1973A0-AC53-4DEC-AFF8-AB78BAD12F39}"/>
              </a:ext>
            </a:extLst>
          </p:cNvPr>
          <p:cNvPicPr>
            <a:picLocks noChangeAspect="1"/>
          </p:cNvPicPr>
          <p:nvPr/>
        </p:nvPicPr>
        <p:blipFill>
          <a:blip r:embed="rId5"/>
          <a:stretch>
            <a:fillRect/>
          </a:stretch>
        </p:blipFill>
        <p:spPr>
          <a:xfrm>
            <a:off x="9296631" y="814987"/>
            <a:ext cx="1744560" cy="1306564"/>
          </a:xfrm>
          <a:prstGeom prst="rect">
            <a:avLst/>
          </a:prstGeom>
        </p:spPr>
      </p:pic>
      <p:grpSp>
        <p:nvGrpSpPr>
          <p:cNvPr id="8" name="Group 7">
            <a:extLst>
              <a:ext uri="{FF2B5EF4-FFF2-40B4-BE49-F238E27FC236}">
                <a16:creationId xmlns:a16="http://schemas.microsoft.com/office/drawing/2014/main" id="{6FF3B3FF-FF7C-4C84-B444-4D1DF1F21AD3}"/>
              </a:ext>
            </a:extLst>
          </p:cNvPr>
          <p:cNvGrpSpPr/>
          <p:nvPr/>
        </p:nvGrpSpPr>
        <p:grpSpPr>
          <a:xfrm>
            <a:off x="6358629" y="3057879"/>
            <a:ext cx="5375845" cy="3586480"/>
            <a:chOff x="6559555" y="3518440"/>
            <a:chExt cx="5474153" cy="3339560"/>
          </a:xfrm>
        </p:grpSpPr>
        <p:pic>
          <p:nvPicPr>
            <p:cNvPr id="9" name="Picture 4">
              <a:extLst>
                <a:ext uri="{FF2B5EF4-FFF2-40B4-BE49-F238E27FC236}">
                  <a16:creationId xmlns:a16="http://schemas.microsoft.com/office/drawing/2014/main" id="{5CF64A10-31A5-4685-A876-57F452156F28}"/>
                </a:ext>
              </a:extLst>
            </p:cNvPr>
            <p:cNvPicPr>
              <a:picLocks noChangeAspect="1"/>
            </p:cNvPicPr>
            <p:nvPr/>
          </p:nvPicPr>
          <p:blipFill>
            <a:blip r:embed="rId6"/>
            <a:stretch>
              <a:fillRect/>
            </a:stretch>
          </p:blipFill>
          <p:spPr>
            <a:xfrm>
              <a:off x="6559555" y="3518440"/>
              <a:ext cx="5474153" cy="3339560"/>
            </a:xfrm>
            <a:prstGeom prst="rect">
              <a:avLst/>
            </a:prstGeom>
            <a:noFill/>
            <a:ln cap="flat">
              <a:noFill/>
            </a:ln>
          </p:spPr>
        </p:pic>
        <p:pic>
          <p:nvPicPr>
            <p:cNvPr id="10" name="Picture 9">
              <a:extLst>
                <a:ext uri="{FF2B5EF4-FFF2-40B4-BE49-F238E27FC236}">
                  <a16:creationId xmlns:a16="http://schemas.microsoft.com/office/drawing/2014/main" id="{FC7EB7A5-0F36-479F-B05E-F2D69035C22F}"/>
                </a:ext>
              </a:extLst>
            </p:cNvPr>
            <p:cNvPicPr>
              <a:picLocks noChangeAspect="1"/>
            </p:cNvPicPr>
            <p:nvPr/>
          </p:nvPicPr>
          <p:blipFill>
            <a:blip r:embed="rId7"/>
            <a:stretch>
              <a:fillRect/>
            </a:stretch>
          </p:blipFill>
          <p:spPr>
            <a:xfrm>
              <a:off x="7894320" y="3811849"/>
              <a:ext cx="4139388" cy="2138378"/>
            </a:xfrm>
            <a:prstGeom prst="rect">
              <a:avLst/>
            </a:prstGeom>
          </p:spPr>
        </p:pic>
      </p:grpSp>
      <p:pic>
        <p:nvPicPr>
          <p:cNvPr id="11" name="Picture 10">
            <a:extLst>
              <a:ext uri="{FF2B5EF4-FFF2-40B4-BE49-F238E27FC236}">
                <a16:creationId xmlns:a16="http://schemas.microsoft.com/office/drawing/2014/main" id="{254AD44D-6401-4721-921A-2748593F5B02}"/>
              </a:ext>
            </a:extLst>
          </p:cNvPr>
          <p:cNvPicPr>
            <a:picLocks noChangeAspect="1"/>
          </p:cNvPicPr>
          <p:nvPr/>
        </p:nvPicPr>
        <p:blipFill>
          <a:blip r:embed="rId8"/>
          <a:stretch>
            <a:fillRect/>
          </a:stretch>
        </p:blipFill>
        <p:spPr>
          <a:xfrm>
            <a:off x="822269" y="3947803"/>
            <a:ext cx="5057447" cy="2722163"/>
          </a:xfrm>
          <a:prstGeom prst="rect">
            <a:avLst/>
          </a:prstGeom>
        </p:spPr>
      </p:pic>
      <p:sp>
        <p:nvSpPr>
          <p:cNvPr id="12" name="Slide Number Placeholder 11">
            <a:extLst>
              <a:ext uri="{FF2B5EF4-FFF2-40B4-BE49-F238E27FC236}">
                <a16:creationId xmlns:a16="http://schemas.microsoft.com/office/drawing/2014/main" id="{1ED89883-8E8D-2644-929A-FF90675FEFC6}"/>
              </a:ext>
            </a:extLst>
          </p:cNvPr>
          <p:cNvSpPr>
            <a:spLocks noGrp="1"/>
          </p:cNvSpPr>
          <p:nvPr>
            <p:ph type="sldNum" sz="quarter" idx="10"/>
          </p:nvPr>
        </p:nvSpPr>
        <p:spPr/>
        <p:txBody>
          <a:bodyPr/>
          <a:lstStyle/>
          <a:p>
            <a:pPr>
              <a:defRPr/>
            </a:pPr>
            <a:fld id="{0BA99665-BB23-493F-A010-F584A920B211}" type="slidenum">
              <a:rPr lang="en-US" smtClean="0"/>
              <a:pPr>
                <a:defRPr/>
              </a:pPr>
              <a:t>3</a:t>
            </a:fld>
            <a:endParaRPr lang="en-US" dirty="0"/>
          </a:p>
        </p:txBody>
      </p:sp>
    </p:spTree>
    <p:extLst>
      <p:ext uri="{BB962C8B-B14F-4D97-AF65-F5344CB8AC3E}">
        <p14:creationId xmlns:p14="http://schemas.microsoft.com/office/powerpoint/2010/main" val="2105683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426" y="17275"/>
            <a:ext cx="12201426" cy="567187"/>
          </a:xfrm>
          <a:prstGeom prst="rect">
            <a:avLst/>
          </a:prstGeom>
        </p:spPr>
        <p:txBody>
          <a:bodyPr/>
          <a:lst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a:lstStyle>
          <a:p>
            <a:r>
              <a:rPr lang="en-US" sz="3200" kern="0" dirty="0"/>
              <a:t>Novel mutational signature of tobacco nitrosamine NNK </a:t>
            </a:r>
            <a:endParaRPr lang="en-GB" sz="3200" kern="0" dirty="0"/>
          </a:p>
        </p:txBody>
      </p:sp>
      <p:sp>
        <p:nvSpPr>
          <p:cNvPr id="3" name="TextBox 2"/>
          <p:cNvSpPr txBox="1"/>
          <p:nvPr/>
        </p:nvSpPr>
        <p:spPr>
          <a:xfrm>
            <a:off x="571622" y="717204"/>
            <a:ext cx="11427089" cy="1938992"/>
          </a:xfrm>
          <a:prstGeom prst="rect">
            <a:avLst/>
          </a:prstGeom>
          <a:noFill/>
        </p:spPr>
        <p:txBody>
          <a:bodyPr wrap="square" rtlCol="0">
            <a:spAutoFit/>
          </a:bodyPr>
          <a:lstStyle/>
          <a:p>
            <a:pPr marL="285750" indent="-285750">
              <a:buFont typeface="Arial" panose="020B0604020202020204" pitchFamily="34" charset="0"/>
              <a:buChar char="•"/>
            </a:pPr>
            <a:r>
              <a:rPr lang="it-IT" sz="2000" dirty="0">
                <a:solidFill>
                  <a:srgbClr val="1F1F99"/>
                </a:solidFill>
                <a:latin typeface="+mn-lt"/>
              </a:rPr>
              <a:t>4-(Methylnitrosamino)-1-(3-pyridyl)-1-butanone</a:t>
            </a:r>
          </a:p>
          <a:p>
            <a:pPr marL="285750" indent="-285750">
              <a:buFont typeface="Arial" panose="020B0604020202020204" pitchFamily="34" charset="0"/>
              <a:buChar char="•"/>
            </a:pPr>
            <a:r>
              <a:rPr lang="it-IT" sz="2000" dirty="0">
                <a:solidFill>
                  <a:srgbClr val="1F1F99"/>
                </a:solidFill>
                <a:latin typeface="+mn-lt"/>
              </a:rPr>
              <a:t>Highly potent carcinogen in tobacco smoke</a:t>
            </a:r>
          </a:p>
          <a:p>
            <a:pPr marL="285750" indent="-285750">
              <a:buFont typeface="Arial" panose="020B0604020202020204" pitchFamily="34" charset="0"/>
              <a:buChar char="•"/>
            </a:pPr>
            <a:r>
              <a:rPr lang="it-IT" sz="2000" dirty="0">
                <a:solidFill>
                  <a:srgbClr val="1F1F99"/>
                </a:solidFill>
                <a:latin typeface="+mn-lt"/>
              </a:rPr>
              <a:t>IARC Group 1 carcinogen</a:t>
            </a:r>
          </a:p>
          <a:p>
            <a:pPr marL="285750" indent="-285750">
              <a:buFont typeface="Arial" panose="020B0604020202020204" pitchFamily="34" charset="0"/>
              <a:buChar char="•"/>
            </a:pPr>
            <a:r>
              <a:rPr lang="en-GB" sz="2000" dirty="0">
                <a:solidFill>
                  <a:srgbClr val="1F1F99"/>
                </a:solidFill>
                <a:latin typeface="+mn-lt"/>
              </a:rPr>
              <a:t>carcinogenic in animals - lung, liver, pancreas, oral/nasal cavity, </a:t>
            </a:r>
            <a:r>
              <a:rPr lang="en-GB" sz="2000" dirty="0" err="1">
                <a:solidFill>
                  <a:srgbClr val="1F1F99"/>
                </a:solidFill>
                <a:latin typeface="+mn-lt"/>
              </a:rPr>
              <a:t>forestomach</a:t>
            </a:r>
            <a:r>
              <a:rPr lang="en-GB" sz="2000" dirty="0">
                <a:solidFill>
                  <a:srgbClr val="1F1F99"/>
                </a:solidFill>
                <a:latin typeface="+mn-lt"/>
              </a:rPr>
              <a:t>, stomach</a:t>
            </a:r>
          </a:p>
          <a:p>
            <a:pPr marL="290513" lvl="1" indent="-285750">
              <a:buFont typeface="Arial" panose="020B0604020202020204" pitchFamily="34" charset="0"/>
              <a:buChar char="•"/>
            </a:pPr>
            <a:r>
              <a:rPr lang="en-US" sz="2000" dirty="0">
                <a:solidFill>
                  <a:srgbClr val="1F1F99"/>
                </a:solidFill>
                <a:latin typeface="+mn-lt"/>
              </a:rPr>
              <a:t>DNA adducts well characterized</a:t>
            </a:r>
          </a:p>
          <a:p>
            <a:pPr marL="290513" lvl="1" indent="-285750">
              <a:buFont typeface="Arial" panose="020B0604020202020204" pitchFamily="34" charset="0"/>
              <a:buChar char="•"/>
            </a:pPr>
            <a:r>
              <a:rPr lang="en-US" sz="2000" dirty="0">
                <a:solidFill>
                  <a:srgbClr val="1F1F99"/>
                </a:solidFill>
                <a:latin typeface="+mn-lt"/>
              </a:rPr>
              <a:t>genome-scale mutational signatures unknown</a:t>
            </a:r>
            <a:endParaRPr lang="en-GB" sz="2000" dirty="0">
              <a:solidFill>
                <a:srgbClr val="1F1F99"/>
              </a:solidFill>
              <a:latin typeface="+mn-lt"/>
            </a:endParaRPr>
          </a:p>
        </p:txBody>
      </p:sp>
      <p:pic>
        <p:nvPicPr>
          <p:cNvPr id="4" name="Picture 14"/>
          <p:cNvPicPr>
            <a:picLocks noChangeAspect="1" noChangeArrowheads="1"/>
          </p:cNvPicPr>
          <p:nvPr/>
        </p:nvPicPr>
        <p:blipFill rotWithShape="1">
          <a:blip r:embed="rId3">
            <a:extLst>
              <a:ext uri="{28A0092B-C50C-407E-A947-70E740481C1C}">
                <a14:useLocalDpi xmlns:a14="http://schemas.microsoft.com/office/drawing/2010/main" val="0"/>
              </a:ext>
            </a:extLst>
          </a:blip>
          <a:srcRect l="33997" t="-4398" r="45690" b="91176"/>
          <a:stretch/>
        </p:blipFill>
        <p:spPr bwMode="auto">
          <a:xfrm>
            <a:off x="6804502" y="598664"/>
            <a:ext cx="2187306" cy="1061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94546" y="2816958"/>
            <a:ext cx="4059443" cy="3998119"/>
            <a:chOff x="94546" y="2816958"/>
            <a:chExt cx="4059443" cy="3998119"/>
          </a:xfrm>
        </p:grpSpPr>
        <p:pic>
          <p:nvPicPr>
            <p:cNvPr id="5" name="Picture 4"/>
            <p:cNvPicPr>
              <a:picLocks noChangeAspect="1"/>
            </p:cNvPicPr>
            <p:nvPr/>
          </p:nvPicPr>
          <p:blipFill>
            <a:blip r:embed="rId4"/>
            <a:stretch>
              <a:fillRect/>
            </a:stretch>
          </p:blipFill>
          <p:spPr>
            <a:xfrm>
              <a:off x="94546" y="2816958"/>
              <a:ext cx="3034189" cy="3998119"/>
            </a:xfrm>
            <a:prstGeom prst="rect">
              <a:avLst/>
            </a:prstGeom>
          </p:spPr>
        </p:pic>
        <p:sp>
          <p:nvSpPr>
            <p:cNvPr id="6" name="TextBox 5"/>
            <p:cNvSpPr txBox="1"/>
            <p:nvPr/>
          </p:nvSpPr>
          <p:spPr>
            <a:xfrm>
              <a:off x="3128735" y="6021977"/>
              <a:ext cx="1025254" cy="431074"/>
            </a:xfrm>
            <a:prstGeom prst="rect">
              <a:avLst/>
            </a:prstGeom>
            <a:solidFill>
              <a:schemeClr val="bg1"/>
            </a:solidFill>
          </p:spPr>
          <p:txBody>
            <a:bodyPr wrap="square" rtlCol="0">
              <a:spAutoFit/>
            </a:bodyPr>
            <a:lstStyle/>
            <a:p>
              <a:endParaRPr lang="en-GB" dirty="0"/>
            </a:p>
          </p:txBody>
        </p:sp>
      </p:grpSp>
      <p:pic>
        <p:nvPicPr>
          <p:cNvPr id="8" name="Picture 7"/>
          <p:cNvPicPr>
            <a:picLocks noChangeAspect="1"/>
          </p:cNvPicPr>
          <p:nvPr/>
        </p:nvPicPr>
        <p:blipFill>
          <a:blip r:embed="rId5"/>
          <a:stretch>
            <a:fillRect/>
          </a:stretch>
        </p:blipFill>
        <p:spPr>
          <a:xfrm>
            <a:off x="6510879" y="2151411"/>
            <a:ext cx="5552599" cy="4579334"/>
          </a:xfrm>
          <a:prstGeom prst="rect">
            <a:avLst/>
          </a:prstGeom>
        </p:spPr>
      </p:pic>
      <p:sp>
        <p:nvSpPr>
          <p:cNvPr id="9" name="TextBox 8"/>
          <p:cNvSpPr txBox="1"/>
          <p:nvPr/>
        </p:nvSpPr>
        <p:spPr>
          <a:xfrm>
            <a:off x="3128735" y="3222880"/>
            <a:ext cx="3480630" cy="1327484"/>
          </a:xfrm>
          <a:prstGeom prst="rect">
            <a:avLst/>
          </a:prstGeom>
          <a:solidFill>
            <a:srgbClr val="FFFF99"/>
          </a:solidFill>
          <a:ln w="9525" cap="flat" cmpd="sng" algn="ctr">
            <a:noFill/>
            <a:prstDash val="solid"/>
          </a:ln>
          <a:effectLst/>
        </p:spPr>
        <p:txBody>
          <a:bodyPr wrap="square" lIns="95445" tIns="47723" rIns="95445" bIns="47723">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Tahoma"/>
                <a:cs typeface="Arial" panose="020B0604020202020204" pitchFamily="34" charset="0"/>
              </a:rPr>
              <a:t>NNK generates</a:t>
            </a:r>
            <a:r>
              <a:rPr kumimoji="0" lang="en-US" sz="2000" b="0" i="0" u="none" strike="noStrike" kern="0" cap="none" spc="0" normalizeH="0" noProof="0" dirty="0">
                <a:ln>
                  <a:noFill/>
                </a:ln>
                <a:solidFill>
                  <a:srgbClr val="FF0000"/>
                </a:solidFill>
                <a:effectLst/>
                <a:uLnTx/>
                <a:uFillTx/>
                <a:latin typeface="Tahoma"/>
                <a:cs typeface="Arial" panose="020B0604020202020204" pitchFamily="34" charset="0"/>
              </a:rPr>
              <a:t> a unique, novel mutational signature, to be identified in relevant human cancers</a:t>
            </a:r>
            <a:endParaRPr kumimoji="0" lang="en-GB" sz="2000" b="0" i="0" u="none" strike="noStrike" kern="0" cap="none" spc="0" normalizeH="0" baseline="0" noProof="0" dirty="0">
              <a:ln>
                <a:noFill/>
              </a:ln>
              <a:solidFill>
                <a:srgbClr val="FF0000"/>
              </a:solidFill>
              <a:effectLst/>
              <a:uLnTx/>
              <a:uFillTx/>
              <a:latin typeface="Tahoma"/>
              <a:cs typeface="Arial" panose="020B0604020202020204" pitchFamily="34" charset="0"/>
            </a:endParaRPr>
          </a:p>
        </p:txBody>
      </p:sp>
      <p:sp>
        <p:nvSpPr>
          <p:cNvPr id="10" name="Slide Number Placeholder 9">
            <a:extLst>
              <a:ext uri="{FF2B5EF4-FFF2-40B4-BE49-F238E27FC236}">
                <a16:creationId xmlns:a16="http://schemas.microsoft.com/office/drawing/2014/main" id="{0E7A44F4-63CF-E14A-9842-1E27B916BD1A}"/>
              </a:ext>
            </a:extLst>
          </p:cNvPr>
          <p:cNvSpPr>
            <a:spLocks noGrp="1"/>
          </p:cNvSpPr>
          <p:nvPr>
            <p:ph type="sldNum" sz="quarter" idx="10"/>
          </p:nvPr>
        </p:nvSpPr>
        <p:spPr/>
        <p:txBody>
          <a:bodyPr/>
          <a:lstStyle/>
          <a:p>
            <a:pPr>
              <a:defRPr/>
            </a:pPr>
            <a:fld id="{0BA99665-BB23-493F-A010-F584A920B211}" type="slidenum">
              <a:rPr lang="en-US" smtClean="0"/>
              <a:pPr>
                <a:defRPr/>
              </a:pPr>
              <a:t>30</a:t>
            </a:fld>
            <a:endParaRPr lang="en-US" dirty="0"/>
          </a:p>
        </p:txBody>
      </p:sp>
    </p:spTree>
    <p:extLst>
      <p:ext uri="{BB962C8B-B14F-4D97-AF65-F5344CB8AC3E}">
        <p14:creationId xmlns:p14="http://schemas.microsoft.com/office/powerpoint/2010/main" val="363553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41EB-B777-FD4A-AA00-4D269CB8F60B}"/>
              </a:ext>
            </a:extLst>
          </p:cNvPr>
          <p:cNvSpPr txBox="1">
            <a:spLocks/>
          </p:cNvSpPr>
          <p:nvPr/>
        </p:nvSpPr>
        <p:spPr>
          <a:xfrm>
            <a:off x="4972050" y="1303351"/>
            <a:ext cx="6878635" cy="489066"/>
          </a:xfrm>
          <a:prstGeom prst="rect">
            <a:avLst/>
          </a:prstGeom>
        </p:spPr>
        <p:txBody>
          <a:bodyPr/>
          <a:lst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a:lstStyle>
          <a:p>
            <a:r>
              <a:rPr lang="en-US" sz="1800" b="1" kern="0" dirty="0"/>
              <a:t>Frequency of persistent HPV 16/18 infection in different dose cohorts 10 years post-vaccination</a:t>
            </a:r>
          </a:p>
        </p:txBody>
      </p:sp>
      <p:graphicFrame>
        <p:nvGraphicFramePr>
          <p:cNvPr id="3" name="Table 2">
            <a:extLst>
              <a:ext uri="{FF2B5EF4-FFF2-40B4-BE49-F238E27FC236}">
                <a16:creationId xmlns:a16="http://schemas.microsoft.com/office/drawing/2014/main" id="{0F640A6A-19E9-134D-A37C-A134BDA16E8F}"/>
              </a:ext>
            </a:extLst>
          </p:cNvPr>
          <p:cNvGraphicFramePr>
            <a:graphicFrameLocks noGrp="1"/>
          </p:cNvGraphicFramePr>
          <p:nvPr>
            <p:extLst>
              <p:ext uri="{D42A27DB-BD31-4B8C-83A1-F6EECF244321}">
                <p14:modId xmlns:p14="http://schemas.microsoft.com/office/powerpoint/2010/main" val="453149281"/>
              </p:ext>
            </p:extLst>
          </p:nvPr>
        </p:nvGraphicFramePr>
        <p:xfrm>
          <a:off x="5200650" y="1962676"/>
          <a:ext cx="6183630" cy="2653230"/>
        </p:xfrm>
        <a:graphic>
          <a:graphicData uri="http://schemas.openxmlformats.org/drawingml/2006/table">
            <a:tbl>
              <a:tblPr firstRow="1" bandRow="1"/>
              <a:tblGrid>
                <a:gridCol w="1616543">
                  <a:extLst>
                    <a:ext uri="{9D8B030D-6E8A-4147-A177-3AD203B41FA5}">
                      <a16:colId xmlns:a16="http://schemas.microsoft.com/office/drawing/2014/main" val="20000"/>
                    </a:ext>
                  </a:extLst>
                </a:gridCol>
                <a:gridCol w="2054400">
                  <a:extLst>
                    <a:ext uri="{9D8B030D-6E8A-4147-A177-3AD203B41FA5}">
                      <a16:colId xmlns:a16="http://schemas.microsoft.com/office/drawing/2014/main" val="20001"/>
                    </a:ext>
                  </a:extLst>
                </a:gridCol>
                <a:gridCol w="542560">
                  <a:extLst>
                    <a:ext uri="{9D8B030D-6E8A-4147-A177-3AD203B41FA5}">
                      <a16:colId xmlns:a16="http://schemas.microsoft.com/office/drawing/2014/main" val="20002"/>
                    </a:ext>
                  </a:extLst>
                </a:gridCol>
                <a:gridCol w="1970127">
                  <a:extLst>
                    <a:ext uri="{9D8B030D-6E8A-4147-A177-3AD203B41FA5}">
                      <a16:colId xmlns:a16="http://schemas.microsoft.com/office/drawing/2014/main" val="20003"/>
                    </a:ext>
                  </a:extLst>
                </a:gridCol>
              </a:tblGrid>
              <a:tr h="86840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a:t>Study Group</a:t>
                      </a:r>
                    </a:p>
                  </a:txBody>
                  <a:tcPr marL="68580" marR="68580" marT="34291" marB="34291">
                    <a:lnL w="12700" cap="flat" cmpd="sng" algn="ctr">
                      <a:solidFill>
                        <a:schemeClr val="bg2">
                          <a:lumMod val="60000"/>
                          <a:lumOff val="40000"/>
                        </a:schemeClr>
                      </a:solidFill>
                      <a:prstDash val="solid"/>
                      <a:round/>
                      <a:headEnd type="none" w="med" len="med"/>
                      <a:tailEnd type="none" w="med" len="med"/>
                    </a:lnL>
                    <a:lnR>
                      <a:noFill/>
                    </a:lnR>
                    <a:lnT w="12700" cap="flat" cmpd="sng" algn="ctr">
                      <a:solidFill>
                        <a:schemeClr val="bg2">
                          <a:lumMod val="60000"/>
                          <a:lumOff val="40000"/>
                        </a:schemeClr>
                      </a:solidFill>
                      <a:prstDash val="solid"/>
                      <a:round/>
                      <a:headEnd type="none" w="med" len="med"/>
                      <a:tailEnd type="none" w="med" len="med"/>
                    </a:lnT>
                    <a:lnB w="12700" cmpd="sng">
                      <a:solidFill>
                        <a:srgbClr val="8CB7C7"/>
                      </a:solidFill>
                    </a:lnB>
                    <a:lnTlToBr w="12700" cmpd="sng">
                      <a:noFill/>
                      <a:prstDash val="solid"/>
                    </a:lnTlToBr>
                    <a:lnBlToTr w="12700" cmpd="sng">
                      <a:noFill/>
                      <a:prstDash val="solid"/>
                    </a:lnBlToTr>
                    <a:solidFill>
                      <a:srgbClr val="8CB7C7"/>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000" b="1" dirty="0"/>
                        <a:t>Women assessed  for persistent infection</a:t>
                      </a:r>
                      <a:r>
                        <a:rPr lang="en-US" sz="2000" b="1" baseline="0" dirty="0"/>
                        <a:t> </a:t>
                      </a:r>
                      <a:r>
                        <a:rPr lang="en-US" sz="2000" b="1" dirty="0"/>
                        <a:t>(N)</a:t>
                      </a:r>
                    </a:p>
                  </a:txBody>
                  <a:tcPr marL="68580" marR="68580" marT="34291" marB="34291">
                    <a:lnL>
                      <a:noFill/>
                    </a:lnL>
                    <a:lnR>
                      <a:noFill/>
                    </a:lnR>
                    <a:lnT w="12700" cap="flat" cmpd="sng" algn="ctr">
                      <a:solidFill>
                        <a:schemeClr val="bg2">
                          <a:lumMod val="60000"/>
                          <a:lumOff val="40000"/>
                        </a:schemeClr>
                      </a:solidFill>
                      <a:prstDash val="solid"/>
                      <a:round/>
                      <a:headEnd type="none" w="med" len="med"/>
                      <a:tailEnd type="none" w="med" len="med"/>
                    </a:lnT>
                    <a:lnB w="12700" cmpd="sng">
                      <a:solidFill>
                        <a:srgbClr val="8CB7C7"/>
                      </a:solidFill>
                    </a:lnB>
                    <a:lnTlToBr w="12700" cmpd="sng">
                      <a:noFill/>
                      <a:prstDash val="solid"/>
                    </a:lnTlToBr>
                    <a:lnBlToTr w="12700" cmpd="sng">
                      <a:noFill/>
                      <a:prstDash val="solid"/>
                    </a:lnBlToTr>
                    <a:solidFill>
                      <a:srgbClr val="8CB7C7"/>
                    </a:solidFill>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000" b="1" dirty="0"/>
                        <a:t>Persistent HPV 16/18</a:t>
                      </a:r>
                      <a:r>
                        <a:rPr lang="en-US" sz="2000" b="1" baseline="0" dirty="0"/>
                        <a:t> infection</a:t>
                      </a:r>
                    </a:p>
                    <a:p>
                      <a:pPr algn="ctr"/>
                      <a:r>
                        <a:rPr lang="en-US" sz="2000" b="1" baseline="0" dirty="0"/>
                        <a:t>N (%; 95% CI)</a:t>
                      </a:r>
                      <a:endParaRPr lang="en-US" sz="2000" b="1" dirty="0"/>
                    </a:p>
                  </a:txBody>
                  <a:tcPr marL="68580" marR="68580" marT="34291" marB="34291">
                    <a:lnL>
                      <a:noFill/>
                    </a:lnL>
                    <a:lnR>
                      <a:noFill/>
                    </a:lnR>
                    <a:lnT w="12700" cap="flat" cmpd="sng" algn="ctr">
                      <a:solidFill>
                        <a:schemeClr val="bg2">
                          <a:lumMod val="60000"/>
                          <a:lumOff val="40000"/>
                        </a:schemeClr>
                      </a:solidFill>
                      <a:prstDash val="solid"/>
                      <a:round/>
                      <a:headEnd type="none" w="med" len="med"/>
                      <a:tailEnd type="none" w="med" len="med"/>
                    </a:lnT>
                    <a:lnB w="12700" cmpd="sng">
                      <a:solidFill>
                        <a:srgbClr val="8CB7C7"/>
                      </a:solidFill>
                    </a:lnB>
                    <a:lnTlToBr w="12700" cmpd="sng">
                      <a:noFill/>
                      <a:prstDash val="solid"/>
                    </a:lnTlToBr>
                    <a:lnBlToTr w="12700" cmpd="sng">
                      <a:noFill/>
                      <a:prstDash val="solid"/>
                    </a:lnBlToTr>
                    <a:solidFill>
                      <a:srgbClr val="8CB7C7"/>
                    </a:solidFill>
                  </a:tcPr>
                </a:tc>
                <a:tc hMerge="1">
                  <a:txBody>
                    <a:bodyPr/>
                    <a:lstStyle/>
                    <a:p>
                      <a:endParaRPr lang="en-US" sz="2400" dirty="0"/>
                    </a:p>
                  </a:txBody>
                  <a:tcPr/>
                </a:tc>
                <a:extLst>
                  <a:ext uri="{0D108BD9-81ED-4DB2-BD59-A6C34878D82A}">
                    <a16:rowId xmlns:a16="http://schemas.microsoft.com/office/drawing/2014/main" val="10000"/>
                  </a:ext>
                </a:extLst>
              </a:tr>
              <a:tr h="41756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15000"/>
                        </a:lnSpc>
                        <a:spcAft>
                          <a:spcPts val="0"/>
                        </a:spcAft>
                      </a:pPr>
                      <a:r>
                        <a:rPr lang="en-US" sz="2000" b="1" dirty="0">
                          <a:effectLst/>
                        </a:rPr>
                        <a:t>Unvaccinated</a:t>
                      </a:r>
                      <a:endParaRPr lang="en-IN" sz="2000" b="1" dirty="0">
                        <a:effectLst/>
                        <a:latin typeface="Calibri"/>
                        <a:ea typeface="Calibri"/>
                        <a:cs typeface="Times New Roman"/>
                      </a:endParaRPr>
                    </a:p>
                  </a:txBody>
                  <a:tcPr marL="51435" marR="51435" marT="0" marB="0" anchor="ctr">
                    <a:lnL w="12700" cap="flat" cmpd="sng" algn="ctr">
                      <a:solidFill>
                        <a:schemeClr val="bg2">
                          <a:lumMod val="60000"/>
                          <a:lumOff val="40000"/>
                        </a:schemeClr>
                      </a:solidFill>
                      <a:prstDash val="solid"/>
                      <a:round/>
                      <a:headEnd type="none" w="med" len="med"/>
                      <a:tailEnd type="none" w="med" len="med"/>
                    </a:lnL>
                    <a:lnR>
                      <a:noFill/>
                    </a:lnR>
                    <a:lnT w="12700" cap="flat" cmpd="sng" algn="ctr">
                      <a:solidFill>
                        <a:srgbClr val="8CB7C7"/>
                      </a:solidFill>
                      <a:prstDash val="solid"/>
                      <a:round/>
                      <a:headEnd type="none" w="med" len="med"/>
                      <a:tailEnd type="none" w="med" len="med"/>
                    </a:lnT>
                    <a:lnB w="12700" cap="flat" cmpd="sng" algn="ctr">
                      <a:solidFill>
                        <a:srgbClr val="8CB7C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7000"/>
                        </a:lnSpc>
                        <a:spcAft>
                          <a:spcPts val="0"/>
                        </a:spcAft>
                      </a:pPr>
                      <a:r>
                        <a:rPr lang="en-US" sz="2000" b="1" dirty="0">
                          <a:effectLst/>
                          <a:latin typeface="Calibri"/>
                          <a:ea typeface="Times New Roman"/>
                          <a:cs typeface="Times New Roman"/>
                        </a:rPr>
                        <a:t>1265</a:t>
                      </a:r>
                      <a:endParaRPr lang="en-US" sz="2000" b="1" dirty="0">
                        <a:effectLst/>
                        <a:latin typeface="Calibri"/>
                        <a:ea typeface="Calibri"/>
                        <a:cs typeface="Times New Roman"/>
                      </a:endParaRPr>
                    </a:p>
                  </a:txBody>
                  <a:tcPr marL="51435" marR="51435" marT="0" marB="0" anchor="ctr">
                    <a:lnL>
                      <a:noFill/>
                    </a:lnL>
                    <a:lnR>
                      <a:noFill/>
                    </a:lnR>
                    <a:lnT w="12700" cap="flat" cmpd="sng" algn="ctr">
                      <a:solidFill>
                        <a:srgbClr val="8CB7C7"/>
                      </a:solidFill>
                      <a:prstDash val="solid"/>
                      <a:round/>
                      <a:headEnd type="none" w="med" len="med"/>
                      <a:tailEnd type="none" w="med" len="med"/>
                    </a:lnT>
                    <a:lnB w="12700" cap="flat" cmpd="sng" algn="ctr">
                      <a:solidFill>
                        <a:srgbClr val="8CB7C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87313" indent="0" algn="ctr">
                        <a:lnSpc>
                          <a:spcPct val="107000"/>
                        </a:lnSpc>
                        <a:spcAft>
                          <a:spcPts val="0"/>
                        </a:spcAft>
                      </a:pPr>
                      <a:r>
                        <a:rPr lang="en-US" sz="2000" b="1" dirty="0">
                          <a:effectLst/>
                          <a:latin typeface="Calibri"/>
                          <a:ea typeface="Calibri"/>
                          <a:cs typeface="Times New Roman"/>
                        </a:rPr>
                        <a:t>32</a:t>
                      </a:r>
                    </a:p>
                  </a:txBody>
                  <a:tcPr marL="51435" marR="51435" marT="0" marB="0" anchor="ctr">
                    <a:lnL>
                      <a:noFill/>
                    </a:lnL>
                    <a:lnR>
                      <a:noFill/>
                    </a:lnR>
                    <a:lnT w="12700" cap="flat" cmpd="sng" algn="ctr">
                      <a:solidFill>
                        <a:srgbClr val="8CB7C7"/>
                      </a:solidFill>
                      <a:prstDash val="solid"/>
                      <a:round/>
                      <a:headEnd type="none" w="med" len="med"/>
                      <a:tailEnd type="none" w="med" len="med"/>
                    </a:lnT>
                    <a:lnB w="12700" cap="flat" cmpd="sng" algn="ctr">
                      <a:solidFill>
                        <a:srgbClr val="8CB7C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7000"/>
                        </a:lnSpc>
                        <a:spcAft>
                          <a:spcPts val="0"/>
                        </a:spcAft>
                      </a:pPr>
                      <a:r>
                        <a:rPr lang="en-US" sz="2000" b="1" dirty="0">
                          <a:effectLst/>
                          <a:latin typeface="Calibri"/>
                          <a:ea typeface="Times New Roman"/>
                          <a:cs typeface="Times New Roman"/>
                        </a:rPr>
                        <a:t>(2.5; </a:t>
                      </a:r>
                      <a:r>
                        <a:rPr lang="en-US" sz="2000" b="0" dirty="0">
                          <a:effectLst/>
                          <a:latin typeface="Calibri"/>
                          <a:ea typeface="Times New Roman"/>
                          <a:cs typeface="Times New Roman"/>
                        </a:rPr>
                        <a:t>1.7-3.6</a:t>
                      </a:r>
                      <a:r>
                        <a:rPr lang="en-US" sz="2000" b="1" dirty="0">
                          <a:effectLst/>
                          <a:latin typeface="Calibri"/>
                          <a:ea typeface="Times New Roman"/>
                          <a:cs typeface="Times New Roman"/>
                        </a:rPr>
                        <a:t>)</a:t>
                      </a:r>
                      <a:endParaRPr lang="en-US" sz="2000" b="1" dirty="0">
                        <a:effectLst/>
                        <a:latin typeface="Calibri"/>
                        <a:ea typeface="Calibri"/>
                        <a:cs typeface="Times New Roman"/>
                      </a:endParaRPr>
                    </a:p>
                  </a:txBody>
                  <a:tcPr marL="51435" marR="51435" marT="0" marB="0" anchor="ctr">
                    <a:lnL>
                      <a:noFill/>
                    </a:lnL>
                    <a:lnR>
                      <a:noFill/>
                    </a:lnR>
                    <a:lnT w="12700" cmpd="sng">
                      <a:solidFill>
                        <a:srgbClr val="8CB7C7"/>
                      </a:solidFill>
                    </a:lnT>
                    <a:lnB w="12700" cap="flat" cmpd="sng" algn="ctr">
                      <a:solidFill>
                        <a:srgbClr val="8CB7C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2595725"/>
                  </a:ext>
                </a:extLst>
              </a:tr>
              <a:tr h="41756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15000"/>
                        </a:lnSpc>
                        <a:spcAft>
                          <a:spcPts val="0"/>
                        </a:spcAft>
                      </a:pPr>
                      <a:r>
                        <a:rPr lang="en-US" sz="2000" b="1" dirty="0">
                          <a:solidFill>
                            <a:srgbClr val="3333FF"/>
                          </a:solidFill>
                          <a:effectLst/>
                        </a:rPr>
                        <a:t>1- dose </a:t>
                      </a:r>
                      <a:endParaRPr lang="en-IN" sz="2000" b="1" dirty="0">
                        <a:solidFill>
                          <a:srgbClr val="3333FF"/>
                        </a:solidFill>
                        <a:effectLst/>
                        <a:latin typeface="Calibri"/>
                        <a:ea typeface="Calibri"/>
                        <a:cs typeface="Times New Roman"/>
                      </a:endParaRPr>
                    </a:p>
                  </a:txBody>
                  <a:tcPr marL="51435" marR="51435" marT="0" marB="0" anchor="ctr">
                    <a:lnL w="12700" cap="flat" cmpd="sng" algn="ctr">
                      <a:solidFill>
                        <a:schemeClr val="bg2">
                          <a:lumMod val="60000"/>
                          <a:lumOff val="40000"/>
                        </a:schemeClr>
                      </a:solidFill>
                      <a:prstDash val="solid"/>
                      <a:round/>
                      <a:headEnd type="none" w="med" len="med"/>
                      <a:tailEnd type="none" w="med" len="med"/>
                    </a:lnL>
                    <a:lnR>
                      <a:noFill/>
                    </a:lnR>
                    <a:lnT w="12700" cap="flat" cmpd="sng" algn="ctr">
                      <a:solidFill>
                        <a:srgbClr val="8CB7C7"/>
                      </a:solidFill>
                      <a:prstDash val="solid"/>
                      <a:round/>
                      <a:headEnd type="none" w="med" len="med"/>
                      <a:tailEnd type="none" w="med" len="med"/>
                    </a:lnT>
                    <a:lnB w="12700" cmpd="sng">
                      <a:solidFill>
                        <a:srgbClr val="8CB7C7"/>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7000"/>
                        </a:lnSpc>
                        <a:spcAft>
                          <a:spcPts val="0"/>
                        </a:spcAft>
                      </a:pPr>
                      <a:r>
                        <a:rPr lang="en-US" sz="2000" b="1" dirty="0">
                          <a:solidFill>
                            <a:srgbClr val="3333FF"/>
                          </a:solidFill>
                          <a:effectLst/>
                          <a:latin typeface="Calibri"/>
                          <a:ea typeface="Calibri"/>
                          <a:cs typeface="Times New Roman"/>
                        </a:rPr>
                        <a:t>2136</a:t>
                      </a:r>
                    </a:p>
                  </a:txBody>
                  <a:tcPr marL="51435" marR="51435" marT="0" marB="0" anchor="ctr">
                    <a:lnL>
                      <a:noFill/>
                    </a:lnL>
                    <a:lnR>
                      <a:noFill/>
                    </a:lnR>
                    <a:lnT w="12700" cap="flat" cmpd="sng" algn="ctr">
                      <a:solidFill>
                        <a:srgbClr val="8CB7C7"/>
                      </a:solidFill>
                      <a:prstDash val="solid"/>
                      <a:round/>
                      <a:headEnd type="none" w="med" len="med"/>
                      <a:tailEnd type="none" w="med" len="med"/>
                    </a:lnT>
                    <a:lnB w="12700" cmpd="sng">
                      <a:solidFill>
                        <a:srgbClr val="8CB7C7"/>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7000"/>
                        </a:lnSpc>
                        <a:spcAft>
                          <a:spcPts val="0"/>
                        </a:spcAft>
                      </a:pPr>
                      <a:r>
                        <a:rPr lang="en-US" sz="2000" b="1" dirty="0">
                          <a:solidFill>
                            <a:srgbClr val="3333FF"/>
                          </a:solidFill>
                          <a:effectLst/>
                          <a:latin typeface="Calibri"/>
                          <a:ea typeface="Calibri"/>
                          <a:cs typeface="Times New Roman"/>
                        </a:rPr>
                        <a:t>1</a:t>
                      </a:r>
                    </a:p>
                  </a:txBody>
                  <a:tcPr marL="51435" marR="51435" marT="0" marB="0" anchor="ctr">
                    <a:lnL>
                      <a:noFill/>
                    </a:lnL>
                    <a:lnR>
                      <a:noFill/>
                    </a:lnR>
                    <a:lnT w="12700" cap="flat" cmpd="sng" algn="ctr">
                      <a:solidFill>
                        <a:srgbClr val="8CB7C7"/>
                      </a:solidFill>
                      <a:prstDash val="solid"/>
                      <a:round/>
                      <a:headEnd type="none" w="med" len="med"/>
                      <a:tailEnd type="none" w="med" len="med"/>
                    </a:lnT>
                    <a:lnB w="12700" cmpd="sng">
                      <a:solidFill>
                        <a:srgbClr val="8CB7C7"/>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7000"/>
                        </a:lnSpc>
                        <a:spcAft>
                          <a:spcPts val="0"/>
                        </a:spcAft>
                      </a:pPr>
                      <a:r>
                        <a:rPr lang="en-US" sz="2000" b="1" dirty="0">
                          <a:solidFill>
                            <a:srgbClr val="3333FF"/>
                          </a:solidFill>
                          <a:effectLst/>
                          <a:latin typeface="Calibri"/>
                          <a:ea typeface="Times New Roman"/>
                          <a:cs typeface="Times New Roman"/>
                        </a:rPr>
                        <a:t>(0.0; </a:t>
                      </a:r>
                      <a:r>
                        <a:rPr lang="en-US" sz="2000" b="0" dirty="0">
                          <a:solidFill>
                            <a:srgbClr val="3333FF"/>
                          </a:solidFill>
                          <a:effectLst/>
                          <a:latin typeface="Calibri"/>
                          <a:ea typeface="Times New Roman"/>
                          <a:cs typeface="Times New Roman"/>
                        </a:rPr>
                        <a:t>0.0-0.3</a:t>
                      </a:r>
                      <a:r>
                        <a:rPr lang="en-US" sz="2000" b="1" dirty="0">
                          <a:solidFill>
                            <a:srgbClr val="3333FF"/>
                          </a:solidFill>
                          <a:effectLst/>
                          <a:latin typeface="Calibri"/>
                          <a:ea typeface="Times New Roman"/>
                          <a:cs typeface="Times New Roman"/>
                        </a:rPr>
                        <a:t>)</a:t>
                      </a:r>
                      <a:endParaRPr lang="en-US" sz="2000" b="1" dirty="0">
                        <a:solidFill>
                          <a:srgbClr val="3333FF"/>
                        </a:solidFill>
                        <a:effectLst/>
                        <a:latin typeface="Calibri"/>
                        <a:ea typeface="Calibri"/>
                        <a:cs typeface="Times New Roman"/>
                      </a:endParaRPr>
                    </a:p>
                  </a:txBody>
                  <a:tcPr marL="51435" marR="51435" marT="0" marB="0" anchor="ctr">
                    <a:lnL>
                      <a:noFill/>
                    </a:lnL>
                    <a:lnR>
                      <a:noFill/>
                    </a:lnR>
                    <a:lnT w="12700" cap="flat" cmpd="sng" algn="ctr">
                      <a:solidFill>
                        <a:srgbClr val="8CB7C7"/>
                      </a:solidFill>
                      <a:prstDash val="solid"/>
                      <a:round/>
                      <a:headEnd type="none" w="med" len="med"/>
                      <a:tailEnd type="none" w="med" len="med"/>
                    </a:lnT>
                    <a:lnB w="12700" cmpd="sng">
                      <a:solidFill>
                        <a:srgbClr val="8CB7C7"/>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64428944"/>
                  </a:ext>
                </a:extLst>
              </a:tr>
              <a:tr h="41756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15000"/>
                        </a:lnSpc>
                        <a:spcAft>
                          <a:spcPts val="0"/>
                        </a:spcAft>
                      </a:pPr>
                      <a:r>
                        <a:rPr lang="en-US" sz="2000" b="1" dirty="0">
                          <a:effectLst/>
                        </a:rPr>
                        <a:t>3- dose</a:t>
                      </a:r>
                      <a:endParaRPr lang="en-IN" sz="2000" b="1" dirty="0">
                        <a:effectLst/>
                        <a:latin typeface="Calibri"/>
                        <a:ea typeface="Calibri"/>
                        <a:cs typeface="Times New Roman"/>
                      </a:endParaRPr>
                    </a:p>
                  </a:txBody>
                  <a:tcPr marL="51435" marR="51435" marT="0" marB="0" anchor="ctr">
                    <a:lnL w="12700" cap="flat" cmpd="sng" algn="ctr">
                      <a:solidFill>
                        <a:schemeClr val="bg2">
                          <a:lumMod val="60000"/>
                          <a:lumOff val="40000"/>
                        </a:schemeClr>
                      </a:solidFill>
                      <a:prstDash val="solid"/>
                      <a:round/>
                      <a:headEnd type="none" w="med" len="med"/>
                      <a:tailEnd type="none" w="med" len="med"/>
                    </a:lnL>
                    <a:lnR>
                      <a:noFill/>
                    </a:lnR>
                    <a:lnT w="12700" cap="flat" cmpd="sng" algn="ctr">
                      <a:solidFill>
                        <a:srgbClr val="8CB7C7"/>
                      </a:solidFill>
                      <a:prstDash val="solid"/>
                      <a:round/>
                      <a:headEnd type="none" w="med" len="med"/>
                      <a:tailEnd type="none" w="med" len="med"/>
                    </a:lnT>
                    <a:lnB w="12700" cmpd="sng">
                      <a:solidFill>
                        <a:srgbClr val="8CB7C7"/>
                      </a:solidFill>
                    </a:lnB>
                    <a:lnTlToBr w="12700" cmpd="sng">
                      <a:noFill/>
                      <a:prstDash val="solid"/>
                    </a:lnTlToBr>
                    <a:lnBlToTr w="12700" cmpd="sng">
                      <a:noFill/>
                      <a:prstDash val="solid"/>
                    </a:lnBlToTr>
                    <a:solidFill>
                      <a:srgbClr val="8CB7C7">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7000"/>
                        </a:lnSpc>
                        <a:spcAft>
                          <a:spcPts val="0"/>
                        </a:spcAft>
                      </a:pPr>
                      <a:r>
                        <a:rPr lang="en-US" sz="2000" b="1" dirty="0">
                          <a:effectLst/>
                          <a:latin typeface="Calibri"/>
                          <a:ea typeface="Calibri"/>
                          <a:cs typeface="Times New Roman"/>
                        </a:rPr>
                        <a:t>1460</a:t>
                      </a:r>
                    </a:p>
                  </a:txBody>
                  <a:tcPr marL="51435" marR="51435" marT="0" marB="0" anchor="ctr">
                    <a:lnL>
                      <a:noFill/>
                    </a:lnL>
                    <a:lnR>
                      <a:noFill/>
                    </a:lnR>
                    <a:lnT w="12700" cap="flat" cmpd="sng" algn="ctr">
                      <a:solidFill>
                        <a:srgbClr val="8CB7C7"/>
                      </a:solidFill>
                      <a:prstDash val="solid"/>
                      <a:round/>
                      <a:headEnd type="none" w="med" len="med"/>
                      <a:tailEnd type="none" w="med" len="med"/>
                    </a:lnT>
                    <a:lnB w="12700" cmpd="sng">
                      <a:solidFill>
                        <a:srgbClr val="8CB7C7"/>
                      </a:solidFill>
                    </a:lnB>
                    <a:lnTlToBr w="12700" cmpd="sng">
                      <a:noFill/>
                      <a:prstDash val="solid"/>
                    </a:lnTlToBr>
                    <a:lnBlToTr w="12700" cmpd="sng">
                      <a:noFill/>
                      <a:prstDash val="solid"/>
                    </a:lnBlToTr>
                    <a:solidFill>
                      <a:srgbClr val="8CB7C7">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7000"/>
                        </a:lnSpc>
                        <a:spcAft>
                          <a:spcPts val="0"/>
                        </a:spcAft>
                      </a:pPr>
                      <a:r>
                        <a:rPr lang="en-US" sz="2000" b="1" dirty="0">
                          <a:effectLst/>
                          <a:latin typeface="Calibri"/>
                          <a:ea typeface="Calibri"/>
                          <a:cs typeface="Times New Roman"/>
                        </a:rPr>
                        <a:t>1</a:t>
                      </a:r>
                    </a:p>
                  </a:txBody>
                  <a:tcPr marL="51435" marR="51435" marT="0" marB="0" anchor="ctr">
                    <a:lnL>
                      <a:noFill/>
                    </a:lnL>
                    <a:lnR>
                      <a:noFill/>
                    </a:lnR>
                    <a:lnT w="12700" cap="flat" cmpd="sng" algn="ctr">
                      <a:solidFill>
                        <a:srgbClr val="8CB7C7"/>
                      </a:solidFill>
                      <a:prstDash val="solid"/>
                      <a:round/>
                      <a:headEnd type="none" w="med" len="med"/>
                      <a:tailEnd type="none" w="med" len="med"/>
                    </a:lnT>
                    <a:lnB w="12700" cmpd="sng">
                      <a:solidFill>
                        <a:srgbClr val="8CB7C7"/>
                      </a:solidFill>
                    </a:lnB>
                    <a:lnTlToBr w="12700" cmpd="sng">
                      <a:noFill/>
                      <a:prstDash val="solid"/>
                    </a:lnTlToBr>
                    <a:lnBlToTr w="12700" cmpd="sng">
                      <a:noFill/>
                      <a:prstDash val="solid"/>
                    </a:lnBlToTr>
                    <a:solidFill>
                      <a:srgbClr val="8CB7C7">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7000"/>
                        </a:lnSpc>
                        <a:spcAft>
                          <a:spcPts val="0"/>
                        </a:spcAft>
                      </a:pPr>
                      <a:r>
                        <a:rPr lang="en-US" sz="2000" b="1" dirty="0">
                          <a:effectLst/>
                          <a:latin typeface="Calibri"/>
                          <a:ea typeface="Times New Roman"/>
                          <a:cs typeface="Times New Roman"/>
                        </a:rPr>
                        <a:t>(0.1; </a:t>
                      </a:r>
                      <a:r>
                        <a:rPr lang="en-US" sz="2000" b="0" dirty="0">
                          <a:effectLst/>
                          <a:latin typeface="Calibri"/>
                          <a:ea typeface="Times New Roman"/>
                          <a:cs typeface="Times New Roman"/>
                        </a:rPr>
                        <a:t>0.0-0.4</a:t>
                      </a:r>
                      <a:r>
                        <a:rPr lang="en-US" sz="2000" b="1" dirty="0">
                          <a:effectLst/>
                          <a:latin typeface="Calibri"/>
                          <a:ea typeface="Times New Roman"/>
                          <a:cs typeface="Times New Roman"/>
                        </a:rPr>
                        <a:t>)</a:t>
                      </a:r>
                      <a:endParaRPr lang="en-US" sz="2000" b="1" dirty="0">
                        <a:effectLst/>
                        <a:latin typeface="Calibri"/>
                        <a:ea typeface="Calibri"/>
                        <a:cs typeface="Times New Roman"/>
                      </a:endParaRPr>
                    </a:p>
                  </a:txBody>
                  <a:tcPr marL="51435" marR="51435" marT="0" marB="0" anchor="ctr">
                    <a:lnL>
                      <a:noFill/>
                    </a:lnL>
                    <a:lnR>
                      <a:noFill/>
                    </a:lnR>
                    <a:lnT w="12700" cap="flat" cmpd="sng" algn="ctr">
                      <a:solidFill>
                        <a:srgbClr val="8CB7C7"/>
                      </a:solidFill>
                      <a:prstDash val="solid"/>
                      <a:round/>
                      <a:headEnd type="none" w="med" len="med"/>
                      <a:tailEnd type="none" w="med" len="med"/>
                    </a:lnT>
                    <a:lnB w="12700" cmpd="sng">
                      <a:solidFill>
                        <a:srgbClr val="8CB7C7"/>
                      </a:solidFill>
                    </a:lnB>
                    <a:lnTlToBr w="12700" cmpd="sng">
                      <a:noFill/>
                      <a:prstDash val="solid"/>
                    </a:lnTlToBr>
                    <a:lnBlToTr w="12700" cmpd="sng">
                      <a:noFill/>
                      <a:prstDash val="solid"/>
                    </a:lnBlToTr>
                    <a:solidFill>
                      <a:srgbClr val="8CB7C7">
                        <a:tint val="20000"/>
                      </a:srgbClr>
                    </a:solidFill>
                  </a:tcPr>
                </a:tc>
                <a:extLst>
                  <a:ext uri="{0D108BD9-81ED-4DB2-BD59-A6C34878D82A}">
                    <a16:rowId xmlns:a16="http://schemas.microsoft.com/office/drawing/2014/main" val="10001"/>
                  </a:ext>
                </a:extLst>
              </a:tr>
              <a:tr h="41756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15000"/>
                        </a:lnSpc>
                        <a:spcAft>
                          <a:spcPts val="0"/>
                        </a:spcAft>
                      </a:pPr>
                      <a:r>
                        <a:rPr lang="en-US" sz="2000" b="1" dirty="0">
                          <a:effectLst/>
                        </a:rPr>
                        <a:t>2- dose </a:t>
                      </a:r>
                      <a:endParaRPr lang="en-IN" sz="2000" b="1" dirty="0">
                        <a:effectLst/>
                        <a:latin typeface="Calibri"/>
                        <a:ea typeface="Calibri"/>
                        <a:cs typeface="Times New Roman"/>
                      </a:endParaRPr>
                    </a:p>
                  </a:txBody>
                  <a:tcPr marL="51435" marR="51435" marT="0" marB="0" anchor="ctr">
                    <a:lnL w="12700" cap="flat" cmpd="sng" algn="ctr">
                      <a:solidFill>
                        <a:schemeClr val="bg2">
                          <a:lumMod val="60000"/>
                          <a:lumOff val="40000"/>
                        </a:schemeClr>
                      </a:solidFill>
                      <a:prstDash val="solid"/>
                      <a:round/>
                      <a:headEnd type="none" w="med" len="med"/>
                      <a:tailEnd type="none" w="med" len="med"/>
                    </a:lnL>
                    <a:lnR>
                      <a:noFill/>
                    </a:lnR>
                    <a:lnT w="12700" cmpd="sng">
                      <a:solidFill>
                        <a:srgbClr val="8CB7C7"/>
                      </a:solidFill>
                    </a:lnT>
                    <a:lnB w="12700" cmpd="sng">
                      <a:solidFill>
                        <a:srgbClr val="8CB7C7"/>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7000"/>
                        </a:lnSpc>
                        <a:spcAft>
                          <a:spcPts val="0"/>
                        </a:spcAft>
                      </a:pPr>
                      <a:r>
                        <a:rPr lang="en-US" sz="2000" b="1" dirty="0">
                          <a:effectLst/>
                          <a:latin typeface="Calibri"/>
                          <a:ea typeface="Calibri"/>
                          <a:cs typeface="Times New Roman"/>
                        </a:rPr>
                        <a:t>1451</a:t>
                      </a:r>
                    </a:p>
                  </a:txBody>
                  <a:tcPr marL="51435" marR="51435" marT="0" marB="0" anchor="ctr">
                    <a:lnL>
                      <a:noFill/>
                    </a:lnL>
                    <a:lnR>
                      <a:noFill/>
                    </a:lnR>
                    <a:lnT w="12700" cmpd="sng">
                      <a:solidFill>
                        <a:srgbClr val="8CB7C7"/>
                      </a:solidFill>
                    </a:lnT>
                    <a:lnB w="12700" cmpd="sng">
                      <a:solidFill>
                        <a:srgbClr val="8CB7C7"/>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7000"/>
                        </a:lnSpc>
                        <a:spcAft>
                          <a:spcPts val="0"/>
                        </a:spcAft>
                      </a:pPr>
                      <a:r>
                        <a:rPr lang="en-US" sz="2000" b="1" dirty="0">
                          <a:effectLst/>
                          <a:latin typeface="Calibri"/>
                          <a:ea typeface="Calibri"/>
                          <a:cs typeface="Times New Roman"/>
                        </a:rPr>
                        <a:t>1</a:t>
                      </a:r>
                    </a:p>
                  </a:txBody>
                  <a:tcPr marL="51435" marR="51435" marT="0" marB="0" anchor="ctr">
                    <a:lnL>
                      <a:noFill/>
                    </a:lnL>
                    <a:lnR>
                      <a:noFill/>
                    </a:lnR>
                    <a:lnT w="12700" cmpd="sng">
                      <a:solidFill>
                        <a:srgbClr val="8CB7C7"/>
                      </a:solidFill>
                    </a:lnT>
                    <a:lnB w="12700" cmpd="sng">
                      <a:solidFill>
                        <a:srgbClr val="8CB7C7"/>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7000"/>
                        </a:lnSpc>
                        <a:spcAft>
                          <a:spcPts val="0"/>
                        </a:spcAft>
                      </a:pPr>
                      <a:r>
                        <a:rPr lang="en-US" sz="2000" b="1" dirty="0">
                          <a:effectLst/>
                          <a:latin typeface="Calibri"/>
                          <a:ea typeface="Times New Roman"/>
                          <a:cs typeface="Times New Roman"/>
                        </a:rPr>
                        <a:t>(0.1; </a:t>
                      </a:r>
                      <a:r>
                        <a:rPr lang="en-US" sz="2000" b="0" dirty="0">
                          <a:effectLst/>
                          <a:latin typeface="Calibri"/>
                          <a:ea typeface="Times New Roman"/>
                          <a:cs typeface="Times New Roman"/>
                        </a:rPr>
                        <a:t>0.0-0.4</a:t>
                      </a:r>
                      <a:r>
                        <a:rPr lang="en-US" sz="2000" b="1" dirty="0">
                          <a:effectLst/>
                          <a:latin typeface="Calibri"/>
                          <a:ea typeface="Times New Roman"/>
                          <a:cs typeface="Times New Roman"/>
                        </a:rPr>
                        <a:t>)</a:t>
                      </a:r>
                      <a:endParaRPr lang="en-US" sz="2000" b="1" dirty="0">
                        <a:effectLst/>
                        <a:latin typeface="Calibri"/>
                        <a:ea typeface="Calibri"/>
                        <a:cs typeface="Times New Roman"/>
                      </a:endParaRPr>
                    </a:p>
                  </a:txBody>
                  <a:tcPr marL="51435" marR="51435" marT="0" marB="0" anchor="ctr">
                    <a:lnL>
                      <a:noFill/>
                    </a:lnL>
                    <a:lnR>
                      <a:noFill/>
                    </a:lnR>
                    <a:lnT w="12700" cmpd="sng">
                      <a:solidFill>
                        <a:srgbClr val="8CB7C7"/>
                      </a:solidFill>
                    </a:lnT>
                    <a:lnB w="12700" cmpd="sng">
                      <a:solidFill>
                        <a:srgbClr val="8CB7C7"/>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bl>
          </a:graphicData>
        </a:graphic>
      </p:graphicFrame>
      <p:sp>
        <p:nvSpPr>
          <p:cNvPr id="4" name="TextBox 3">
            <a:extLst>
              <a:ext uri="{FF2B5EF4-FFF2-40B4-BE49-F238E27FC236}">
                <a16:creationId xmlns:a16="http://schemas.microsoft.com/office/drawing/2014/main" id="{D3D1944C-EAF3-B243-BEDA-23022FED840C}"/>
              </a:ext>
            </a:extLst>
          </p:cNvPr>
          <p:cNvSpPr txBox="1"/>
          <p:nvPr/>
        </p:nvSpPr>
        <p:spPr>
          <a:xfrm>
            <a:off x="157163" y="4821541"/>
            <a:ext cx="11928341" cy="1323439"/>
          </a:xfrm>
          <a:prstGeom prst="rect">
            <a:avLst/>
          </a:prstGeom>
          <a:noFill/>
        </p:spPr>
        <p:txBody>
          <a:bodyPr wrap="square" rtlCol="0">
            <a:spAutoFit/>
          </a:bodyPr>
          <a:lstStyle/>
          <a:p>
            <a:pPr algn="ctr"/>
            <a:r>
              <a:rPr lang="en-GB" sz="2000" b="1" dirty="0">
                <a:solidFill>
                  <a:srgbClr val="0070C0"/>
                </a:solidFill>
              </a:rPr>
              <a:t>“The Committee agreed the evidence strongly indicated that a single dose of quadrivalent vaccine would provide protection over a long period of time”-  </a:t>
            </a:r>
            <a:r>
              <a:rPr lang="en-GB" sz="2000" dirty="0">
                <a:solidFill>
                  <a:srgbClr val="0070C0"/>
                </a:solidFill>
              </a:rPr>
              <a:t>The Joint Committee on Vaccination &amp; Immunization (JCVI), UK after reviewing IARC study data (minutes of JCVI meeting held on 3/6/2020)</a:t>
            </a:r>
          </a:p>
        </p:txBody>
      </p:sp>
      <p:sp>
        <p:nvSpPr>
          <p:cNvPr id="5" name="Text Box 124"/>
          <p:cNvSpPr txBox="1">
            <a:spLocks noChangeArrowheads="1"/>
          </p:cNvSpPr>
          <p:nvPr/>
        </p:nvSpPr>
        <p:spPr bwMode="auto">
          <a:xfrm>
            <a:off x="6367346" y="6384204"/>
            <a:ext cx="548333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ts val="0"/>
              </a:spcBef>
              <a:buFontTx/>
              <a:buNone/>
            </a:pPr>
            <a:r>
              <a:rPr lang="en-US" altLang="en-US" sz="1600" b="1" i="1" dirty="0">
                <a:solidFill>
                  <a:srgbClr val="0070C0"/>
                </a:solidFill>
                <a:latin typeface="+mn-lt"/>
                <a:cs typeface="Arial" charset="0"/>
              </a:rPr>
              <a:t>Supported by the Bill &amp; Melinda Gates Foundation</a:t>
            </a:r>
          </a:p>
        </p:txBody>
      </p:sp>
      <p:sp>
        <p:nvSpPr>
          <p:cNvPr id="6" name="Title 1">
            <a:extLst>
              <a:ext uri="{FF2B5EF4-FFF2-40B4-BE49-F238E27FC236}">
                <a16:creationId xmlns:a16="http://schemas.microsoft.com/office/drawing/2014/main" id="{5AD67DCE-6E9A-C54B-854F-EE0F61358AA8}"/>
              </a:ext>
            </a:extLst>
          </p:cNvPr>
          <p:cNvSpPr txBox="1">
            <a:spLocks/>
          </p:cNvSpPr>
          <p:nvPr/>
        </p:nvSpPr>
        <p:spPr bwMode="auto">
          <a:xfrm>
            <a:off x="0" y="77283"/>
            <a:ext cx="1219199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3092D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rgbClr val="1F1F99"/>
                </a:solidFill>
                <a:latin typeface="+mj-lt"/>
                <a:ea typeface="+mj-ea"/>
                <a:cs typeface="+mj-cs"/>
              </a:defRPr>
            </a:lvl1pPr>
            <a:lvl2pPr algn="ctr" rtl="0" eaLnBrk="1" fontAlgn="base" hangingPunct="1">
              <a:spcBef>
                <a:spcPct val="0"/>
              </a:spcBef>
              <a:spcAft>
                <a:spcPct val="0"/>
              </a:spcAft>
              <a:defRPr sz="4400">
                <a:solidFill>
                  <a:srgbClr val="1F1F99"/>
                </a:solidFill>
                <a:latin typeface="Tahoma" pitchFamily="34" charset="0"/>
                <a:cs typeface="Tahoma" pitchFamily="34" charset="0"/>
              </a:defRPr>
            </a:lvl2pPr>
            <a:lvl3pPr algn="ctr" rtl="0" eaLnBrk="1" fontAlgn="base" hangingPunct="1">
              <a:spcBef>
                <a:spcPct val="0"/>
              </a:spcBef>
              <a:spcAft>
                <a:spcPct val="0"/>
              </a:spcAft>
              <a:defRPr sz="4400">
                <a:solidFill>
                  <a:srgbClr val="1F1F99"/>
                </a:solidFill>
                <a:latin typeface="Tahoma" pitchFamily="34" charset="0"/>
                <a:cs typeface="Tahoma" pitchFamily="34" charset="0"/>
              </a:defRPr>
            </a:lvl3pPr>
            <a:lvl4pPr algn="ctr" rtl="0" eaLnBrk="1" fontAlgn="base" hangingPunct="1">
              <a:spcBef>
                <a:spcPct val="0"/>
              </a:spcBef>
              <a:spcAft>
                <a:spcPct val="0"/>
              </a:spcAft>
              <a:defRPr sz="4400">
                <a:solidFill>
                  <a:srgbClr val="1F1F99"/>
                </a:solidFill>
                <a:latin typeface="Tahoma" pitchFamily="34" charset="0"/>
                <a:cs typeface="Tahoma" pitchFamily="34" charset="0"/>
              </a:defRPr>
            </a:lvl4pPr>
            <a:lvl5pPr algn="ctr" rtl="0" eaLnBrk="1" fontAlgn="base" hangingPunct="1">
              <a:spcBef>
                <a:spcPct val="0"/>
              </a:spcBef>
              <a:spcAft>
                <a:spcPct val="0"/>
              </a:spcAft>
              <a:defRPr sz="4400">
                <a:solidFill>
                  <a:srgbClr val="1F1F99"/>
                </a:solidFill>
                <a:latin typeface="Tahoma" pitchFamily="34" charset="0"/>
                <a:cs typeface="Tahoma" pitchFamily="34" charset="0"/>
              </a:defRPr>
            </a:lvl5pPr>
            <a:lvl6pPr marL="457200" algn="ctr" rtl="0" eaLnBrk="1" fontAlgn="base" hangingPunct="1">
              <a:spcBef>
                <a:spcPct val="0"/>
              </a:spcBef>
              <a:spcAft>
                <a:spcPct val="0"/>
              </a:spcAft>
              <a:defRPr sz="4400">
                <a:solidFill>
                  <a:srgbClr val="3333FF"/>
                </a:solidFill>
                <a:latin typeface="Tahoma" pitchFamily="34" charset="0"/>
                <a:cs typeface="Tahoma" pitchFamily="34" charset="0"/>
              </a:defRPr>
            </a:lvl6pPr>
            <a:lvl7pPr marL="914400" algn="ctr" rtl="0" eaLnBrk="1" fontAlgn="base" hangingPunct="1">
              <a:spcBef>
                <a:spcPct val="0"/>
              </a:spcBef>
              <a:spcAft>
                <a:spcPct val="0"/>
              </a:spcAft>
              <a:defRPr sz="4400">
                <a:solidFill>
                  <a:srgbClr val="3333FF"/>
                </a:solidFill>
                <a:latin typeface="Tahoma" pitchFamily="34" charset="0"/>
                <a:cs typeface="Tahoma" pitchFamily="34" charset="0"/>
              </a:defRPr>
            </a:lvl7pPr>
            <a:lvl8pPr marL="1371600" algn="ctr" rtl="0" eaLnBrk="1" fontAlgn="base" hangingPunct="1">
              <a:spcBef>
                <a:spcPct val="0"/>
              </a:spcBef>
              <a:spcAft>
                <a:spcPct val="0"/>
              </a:spcAft>
              <a:defRPr sz="4400">
                <a:solidFill>
                  <a:srgbClr val="3333FF"/>
                </a:solidFill>
                <a:latin typeface="Tahoma" pitchFamily="34" charset="0"/>
                <a:cs typeface="Tahoma" pitchFamily="34" charset="0"/>
              </a:defRPr>
            </a:lvl8pPr>
            <a:lvl9pPr marL="1828800" algn="ctr" rtl="0" eaLnBrk="1" fontAlgn="base" hangingPunct="1">
              <a:spcBef>
                <a:spcPct val="0"/>
              </a:spcBef>
              <a:spcAft>
                <a:spcPct val="0"/>
              </a:spcAft>
              <a:defRPr sz="4400">
                <a:solidFill>
                  <a:srgbClr val="3333FF"/>
                </a:solidFill>
                <a:latin typeface="Tahoma" pitchFamily="34" charset="0"/>
                <a:cs typeface="Tahoma" pitchFamily="34" charset="0"/>
              </a:defRPr>
            </a:lvl9pPr>
          </a:lstStyle>
          <a:p>
            <a:r>
              <a:rPr lang="en-US" sz="3200" kern="0" dirty="0">
                <a:solidFill>
                  <a:srgbClr val="3333FF"/>
                </a:solidFill>
              </a:rPr>
              <a:t>Efficacy of a single dose of 4-valent HPV Vaccine against persistent HPV infection compared to 2 or 3 doses</a:t>
            </a:r>
          </a:p>
        </p:txBody>
      </p:sp>
      <p:sp>
        <p:nvSpPr>
          <p:cNvPr id="7" name="Text Box 3">
            <a:extLst>
              <a:ext uri="{FF2B5EF4-FFF2-40B4-BE49-F238E27FC236}">
                <a16:creationId xmlns:a16="http://schemas.microsoft.com/office/drawing/2014/main" id="{69862C36-F299-0848-9CA6-D382F92016E1}"/>
              </a:ext>
            </a:extLst>
          </p:cNvPr>
          <p:cNvSpPr txBox="1">
            <a:spLocks noChangeArrowheads="1"/>
          </p:cNvSpPr>
          <p:nvPr/>
        </p:nvSpPr>
        <p:spPr bwMode="auto">
          <a:xfrm>
            <a:off x="157162" y="1386706"/>
            <a:ext cx="4814888"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285750" indent="-285750" eaLnBrk="1" hangingPunct="1">
              <a:spcBef>
                <a:spcPct val="50000"/>
              </a:spcBef>
            </a:pPr>
            <a:r>
              <a:rPr lang="en-GB" altLang="en-US" sz="2000" dirty="0">
                <a:solidFill>
                  <a:srgbClr val="1F1F99"/>
                </a:solidFill>
                <a:latin typeface="+mn-lt"/>
              </a:rPr>
              <a:t>Unmarried girls aged 10-18 year were vaccinated with 3 doses (N=4348), 2 doses (N=4979) &amp; 1 dose (N=4950) of 4-valent HPV vaccine in 2009-10</a:t>
            </a:r>
          </a:p>
          <a:p>
            <a:pPr marL="285750" indent="-285750" eaLnBrk="1" hangingPunct="1">
              <a:spcBef>
                <a:spcPct val="50000"/>
              </a:spcBef>
            </a:pPr>
            <a:r>
              <a:rPr lang="en-US" altLang="en-US" sz="2000" dirty="0">
                <a:solidFill>
                  <a:srgbClr val="1F1F99"/>
                </a:solidFill>
                <a:latin typeface="+mn-lt"/>
              </a:rPr>
              <a:t>10 year follow up of the vaccinated cohorts &amp; an age-matched unvaccinated cohort shows a very high efficacy against persistent HPV infection, </a:t>
            </a:r>
            <a:r>
              <a:rPr lang="en-US" altLang="en-US" sz="2000" u="sng" dirty="0">
                <a:solidFill>
                  <a:srgbClr val="1F1F99"/>
                </a:solidFill>
                <a:latin typeface="+mn-lt"/>
              </a:rPr>
              <a:t>irrespective of the number of doses</a:t>
            </a:r>
          </a:p>
        </p:txBody>
      </p:sp>
      <p:sp>
        <p:nvSpPr>
          <p:cNvPr id="8" name="Slide Number Placeholder 7">
            <a:extLst>
              <a:ext uri="{FF2B5EF4-FFF2-40B4-BE49-F238E27FC236}">
                <a16:creationId xmlns:a16="http://schemas.microsoft.com/office/drawing/2014/main" id="{6664825E-ED20-F849-B879-5529483CE4FE}"/>
              </a:ext>
            </a:extLst>
          </p:cNvPr>
          <p:cNvSpPr>
            <a:spLocks noGrp="1"/>
          </p:cNvSpPr>
          <p:nvPr>
            <p:ph type="sldNum" sz="quarter" idx="10"/>
          </p:nvPr>
        </p:nvSpPr>
        <p:spPr/>
        <p:txBody>
          <a:bodyPr/>
          <a:lstStyle/>
          <a:p>
            <a:pPr>
              <a:defRPr/>
            </a:pPr>
            <a:fld id="{0BA99665-BB23-493F-A010-F584A920B211}" type="slidenum">
              <a:rPr lang="en-US" smtClean="0"/>
              <a:pPr>
                <a:defRPr/>
              </a:pPr>
              <a:t>31</a:t>
            </a:fld>
            <a:endParaRPr lang="en-US" dirty="0"/>
          </a:p>
        </p:txBody>
      </p:sp>
    </p:spTree>
    <p:extLst>
      <p:ext uri="{BB962C8B-B14F-4D97-AF65-F5344CB8AC3E}">
        <p14:creationId xmlns:p14="http://schemas.microsoft.com/office/powerpoint/2010/main" val="2546150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81934"/>
            <a:ext cx="12192000" cy="914400"/>
          </a:xfrm>
          <a:prstGeom prst="rect">
            <a:avLst/>
          </a:prstGeom>
        </p:spPr>
        <p:txBody>
          <a:bodyPr>
            <a:noAutofit/>
          </a:bodyPr>
          <a:lst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a:lstStyle>
          <a:p>
            <a:r>
              <a:rPr lang="en-GB" sz="3200" kern="0" dirty="0"/>
              <a:t>Development &amp; field testing of a low-cost portable thermal ablator to treat cervical </a:t>
            </a:r>
            <a:r>
              <a:rPr lang="en-GB" sz="3200" kern="0" dirty="0" err="1"/>
              <a:t>precancers</a:t>
            </a:r>
            <a:endParaRPr lang="en-US" sz="3200" kern="0" dirty="0"/>
          </a:p>
        </p:txBody>
      </p:sp>
      <p:sp>
        <p:nvSpPr>
          <p:cNvPr id="3" name="Content Placeholder 3">
            <a:extLst>
              <a:ext uri="{FF2B5EF4-FFF2-40B4-BE49-F238E27FC236}">
                <a16:creationId xmlns:a16="http://schemas.microsoft.com/office/drawing/2014/main" id="{5C0C11FA-8FD5-9845-891E-65625007C611}"/>
              </a:ext>
            </a:extLst>
          </p:cNvPr>
          <p:cNvSpPr txBox="1">
            <a:spLocks/>
          </p:cNvSpPr>
          <p:nvPr/>
        </p:nvSpPr>
        <p:spPr>
          <a:xfrm>
            <a:off x="3265582" y="1368425"/>
            <a:ext cx="8445348" cy="4121150"/>
          </a:xfrm>
          <a:prstGeom prst="rect">
            <a:avLst/>
          </a:prstGeom>
        </p:spPr>
        <p:txBody>
          <a:bodyPr/>
          <a:lstStyle>
            <a:lvl1pPr marL="444500" indent="-4445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990600" indent="-366713" algn="l" rtl="0" eaLnBrk="0" fontAlgn="base" hangingPunct="0">
              <a:spcBef>
                <a:spcPct val="20000"/>
              </a:spcBef>
              <a:spcAft>
                <a:spcPct val="0"/>
              </a:spcAft>
              <a:buClr>
                <a:schemeClr val="tx1"/>
              </a:buClr>
              <a:buChar char="•"/>
              <a:defRPr sz="2800">
                <a:solidFill>
                  <a:schemeClr val="tx1"/>
                </a:solidFill>
                <a:latin typeface="+mn-lt"/>
                <a:cs typeface="+mn-cs"/>
              </a:defRPr>
            </a:lvl2pPr>
            <a:lvl3pPr marL="1435100" indent="-265113" algn="l" rtl="0" eaLnBrk="0" fontAlgn="base" hangingPunct="0">
              <a:spcBef>
                <a:spcPct val="20000"/>
              </a:spcBef>
              <a:spcAft>
                <a:spcPct val="0"/>
              </a:spcAft>
              <a:buClr>
                <a:schemeClr val="tx1"/>
              </a:buClr>
              <a:buChar char="•"/>
              <a:defRPr sz="2400">
                <a:solidFill>
                  <a:schemeClr val="tx1"/>
                </a:solidFill>
                <a:latin typeface="+mn-lt"/>
                <a:cs typeface="+mn-cs"/>
              </a:defRPr>
            </a:lvl3pPr>
            <a:lvl4pPr marL="1879600" indent="-265113" algn="l" rtl="0" eaLnBrk="0" fontAlgn="base" hangingPunct="0">
              <a:spcBef>
                <a:spcPct val="20000"/>
              </a:spcBef>
              <a:spcAft>
                <a:spcPct val="0"/>
              </a:spcAft>
              <a:buClr>
                <a:schemeClr val="tx1"/>
              </a:buClr>
              <a:buChar char="•"/>
              <a:defRPr sz="2000">
                <a:solidFill>
                  <a:schemeClr val="tx1"/>
                </a:solidFill>
                <a:latin typeface="+mn-lt"/>
                <a:cs typeface="+mn-cs"/>
              </a:defRPr>
            </a:lvl4pPr>
            <a:lvl5pPr marL="2287588" indent="-228600" algn="l" rtl="0" eaLnBrk="0" fontAlgn="base" hangingPunct="0">
              <a:spcBef>
                <a:spcPct val="20000"/>
              </a:spcBef>
              <a:spcAft>
                <a:spcPct val="0"/>
              </a:spcAft>
              <a:buClr>
                <a:schemeClr val="tx1"/>
              </a:buClr>
              <a:buChar char="•"/>
              <a:defRPr sz="2000">
                <a:solidFill>
                  <a:schemeClr val="tx1"/>
                </a:solidFill>
                <a:latin typeface="+mn-lt"/>
                <a:cs typeface="+mn-cs"/>
              </a:defRPr>
            </a:lvl5pPr>
            <a:lvl6pPr marL="2744788" indent="-228600" algn="l" rtl="0" fontAlgn="base">
              <a:spcBef>
                <a:spcPct val="20000"/>
              </a:spcBef>
              <a:spcAft>
                <a:spcPct val="0"/>
              </a:spcAft>
              <a:buClr>
                <a:schemeClr val="tx1"/>
              </a:buClr>
              <a:buChar char="•"/>
              <a:defRPr sz="2000">
                <a:solidFill>
                  <a:schemeClr val="tx1"/>
                </a:solidFill>
                <a:latin typeface="+mn-lt"/>
                <a:cs typeface="+mn-cs"/>
              </a:defRPr>
            </a:lvl6pPr>
            <a:lvl7pPr marL="3201988" indent="-228600" algn="l" rtl="0" fontAlgn="base">
              <a:spcBef>
                <a:spcPct val="20000"/>
              </a:spcBef>
              <a:spcAft>
                <a:spcPct val="0"/>
              </a:spcAft>
              <a:buClr>
                <a:schemeClr val="tx1"/>
              </a:buClr>
              <a:buChar char="•"/>
              <a:defRPr sz="2000">
                <a:solidFill>
                  <a:schemeClr val="tx1"/>
                </a:solidFill>
                <a:latin typeface="+mn-lt"/>
                <a:cs typeface="+mn-cs"/>
              </a:defRPr>
            </a:lvl7pPr>
            <a:lvl8pPr marL="3659188" indent="-228600" algn="l" rtl="0" fontAlgn="base">
              <a:spcBef>
                <a:spcPct val="20000"/>
              </a:spcBef>
              <a:spcAft>
                <a:spcPct val="0"/>
              </a:spcAft>
              <a:buClr>
                <a:schemeClr val="tx1"/>
              </a:buClr>
              <a:buChar char="•"/>
              <a:defRPr sz="2000">
                <a:solidFill>
                  <a:schemeClr val="tx1"/>
                </a:solidFill>
                <a:latin typeface="+mn-lt"/>
                <a:cs typeface="+mn-cs"/>
              </a:defRPr>
            </a:lvl8pPr>
            <a:lvl9pPr marL="4116388" indent="-228600" algn="l" rtl="0" fontAlgn="base">
              <a:spcBef>
                <a:spcPct val="20000"/>
              </a:spcBef>
              <a:spcAft>
                <a:spcPct val="0"/>
              </a:spcAft>
              <a:buClr>
                <a:schemeClr val="tx1"/>
              </a:buClr>
              <a:buChar char="•"/>
              <a:defRPr sz="2000">
                <a:solidFill>
                  <a:schemeClr val="tx1"/>
                </a:solidFill>
                <a:latin typeface="+mn-lt"/>
                <a:cs typeface="+mn-cs"/>
              </a:defRPr>
            </a:lvl9pPr>
          </a:lstStyle>
          <a:p>
            <a:pPr>
              <a:spcBef>
                <a:spcPts val="1200"/>
              </a:spcBef>
            </a:pPr>
            <a:r>
              <a:rPr lang="en-US" sz="1800" kern="0" dirty="0">
                <a:solidFill>
                  <a:srgbClr val="1F1F99"/>
                </a:solidFill>
              </a:rPr>
              <a:t>Within the framework of US-NIH sponsored study, IARC team worked with a private enterprise to develop a portable, battery-driven thermal ablator</a:t>
            </a:r>
          </a:p>
          <a:p>
            <a:pPr>
              <a:spcBef>
                <a:spcPts val="1200"/>
              </a:spcBef>
            </a:pPr>
            <a:r>
              <a:rPr lang="en-US" sz="1800" kern="0" dirty="0">
                <a:solidFill>
                  <a:srgbClr val="1F1F99"/>
                </a:solidFill>
              </a:rPr>
              <a:t>The thermal ablator was field tested in Zambia</a:t>
            </a:r>
          </a:p>
          <a:p>
            <a:pPr>
              <a:spcBef>
                <a:spcPts val="1200"/>
              </a:spcBef>
            </a:pPr>
            <a:r>
              <a:rPr lang="en-US" sz="1800" kern="0" dirty="0">
                <a:solidFill>
                  <a:srgbClr val="1F1F99"/>
                </a:solidFill>
              </a:rPr>
              <a:t>VIA-positive women eligible for ablative treatment were randomized into 3 arms to be treated with either thermal ablation (N=250) or cryotherapy (N=250) or LLETZ (N=250)</a:t>
            </a:r>
          </a:p>
          <a:p>
            <a:pPr>
              <a:spcBef>
                <a:spcPts val="1200"/>
              </a:spcBef>
            </a:pPr>
            <a:r>
              <a:rPr lang="en-US" sz="1800" kern="0" dirty="0">
                <a:solidFill>
                  <a:srgbClr val="1F1F99"/>
                </a:solidFill>
              </a:rPr>
              <a:t>The cure rates at 6 month follow up were no different between the treatment arms</a:t>
            </a:r>
          </a:p>
          <a:p>
            <a:pPr>
              <a:spcBef>
                <a:spcPts val="1200"/>
              </a:spcBef>
            </a:pPr>
            <a:r>
              <a:rPr lang="en-US" sz="1800" kern="0" dirty="0">
                <a:solidFill>
                  <a:srgbClr val="1F1F99"/>
                </a:solidFill>
              </a:rPr>
              <a:t>The complication rates were very low and comparable between the treatment arms</a:t>
            </a:r>
          </a:p>
          <a:p>
            <a:pPr>
              <a:spcBef>
                <a:spcPts val="1200"/>
              </a:spcBef>
            </a:pPr>
            <a:r>
              <a:rPr lang="en-US" sz="1800" kern="0" dirty="0">
                <a:solidFill>
                  <a:srgbClr val="1F1F99"/>
                </a:solidFill>
              </a:rPr>
              <a:t>The IARC study provided valuable evidence to the WHO to recommend thermal ablation as a method to treat cervical </a:t>
            </a:r>
            <a:r>
              <a:rPr lang="en-US" sz="1800" kern="0" dirty="0" err="1">
                <a:solidFill>
                  <a:srgbClr val="1F1F99"/>
                </a:solidFill>
              </a:rPr>
              <a:t>precancer</a:t>
            </a:r>
            <a:r>
              <a:rPr lang="en-US" sz="1800" kern="0" dirty="0">
                <a:solidFill>
                  <a:srgbClr val="1F1F99"/>
                </a:solidFill>
              </a:rPr>
              <a:t> in 2019 </a:t>
            </a:r>
          </a:p>
        </p:txBody>
      </p:sp>
      <p:sp>
        <p:nvSpPr>
          <p:cNvPr id="4" name="Text Box 124"/>
          <p:cNvSpPr txBox="1">
            <a:spLocks noChangeArrowheads="1"/>
          </p:cNvSpPr>
          <p:nvPr/>
        </p:nvSpPr>
        <p:spPr bwMode="auto">
          <a:xfrm>
            <a:off x="7114473" y="6466845"/>
            <a:ext cx="49818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ts val="0"/>
              </a:spcBef>
              <a:buFontTx/>
              <a:buNone/>
            </a:pPr>
            <a:r>
              <a:rPr lang="en-US" altLang="en-US" sz="1600" b="1" i="1" dirty="0">
                <a:solidFill>
                  <a:srgbClr val="0070C0"/>
                </a:solidFill>
                <a:latin typeface="+mn-lt"/>
                <a:cs typeface="Arial" charset="0"/>
              </a:rPr>
              <a:t>Supported by </a:t>
            </a:r>
            <a:r>
              <a:rPr lang="en-GB" altLang="en-US" sz="1600" b="1" i="1" dirty="0">
                <a:solidFill>
                  <a:srgbClr val="0070C0"/>
                </a:solidFill>
                <a:latin typeface="+mn-lt"/>
              </a:rPr>
              <a:t>US National Institutes of Health</a:t>
            </a:r>
            <a:endParaRPr lang="en-US" altLang="en-US" sz="1600" b="1" i="1" dirty="0">
              <a:solidFill>
                <a:srgbClr val="0070C0"/>
              </a:solidFill>
              <a:latin typeface="+mn-lt"/>
              <a:cs typeface="Arial" charset="0"/>
            </a:endParaRPr>
          </a:p>
        </p:txBody>
      </p:sp>
      <p:pic>
        <p:nvPicPr>
          <p:cNvPr id="5" name="Picture 2" descr="D:\TA_K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3577" y="1337997"/>
            <a:ext cx="2773011" cy="28554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EE58B6D-0AEE-064A-A2F6-624B9F11B015}"/>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223577" y="4275233"/>
            <a:ext cx="2773011" cy="1802294"/>
          </a:xfrm>
          <a:prstGeom prst="rect">
            <a:avLst/>
          </a:prstGeom>
        </p:spPr>
      </p:pic>
      <p:sp>
        <p:nvSpPr>
          <p:cNvPr id="7" name="TextBox 6">
            <a:extLst>
              <a:ext uri="{FF2B5EF4-FFF2-40B4-BE49-F238E27FC236}">
                <a16:creationId xmlns:a16="http://schemas.microsoft.com/office/drawing/2014/main" id="{F6F3EF44-888C-2444-AC29-3C2FB7C204A3}"/>
              </a:ext>
            </a:extLst>
          </p:cNvPr>
          <p:cNvSpPr txBox="1"/>
          <p:nvPr/>
        </p:nvSpPr>
        <p:spPr>
          <a:xfrm>
            <a:off x="4059044" y="5626712"/>
            <a:ext cx="8286317" cy="923330"/>
          </a:xfrm>
          <a:prstGeom prst="rect">
            <a:avLst/>
          </a:prstGeom>
          <a:noFill/>
        </p:spPr>
        <p:txBody>
          <a:bodyPr wrap="square" rtlCol="0">
            <a:spAutoFit/>
          </a:bodyPr>
          <a:lstStyle/>
          <a:p>
            <a:pPr>
              <a:spcBef>
                <a:spcPts val="0"/>
              </a:spcBef>
            </a:pPr>
            <a:r>
              <a:rPr lang="en-GB" i="1" dirty="0">
                <a:solidFill>
                  <a:srgbClr val="0079C2"/>
                </a:solidFill>
              </a:rPr>
              <a:t>Pinder et al. Lancet Oncology 2019</a:t>
            </a:r>
          </a:p>
          <a:p>
            <a:pPr>
              <a:spcBef>
                <a:spcPts val="0"/>
              </a:spcBef>
            </a:pPr>
            <a:r>
              <a:rPr lang="en-GB" i="1" dirty="0">
                <a:solidFill>
                  <a:srgbClr val="0079C2"/>
                </a:solidFill>
              </a:rPr>
              <a:t>WHO guidelines for the use of thermal ablation for cervical pre-cancer lesions,</a:t>
            </a:r>
            <a:r>
              <a:rPr lang="en-US" i="1" dirty="0">
                <a:solidFill>
                  <a:srgbClr val="0079C2"/>
                </a:solidFill>
              </a:rPr>
              <a:t> 2019</a:t>
            </a:r>
            <a:endParaRPr lang="en-GB" i="1" dirty="0">
              <a:solidFill>
                <a:srgbClr val="0079C2"/>
              </a:solidFill>
            </a:endParaRPr>
          </a:p>
        </p:txBody>
      </p:sp>
      <p:sp>
        <p:nvSpPr>
          <p:cNvPr id="8" name="Slide Number Placeholder 7">
            <a:extLst>
              <a:ext uri="{FF2B5EF4-FFF2-40B4-BE49-F238E27FC236}">
                <a16:creationId xmlns:a16="http://schemas.microsoft.com/office/drawing/2014/main" id="{144B7584-5584-F644-8617-AF537B4A29DF}"/>
              </a:ext>
            </a:extLst>
          </p:cNvPr>
          <p:cNvSpPr>
            <a:spLocks noGrp="1"/>
          </p:cNvSpPr>
          <p:nvPr>
            <p:ph type="sldNum" sz="quarter" idx="10"/>
          </p:nvPr>
        </p:nvSpPr>
        <p:spPr/>
        <p:txBody>
          <a:bodyPr/>
          <a:lstStyle/>
          <a:p>
            <a:pPr>
              <a:defRPr/>
            </a:pPr>
            <a:fld id="{0BA99665-BB23-493F-A010-F584A920B211}" type="slidenum">
              <a:rPr lang="en-US" smtClean="0"/>
              <a:pPr>
                <a:defRPr/>
              </a:pPr>
              <a:t>32</a:t>
            </a:fld>
            <a:endParaRPr lang="en-US" dirty="0"/>
          </a:p>
        </p:txBody>
      </p:sp>
    </p:spTree>
    <p:extLst>
      <p:ext uri="{BB962C8B-B14F-4D97-AF65-F5344CB8AC3E}">
        <p14:creationId xmlns:p14="http://schemas.microsoft.com/office/powerpoint/2010/main" val="2557677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E10EA-9967-CB44-BE8E-287C822E70F4}"/>
              </a:ext>
            </a:extLst>
          </p:cNvPr>
          <p:cNvSpPr txBox="1">
            <a:spLocks/>
          </p:cNvSpPr>
          <p:nvPr/>
        </p:nvSpPr>
        <p:spPr>
          <a:xfrm>
            <a:off x="0" y="168910"/>
            <a:ext cx="12192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3092D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a:lstStyle>
          <a:p>
            <a:r>
              <a:rPr lang="en-GB" sz="3200" kern="0" dirty="0"/>
              <a:t>Impact of COVID-19 outbreak on  cancer screening programmes in 17 LMICs belonging to different HDI categories</a:t>
            </a:r>
            <a:endParaRPr lang="en-US" sz="3200" kern="0" dirty="0"/>
          </a:p>
        </p:txBody>
      </p:sp>
      <p:sp>
        <p:nvSpPr>
          <p:cNvPr id="3" name="Content Placeholder 2">
            <a:extLst>
              <a:ext uri="{FF2B5EF4-FFF2-40B4-BE49-F238E27FC236}">
                <a16:creationId xmlns:a16="http://schemas.microsoft.com/office/drawing/2014/main" id="{40809FDB-6773-9444-82B8-729CE71E6575}"/>
              </a:ext>
            </a:extLst>
          </p:cNvPr>
          <p:cNvSpPr txBox="1">
            <a:spLocks/>
          </p:cNvSpPr>
          <p:nvPr/>
        </p:nvSpPr>
        <p:spPr>
          <a:xfrm>
            <a:off x="0" y="1196581"/>
            <a:ext cx="4293220" cy="4121150"/>
          </a:xfrm>
          <a:prstGeom prst="rect">
            <a:avLst/>
          </a:prstGeom>
        </p:spPr>
        <p:txBody>
          <a:bodyPr/>
          <a:lstStyle>
            <a:lvl1pPr marL="444500" indent="-4445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990600" indent="-366713" algn="l" rtl="0" eaLnBrk="0" fontAlgn="base" hangingPunct="0">
              <a:spcBef>
                <a:spcPct val="20000"/>
              </a:spcBef>
              <a:spcAft>
                <a:spcPct val="0"/>
              </a:spcAft>
              <a:buClr>
                <a:schemeClr val="tx1"/>
              </a:buClr>
              <a:buChar char="•"/>
              <a:defRPr sz="2800">
                <a:solidFill>
                  <a:schemeClr val="tx1"/>
                </a:solidFill>
                <a:latin typeface="+mn-lt"/>
                <a:cs typeface="+mn-cs"/>
              </a:defRPr>
            </a:lvl2pPr>
            <a:lvl3pPr marL="1435100" indent="-265113" algn="l" rtl="0" eaLnBrk="0" fontAlgn="base" hangingPunct="0">
              <a:spcBef>
                <a:spcPct val="20000"/>
              </a:spcBef>
              <a:spcAft>
                <a:spcPct val="0"/>
              </a:spcAft>
              <a:buClr>
                <a:schemeClr val="tx1"/>
              </a:buClr>
              <a:buChar char="•"/>
              <a:defRPr sz="2400">
                <a:solidFill>
                  <a:schemeClr val="tx1"/>
                </a:solidFill>
                <a:latin typeface="+mn-lt"/>
                <a:cs typeface="+mn-cs"/>
              </a:defRPr>
            </a:lvl3pPr>
            <a:lvl4pPr marL="1879600" indent="-265113" algn="l" rtl="0" eaLnBrk="0" fontAlgn="base" hangingPunct="0">
              <a:spcBef>
                <a:spcPct val="20000"/>
              </a:spcBef>
              <a:spcAft>
                <a:spcPct val="0"/>
              </a:spcAft>
              <a:buClr>
                <a:schemeClr val="tx1"/>
              </a:buClr>
              <a:buChar char="•"/>
              <a:defRPr sz="2000">
                <a:solidFill>
                  <a:schemeClr val="tx1"/>
                </a:solidFill>
                <a:latin typeface="+mn-lt"/>
                <a:cs typeface="+mn-cs"/>
              </a:defRPr>
            </a:lvl4pPr>
            <a:lvl5pPr marL="2287588" indent="-228600" algn="l" rtl="0" eaLnBrk="0" fontAlgn="base" hangingPunct="0">
              <a:spcBef>
                <a:spcPct val="20000"/>
              </a:spcBef>
              <a:spcAft>
                <a:spcPct val="0"/>
              </a:spcAft>
              <a:buClr>
                <a:schemeClr val="tx1"/>
              </a:buClr>
              <a:buChar char="•"/>
              <a:defRPr sz="2000">
                <a:solidFill>
                  <a:schemeClr val="tx1"/>
                </a:solidFill>
                <a:latin typeface="+mn-lt"/>
                <a:cs typeface="+mn-cs"/>
              </a:defRPr>
            </a:lvl5pPr>
            <a:lvl6pPr marL="2744788" indent="-228600" algn="l" rtl="0" fontAlgn="base">
              <a:spcBef>
                <a:spcPct val="20000"/>
              </a:spcBef>
              <a:spcAft>
                <a:spcPct val="0"/>
              </a:spcAft>
              <a:buClr>
                <a:schemeClr val="tx1"/>
              </a:buClr>
              <a:buChar char="•"/>
              <a:defRPr sz="2000">
                <a:solidFill>
                  <a:schemeClr val="tx1"/>
                </a:solidFill>
                <a:latin typeface="+mn-lt"/>
                <a:cs typeface="+mn-cs"/>
              </a:defRPr>
            </a:lvl6pPr>
            <a:lvl7pPr marL="3201988" indent="-228600" algn="l" rtl="0" fontAlgn="base">
              <a:spcBef>
                <a:spcPct val="20000"/>
              </a:spcBef>
              <a:spcAft>
                <a:spcPct val="0"/>
              </a:spcAft>
              <a:buClr>
                <a:schemeClr val="tx1"/>
              </a:buClr>
              <a:buChar char="•"/>
              <a:defRPr sz="2000">
                <a:solidFill>
                  <a:schemeClr val="tx1"/>
                </a:solidFill>
                <a:latin typeface="+mn-lt"/>
                <a:cs typeface="+mn-cs"/>
              </a:defRPr>
            </a:lvl7pPr>
            <a:lvl8pPr marL="3659188" indent="-228600" algn="l" rtl="0" fontAlgn="base">
              <a:spcBef>
                <a:spcPct val="20000"/>
              </a:spcBef>
              <a:spcAft>
                <a:spcPct val="0"/>
              </a:spcAft>
              <a:buClr>
                <a:schemeClr val="tx1"/>
              </a:buClr>
              <a:buChar char="•"/>
              <a:defRPr sz="2000">
                <a:solidFill>
                  <a:schemeClr val="tx1"/>
                </a:solidFill>
                <a:latin typeface="+mn-lt"/>
                <a:cs typeface="+mn-cs"/>
              </a:defRPr>
            </a:lvl8pPr>
            <a:lvl9pPr marL="4116388" indent="-228600" algn="l" rtl="0" fontAlgn="base">
              <a:spcBef>
                <a:spcPct val="20000"/>
              </a:spcBef>
              <a:spcAft>
                <a:spcPct val="0"/>
              </a:spcAft>
              <a:buClr>
                <a:schemeClr val="tx1"/>
              </a:buClr>
              <a:buChar char="•"/>
              <a:defRPr sz="2000">
                <a:solidFill>
                  <a:schemeClr val="tx1"/>
                </a:solidFill>
                <a:latin typeface="+mn-lt"/>
                <a:cs typeface="+mn-cs"/>
              </a:defRPr>
            </a:lvl9pPr>
          </a:lstStyle>
          <a:p>
            <a:pPr marL="265113" indent="-265113">
              <a:spcBef>
                <a:spcPts val="1200"/>
              </a:spcBef>
            </a:pPr>
            <a:r>
              <a:rPr lang="en-US" sz="2000" kern="0" dirty="0">
                <a:solidFill>
                  <a:srgbClr val="1F1F99"/>
                </a:solidFill>
              </a:rPr>
              <a:t>Managers/supervisors of cancer screening programs from 17 LMICs participated in an online survey &amp; subsequent in-depth interview.</a:t>
            </a:r>
          </a:p>
          <a:p>
            <a:pPr marL="265113" indent="-265113">
              <a:spcBef>
                <a:spcPts val="1200"/>
              </a:spcBef>
            </a:pPr>
            <a:r>
              <a:rPr lang="en-US" sz="2000" kern="0" dirty="0">
                <a:solidFill>
                  <a:srgbClr val="1F1F99"/>
                </a:solidFill>
              </a:rPr>
              <a:t>Screening was suspended for 30+ days in all except Iran.</a:t>
            </a:r>
          </a:p>
          <a:p>
            <a:pPr marL="265113" indent="-265113">
              <a:spcBef>
                <a:spcPts val="1200"/>
              </a:spcBef>
            </a:pPr>
            <a:r>
              <a:rPr lang="en-US" sz="2000" kern="0" dirty="0">
                <a:solidFill>
                  <a:srgbClr val="1F1F99"/>
                </a:solidFill>
              </a:rPr>
              <a:t>Diagnostic services were suspended for 30+ days in all except Iran, Malaysia &amp; Sri Lanka.</a:t>
            </a:r>
          </a:p>
          <a:p>
            <a:pPr marL="265113" indent="-265113">
              <a:spcBef>
                <a:spcPts val="1200"/>
              </a:spcBef>
            </a:pPr>
            <a:r>
              <a:rPr lang="en-US" sz="2000" kern="0" dirty="0">
                <a:solidFill>
                  <a:srgbClr val="1F1F99"/>
                </a:solidFill>
              </a:rPr>
              <a:t>Cancer treatment services were suspended for 30+ days in Cameroon, Bangladesh, India, Honduras &amp; China.</a:t>
            </a:r>
          </a:p>
          <a:p>
            <a:pPr>
              <a:spcBef>
                <a:spcPts val="1200"/>
              </a:spcBef>
            </a:pPr>
            <a:endParaRPr lang="en-US" sz="1800" kern="0" dirty="0"/>
          </a:p>
        </p:txBody>
      </p:sp>
      <p:pic>
        <p:nvPicPr>
          <p:cNvPr id="4" name="Picture 3">
            <a:extLst>
              <a:ext uri="{FF2B5EF4-FFF2-40B4-BE49-F238E27FC236}">
                <a16:creationId xmlns:a16="http://schemas.microsoft.com/office/drawing/2014/main" id="{13658276-C892-E046-A975-91758664069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4194810" y="2415888"/>
            <a:ext cx="7997190" cy="3682652"/>
          </a:xfrm>
          <a:prstGeom prst="rect">
            <a:avLst/>
          </a:prstGeom>
        </p:spPr>
      </p:pic>
      <p:sp>
        <p:nvSpPr>
          <p:cNvPr id="5" name="TextBox 4">
            <a:extLst>
              <a:ext uri="{FF2B5EF4-FFF2-40B4-BE49-F238E27FC236}">
                <a16:creationId xmlns:a16="http://schemas.microsoft.com/office/drawing/2014/main" id="{FF354970-CD95-454A-9799-E2E966BD2521}"/>
              </a:ext>
            </a:extLst>
          </p:cNvPr>
          <p:cNvSpPr txBox="1"/>
          <p:nvPr/>
        </p:nvSpPr>
        <p:spPr>
          <a:xfrm>
            <a:off x="4194810" y="1497658"/>
            <a:ext cx="799719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3092D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eaLnBrk="1" hangingPunct="1">
              <a:spcBef>
                <a:spcPct val="0"/>
              </a:spcBef>
              <a:defRPr sz="1800" b="1">
                <a:solidFill>
                  <a:srgbClr val="3333FF"/>
                </a:solidFill>
                <a:latin typeface="+mj-lt"/>
                <a:ea typeface="+mj-ea"/>
                <a:cs typeface="+mj-cs"/>
              </a:defRPr>
            </a:lvl1pPr>
            <a:lvl2pPr algn="ctr" eaLnBrk="1" hangingPunct="1">
              <a:spcBef>
                <a:spcPct val="0"/>
              </a:spcBef>
              <a:defRPr sz="4400">
                <a:solidFill>
                  <a:srgbClr val="1F1F99"/>
                </a:solidFill>
                <a:latin typeface="Tahoma" pitchFamily="34" charset="0"/>
                <a:cs typeface="Tahoma" pitchFamily="34" charset="0"/>
              </a:defRPr>
            </a:lvl2pPr>
            <a:lvl3pPr algn="ctr" eaLnBrk="1" hangingPunct="1">
              <a:spcBef>
                <a:spcPct val="0"/>
              </a:spcBef>
              <a:defRPr sz="4400">
                <a:solidFill>
                  <a:srgbClr val="1F1F99"/>
                </a:solidFill>
                <a:latin typeface="Tahoma" pitchFamily="34" charset="0"/>
                <a:cs typeface="Tahoma" pitchFamily="34" charset="0"/>
              </a:defRPr>
            </a:lvl3pPr>
            <a:lvl4pPr algn="ctr" eaLnBrk="1" hangingPunct="1">
              <a:spcBef>
                <a:spcPct val="0"/>
              </a:spcBef>
              <a:defRPr sz="4400">
                <a:solidFill>
                  <a:srgbClr val="1F1F99"/>
                </a:solidFill>
                <a:latin typeface="Tahoma" pitchFamily="34" charset="0"/>
                <a:cs typeface="Tahoma" pitchFamily="34" charset="0"/>
              </a:defRPr>
            </a:lvl4pPr>
            <a:lvl5pPr algn="ctr" eaLnBrk="1" hangingPunct="1">
              <a:spcBef>
                <a:spcPct val="0"/>
              </a:spcBef>
              <a:defRPr sz="4400">
                <a:solidFill>
                  <a:srgbClr val="1F1F99"/>
                </a:solidFill>
                <a:latin typeface="Tahoma" pitchFamily="34" charset="0"/>
                <a:cs typeface="Tahoma" pitchFamily="34" charset="0"/>
              </a:defRPr>
            </a:lvl5pPr>
            <a:lvl6pPr marL="457200" algn="ctr" fontAlgn="base">
              <a:spcBef>
                <a:spcPct val="0"/>
              </a:spcBef>
              <a:spcAft>
                <a:spcPct val="0"/>
              </a:spcAft>
              <a:defRPr sz="4400">
                <a:solidFill>
                  <a:srgbClr val="3333FF"/>
                </a:solidFill>
                <a:latin typeface="Tahoma" pitchFamily="34" charset="0"/>
                <a:cs typeface="Tahoma" pitchFamily="34" charset="0"/>
              </a:defRPr>
            </a:lvl6pPr>
            <a:lvl7pPr marL="914400" algn="ctr" fontAlgn="base">
              <a:spcBef>
                <a:spcPct val="0"/>
              </a:spcBef>
              <a:spcAft>
                <a:spcPct val="0"/>
              </a:spcAft>
              <a:defRPr sz="4400">
                <a:solidFill>
                  <a:srgbClr val="3333FF"/>
                </a:solidFill>
                <a:latin typeface="Tahoma" pitchFamily="34" charset="0"/>
                <a:cs typeface="Tahoma" pitchFamily="34" charset="0"/>
              </a:defRPr>
            </a:lvl7pPr>
            <a:lvl8pPr marL="1371600" algn="ctr" fontAlgn="base">
              <a:spcBef>
                <a:spcPct val="0"/>
              </a:spcBef>
              <a:spcAft>
                <a:spcPct val="0"/>
              </a:spcAft>
              <a:defRPr sz="4400">
                <a:solidFill>
                  <a:srgbClr val="3333FF"/>
                </a:solidFill>
                <a:latin typeface="Tahoma" pitchFamily="34" charset="0"/>
                <a:cs typeface="Tahoma" pitchFamily="34" charset="0"/>
              </a:defRPr>
            </a:lvl8pPr>
            <a:lvl9pPr marL="1828800" algn="ctr" fontAlgn="base">
              <a:spcBef>
                <a:spcPct val="0"/>
              </a:spcBef>
              <a:spcAft>
                <a:spcPct val="0"/>
              </a:spcAft>
              <a:defRPr sz="4400">
                <a:solidFill>
                  <a:srgbClr val="3333FF"/>
                </a:solidFill>
                <a:latin typeface="Tahoma" pitchFamily="34" charset="0"/>
                <a:cs typeface="Tahoma" pitchFamily="34" charset="0"/>
              </a:defRPr>
            </a:lvl9pPr>
          </a:lstStyle>
          <a:p>
            <a:r>
              <a:rPr lang="en-GB" i="1" dirty="0"/>
              <a:t>Availability of cancer screening, diagnostic &amp; treatment services in Sept-Oct 2020 compared to the pre-COVID situation – as rated by program managers in a scale of 0 to 100</a:t>
            </a:r>
            <a:endParaRPr lang="en-US" i="1" dirty="0"/>
          </a:p>
        </p:txBody>
      </p:sp>
      <p:sp>
        <p:nvSpPr>
          <p:cNvPr id="6" name="Slide Number Placeholder 5">
            <a:extLst>
              <a:ext uri="{FF2B5EF4-FFF2-40B4-BE49-F238E27FC236}">
                <a16:creationId xmlns:a16="http://schemas.microsoft.com/office/drawing/2014/main" id="{5BED380D-9CB6-D841-AC34-72D11295D03C}"/>
              </a:ext>
            </a:extLst>
          </p:cNvPr>
          <p:cNvSpPr>
            <a:spLocks noGrp="1"/>
          </p:cNvSpPr>
          <p:nvPr>
            <p:ph type="sldNum" sz="quarter" idx="10"/>
          </p:nvPr>
        </p:nvSpPr>
        <p:spPr/>
        <p:txBody>
          <a:bodyPr/>
          <a:lstStyle/>
          <a:p>
            <a:pPr>
              <a:defRPr/>
            </a:pPr>
            <a:fld id="{0BA99665-BB23-493F-A010-F584A920B211}" type="slidenum">
              <a:rPr lang="en-US" smtClean="0"/>
              <a:pPr>
                <a:defRPr/>
              </a:pPr>
              <a:t>33</a:t>
            </a:fld>
            <a:endParaRPr lang="en-US" dirty="0"/>
          </a:p>
        </p:txBody>
      </p:sp>
    </p:spTree>
    <p:extLst>
      <p:ext uri="{BB962C8B-B14F-4D97-AF65-F5344CB8AC3E}">
        <p14:creationId xmlns:p14="http://schemas.microsoft.com/office/powerpoint/2010/main" val="2462588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E338926-97CB-48D9-ADCA-8EA04F159D54}"/>
              </a:ext>
            </a:extLst>
          </p:cNvPr>
          <p:cNvPicPr>
            <a:picLocks noChangeAspect="1"/>
          </p:cNvPicPr>
          <p:nvPr/>
        </p:nvPicPr>
        <p:blipFill rotWithShape="1">
          <a:blip r:embed="rId3"/>
          <a:srcRect t="25084" r="7608"/>
          <a:stretch/>
        </p:blipFill>
        <p:spPr>
          <a:xfrm>
            <a:off x="9912485" y="3547111"/>
            <a:ext cx="2285866" cy="2042061"/>
          </a:xfrm>
          <a:prstGeom prst="rect">
            <a:avLst/>
          </a:prstGeom>
          <a:noFill/>
          <a:ln cap="flat">
            <a:noFill/>
          </a:ln>
        </p:spPr>
      </p:pic>
      <p:sp>
        <p:nvSpPr>
          <p:cNvPr id="3" name="CuadroTexto 5">
            <a:extLst>
              <a:ext uri="{FF2B5EF4-FFF2-40B4-BE49-F238E27FC236}">
                <a16:creationId xmlns:a16="http://schemas.microsoft.com/office/drawing/2014/main" id="{A5DEC69F-BE72-41F9-B6AA-04D18E302071}"/>
              </a:ext>
            </a:extLst>
          </p:cNvPr>
          <p:cNvSpPr txBox="1"/>
          <p:nvPr/>
        </p:nvSpPr>
        <p:spPr>
          <a:xfrm>
            <a:off x="-9198" y="479282"/>
            <a:ext cx="12085588" cy="285850"/>
          </a:xfrm>
          <a:prstGeom prst="rect">
            <a:avLst/>
          </a:prstGeom>
          <a:noFill/>
          <a:ln cap="flat">
            <a:noFill/>
          </a:ln>
        </p:spPr>
        <p:txBody>
          <a:bodyPr vert="horz" wrap="square" lIns="91440" tIns="45720" rIns="91440" bIns="45720" anchor="t" anchorCtr="1" compatLnSpc="1">
            <a:noAutofit/>
          </a:bodyPr>
          <a:lstStyle/>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Tahoma" pitchFamily="34"/>
              <a:ea typeface="Tahoma" pitchFamily="34"/>
              <a:cs typeface="Tahoma" pitchFamily="34"/>
            </a:endParaRPr>
          </a:p>
        </p:txBody>
      </p:sp>
      <p:sp>
        <p:nvSpPr>
          <p:cNvPr id="4" name="CuadroTexto 6">
            <a:extLst>
              <a:ext uri="{FF2B5EF4-FFF2-40B4-BE49-F238E27FC236}">
                <a16:creationId xmlns:a16="http://schemas.microsoft.com/office/drawing/2014/main" id="{D8AB218E-4B54-4261-9A4A-AFF1AB8F4C97}"/>
              </a:ext>
            </a:extLst>
          </p:cNvPr>
          <p:cNvSpPr txBox="1"/>
          <p:nvPr/>
        </p:nvSpPr>
        <p:spPr>
          <a:xfrm>
            <a:off x="153088" y="1037100"/>
            <a:ext cx="4595700" cy="307777"/>
          </a:xfrm>
          <a:prstGeom prst="rect">
            <a:avLst/>
          </a:prstGeom>
          <a:gradFill>
            <a:gsLst>
              <a:gs pos="0">
                <a:srgbClr val="D2D2D2"/>
              </a:gs>
              <a:gs pos="100000">
                <a:srgbClr val="C8C8C8"/>
              </a:gs>
            </a:gsLst>
            <a:lin ang="5400000"/>
          </a:gradFill>
          <a:ln w="6345" cap="flat">
            <a:solidFill>
              <a:srgbClr val="A5A5A5"/>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3333FF"/>
                </a:solidFill>
                <a:uFillTx/>
                <a:latin typeface="Tahoma" pitchFamily="34"/>
                <a:ea typeface="Tahoma" pitchFamily="34"/>
                <a:cs typeface="Tahoma" pitchFamily="34"/>
              </a:rPr>
              <a:t>Characteristics</a:t>
            </a:r>
            <a:r>
              <a:rPr lang="en-US" sz="1400" b="0" i="0" u="none" strike="noStrike" kern="1200" cap="none" spc="0" dirty="0">
                <a:solidFill>
                  <a:srgbClr val="3333FF"/>
                </a:solidFill>
                <a:uFillTx/>
                <a:latin typeface="Tahoma" pitchFamily="34"/>
                <a:ea typeface="Tahoma" pitchFamily="34"/>
                <a:cs typeface="Tahoma" pitchFamily="34"/>
              </a:rPr>
              <a:t> of </a:t>
            </a:r>
            <a:r>
              <a:rPr lang="en-US" sz="1400" b="0" i="0" u="none" strike="noStrike" kern="1200" cap="none" spc="0" dirty="0" err="1">
                <a:solidFill>
                  <a:srgbClr val="3333FF"/>
                </a:solidFill>
                <a:uFillTx/>
                <a:latin typeface="Tahoma" pitchFamily="34"/>
                <a:ea typeface="Tahoma" pitchFamily="34"/>
                <a:cs typeface="Tahoma" pitchFamily="34"/>
              </a:rPr>
              <a:t>oncoprotein</a:t>
            </a:r>
            <a:r>
              <a:rPr lang="en-US" sz="1400" b="0" i="0" u="none" strike="noStrike" kern="1200" cap="none" spc="0" dirty="0">
                <a:solidFill>
                  <a:srgbClr val="3333FF"/>
                </a:solidFill>
                <a:uFillTx/>
                <a:latin typeface="Tahoma" pitchFamily="34"/>
                <a:ea typeface="Tahoma" pitchFamily="34"/>
                <a:cs typeface="Tahoma" pitchFamily="34"/>
              </a:rPr>
              <a:t> tests</a:t>
            </a:r>
            <a:endParaRPr lang="es-CO" sz="1400" b="0" i="0" u="none" strike="noStrike" kern="0" cap="none" spc="0" baseline="0" dirty="0">
              <a:solidFill>
                <a:srgbClr val="3333FF"/>
              </a:solidFill>
              <a:uFillTx/>
              <a:latin typeface="Tahoma" pitchFamily="34"/>
              <a:ea typeface="Tahoma" pitchFamily="34"/>
              <a:cs typeface="Tahoma" pitchFamily="34"/>
            </a:endParaRPr>
          </a:p>
        </p:txBody>
      </p:sp>
      <p:sp>
        <p:nvSpPr>
          <p:cNvPr id="5" name="CuadroTexto 10">
            <a:extLst>
              <a:ext uri="{FF2B5EF4-FFF2-40B4-BE49-F238E27FC236}">
                <a16:creationId xmlns:a16="http://schemas.microsoft.com/office/drawing/2014/main" id="{A4F31700-8435-4F22-95F2-27DF9843D192}"/>
              </a:ext>
            </a:extLst>
          </p:cNvPr>
          <p:cNvSpPr txBox="1"/>
          <p:nvPr/>
        </p:nvSpPr>
        <p:spPr>
          <a:xfrm>
            <a:off x="4914569" y="1019273"/>
            <a:ext cx="7043862" cy="307777"/>
          </a:xfrm>
          <a:prstGeom prst="rect">
            <a:avLst/>
          </a:prstGeom>
          <a:gradFill>
            <a:gsLst>
              <a:gs pos="0">
                <a:srgbClr val="D2D2D2"/>
              </a:gs>
              <a:gs pos="100000">
                <a:srgbClr val="C8C8C8"/>
              </a:gs>
            </a:gsLst>
            <a:lin ang="5400000"/>
          </a:gradFill>
          <a:ln w="6345" cap="flat">
            <a:solidFill>
              <a:srgbClr val="A5A5A5"/>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3333FF"/>
                </a:solidFill>
                <a:uFillTx/>
                <a:latin typeface="Tahoma" pitchFamily="34"/>
                <a:ea typeface="Tahoma" pitchFamily="34"/>
                <a:cs typeface="Tahoma" pitchFamily="34"/>
              </a:rPr>
              <a:t>E6/E7 oncoprotein detection of HPV16/18/45/31/33/35/52/58 (OncoE6/E7)</a:t>
            </a:r>
            <a:endParaRPr lang="es-CO" sz="1400" b="0" i="0" u="none" strike="noStrike" kern="0" cap="none" spc="0" baseline="0" dirty="0">
              <a:solidFill>
                <a:srgbClr val="3333FF"/>
              </a:solidFill>
              <a:uFillTx/>
              <a:latin typeface="Tahoma" pitchFamily="34"/>
              <a:ea typeface="Tahoma" pitchFamily="34"/>
              <a:cs typeface="Tahoma" pitchFamily="34"/>
            </a:endParaRPr>
          </a:p>
        </p:txBody>
      </p:sp>
      <p:sp>
        <p:nvSpPr>
          <p:cNvPr id="6" name="Marcador de contenido 3">
            <a:extLst>
              <a:ext uri="{FF2B5EF4-FFF2-40B4-BE49-F238E27FC236}">
                <a16:creationId xmlns:a16="http://schemas.microsoft.com/office/drawing/2014/main" id="{056078A5-C66B-4368-8F9C-636881156F2C}"/>
              </a:ext>
            </a:extLst>
          </p:cNvPr>
          <p:cNvSpPr txBox="1"/>
          <p:nvPr/>
        </p:nvSpPr>
        <p:spPr>
          <a:xfrm>
            <a:off x="4945567" y="5744915"/>
            <a:ext cx="6878133" cy="992435"/>
          </a:xfrm>
          <a:prstGeom prst="rect">
            <a:avLst/>
          </a:prstGeom>
          <a:noFill/>
          <a:ln cap="flat">
            <a:noFill/>
          </a:ln>
        </p:spPr>
        <p:txBody>
          <a:bodyPr vert="horz" wrap="square" lIns="91440" tIns="45720" rIns="91440" bIns="45720" anchor="t" anchorCtr="0" compatLnSpc="1">
            <a:noAutofit/>
          </a:bodyPr>
          <a:lstStyle/>
          <a:p>
            <a:pPr marL="285750" marR="0" lvl="0" indent="-285750" algn="l" defTabSz="914400" rtl="0" fontAlgn="auto" hangingPunct="0">
              <a:lnSpc>
                <a:spcPct val="100000"/>
              </a:lnSpc>
              <a:spcBef>
                <a:spcPts val="300"/>
              </a:spcBef>
              <a:spcAft>
                <a:spcPts val="0"/>
              </a:spcAft>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dirty="0">
                <a:solidFill>
                  <a:srgbClr val="1F1F99"/>
                </a:solidFill>
                <a:uFillTx/>
                <a:latin typeface="Tahoma" pitchFamily="34"/>
                <a:ea typeface="Tahoma" pitchFamily="34"/>
                <a:cs typeface="Tahoma" pitchFamily="34"/>
              </a:rPr>
              <a:t>Continue fine tuning of the test</a:t>
            </a:r>
          </a:p>
          <a:p>
            <a:pPr marL="285750" lvl="0" indent="-285750" hangingPunct="0">
              <a:spcBef>
                <a:spcPts val="300"/>
              </a:spcBef>
              <a:buSzPct val="100000"/>
              <a:buFont typeface="Arial" pitchFamily="34"/>
              <a:buChar char="•"/>
              <a:defRPr sz="1800" b="0" i="0" u="none" strike="noStrike" kern="0" cap="none" spc="0" baseline="0">
                <a:solidFill>
                  <a:srgbClr val="000000"/>
                </a:solidFill>
                <a:uFillTx/>
              </a:defRPr>
            </a:pPr>
            <a:r>
              <a:rPr lang="en-US" sz="1400" kern="0" dirty="0">
                <a:solidFill>
                  <a:srgbClr val="1F1F99"/>
                </a:solidFill>
                <a:latin typeface="Tahoma" pitchFamily="34"/>
                <a:ea typeface="Tahoma" pitchFamily="34"/>
                <a:cs typeface="Tahoma" pitchFamily="34"/>
              </a:rPr>
              <a:t>Performance assessment </a:t>
            </a:r>
            <a:r>
              <a:rPr lang="en-US" sz="1400" b="0" i="0" u="none" strike="noStrike" kern="0" cap="none" spc="0" baseline="0" dirty="0">
                <a:solidFill>
                  <a:srgbClr val="1F1F99"/>
                </a:solidFill>
                <a:uFillTx/>
                <a:latin typeface="Tahoma" pitchFamily="34"/>
                <a:ea typeface="Tahoma" pitchFamily="34"/>
                <a:cs typeface="Tahoma" pitchFamily="34"/>
              </a:rPr>
              <a:t>of the 8-HPV type OncoE6/E7 test in the ESTAMPA screening population for triage of HPV positive women, in primary screening and in real-life testing</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endParaRPr lang="en-US" sz="1400" b="0" i="0" u="none" strike="noStrike" kern="0" cap="none" spc="0" baseline="0" dirty="0">
              <a:solidFill>
                <a:srgbClr val="000000"/>
              </a:solidFill>
              <a:uFillTx/>
              <a:latin typeface="Tahoma" pitchFamily="34"/>
              <a:ea typeface="Tahoma" pitchFamily="34"/>
              <a:cs typeface="Tahoma" pitchFamily="34"/>
            </a:endParaRPr>
          </a:p>
        </p:txBody>
      </p:sp>
      <p:sp>
        <p:nvSpPr>
          <p:cNvPr id="7" name="Rectangle 18">
            <a:extLst>
              <a:ext uri="{FF2B5EF4-FFF2-40B4-BE49-F238E27FC236}">
                <a16:creationId xmlns:a16="http://schemas.microsoft.com/office/drawing/2014/main" id="{B3A729B9-2908-4054-90F2-0BE7FC35BAEE}"/>
              </a:ext>
            </a:extLst>
          </p:cNvPr>
          <p:cNvSpPr/>
          <p:nvPr/>
        </p:nvSpPr>
        <p:spPr>
          <a:xfrm>
            <a:off x="153089" y="1434628"/>
            <a:ext cx="4595699" cy="1169551"/>
          </a:xfrm>
          <a:prstGeom prst="rect">
            <a:avLst/>
          </a:prstGeom>
          <a:noFill/>
          <a:ln cap="flat">
            <a:noFill/>
            <a:prstDash val="solid"/>
          </a:ln>
        </p:spPr>
        <p:txBody>
          <a:bodyPr vert="horz" wrap="square" lIns="91440" tIns="45720" rIns="91440" bIns="45720" anchor="t" anchorCtr="0" compatLnSpc="1">
            <a:spAutoFit/>
          </a:bodyPr>
          <a:lstStyle/>
          <a:p>
            <a:pPr marL="285750" marR="0" lvl="0" indent="-28575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dirty="0">
                <a:solidFill>
                  <a:srgbClr val="1F1F99"/>
                </a:solidFill>
                <a:latin typeface="Tahoma" pitchFamily="34"/>
                <a:ea typeface="Tahoma" pitchFamily="34"/>
                <a:cs typeface="Tahoma" pitchFamily="34"/>
              </a:rPr>
              <a:t>Low-cost rapid tests</a:t>
            </a:r>
          </a:p>
          <a:p>
            <a:pPr marL="285750" marR="0" lvl="0" indent="-28575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400" dirty="0">
                <a:solidFill>
                  <a:srgbClr val="1F1F99"/>
                </a:solidFill>
                <a:latin typeface="Tahoma" pitchFamily="34"/>
                <a:ea typeface="Tahoma" pitchFamily="34"/>
                <a:cs typeface="Tahoma" pitchFamily="34"/>
              </a:rPr>
              <a:t>Easy to run</a:t>
            </a:r>
          </a:p>
          <a:p>
            <a:pPr marL="285750" marR="0" lvl="0" indent="-28575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400" dirty="0">
                <a:solidFill>
                  <a:srgbClr val="1F1F99"/>
                </a:solidFill>
                <a:latin typeface="Tahoma" pitchFamily="34"/>
                <a:ea typeface="Tahoma" pitchFamily="34"/>
                <a:cs typeface="Tahoma" pitchFamily="34"/>
              </a:rPr>
              <a:t>Results available in 2.5 h</a:t>
            </a:r>
          </a:p>
          <a:p>
            <a:pPr marL="285750" marR="0" lvl="0" indent="-28575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400" b="0" i="0" u="none" strike="noStrike" kern="1200" cap="none" spc="0" baseline="0" dirty="0">
                <a:solidFill>
                  <a:srgbClr val="1F1F99"/>
                </a:solidFill>
                <a:uFillTx/>
                <a:latin typeface="Tahoma" pitchFamily="34"/>
                <a:ea typeface="Tahoma" pitchFamily="34"/>
                <a:cs typeface="Tahoma" pitchFamily="34"/>
              </a:rPr>
              <a:t>No specialised personnel required</a:t>
            </a:r>
          </a:p>
          <a:p>
            <a:pPr marL="285750" indent="-285750" defTabSz="457200">
              <a:buSzPct val="100000"/>
              <a:buFont typeface="Arial" pitchFamily="34"/>
              <a:buChar char="•"/>
              <a:defRPr sz="1800" b="0" i="0" u="none" strike="noStrike" kern="0" cap="none" spc="0" baseline="0">
                <a:solidFill>
                  <a:srgbClr val="000000"/>
                </a:solidFill>
                <a:uFillTx/>
              </a:defRPr>
            </a:pPr>
            <a:r>
              <a:rPr lang="en-GB" sz="1400" b="0" i="0" u="none" strike="noStrike" kern="1200" cap="none" spc="0" baseline="0" dirty="0">
                <a:solidFill>
                  <a:srgbClr val="1F1F99"/>
                </a:solidFill>
                <a:uFillTx/>
                <a:latin typeface="Tahoma" pitchFamily="34"/>
                <a:ea typeface="Tahoma" pitchFamily="34"/>
                <a:cs typeface="Tahoma" pitchFamily="34"/>
              </a:rPr>
              <a:t>Room temperature storage </a:t>
            </a:r>
          </a:p>
        </p:txBody>
      </p:sp>
      <p:sp>
        <p:nvSpPr>
          <p:cNvPr id="8" name="Rectangle 33">
            <a:extLst>
              <a:ext uri="{FF2B5EF4-FFF2-40B4-BE49-F238E27FC236}">
                <a16:creationId xmlns:a16="http://schemas.microsoft.com/office/drawing/2014/main" id="{CC6408E2-9EDA-4531-8B8D-81A9016EF1B4}"/>
              </a:ext>
            </a:extLst>
          </p:cNvPr>
          <p:cNvSpPr/>
          <p:nvPr/>
        </p:nvSpPr>
        <p:spPr>
          <a:xfrm>
            <a:off x="1327149" y="3210178"/>
            <a:ext cx="3498851" cy="1546577"/>
          </a:xfrm>
          <a:prstGeom prst="rect">
            <a:avLst/>
          </a:prstGeom>
          <a:noFill/>
          <a:ln cap="flat">
            <a:noFill/>
            <a:prstDash val="solid"/>
          </a:ln>
        </p:spPr>
        <p:txBody>
          <a:bodyPr vert="horz" wrap="square" lIns="91440" tIns="45720" rIns="91440" bIns="45720" anchor="t" anchorCtr="0" compatLnSpc="1">
            <a:spAutoFit/>
          </a:bodyPr>
          <a:lstStyle/>
          <a:p>
            <a:pPr marL="285750" marR="0" lvl="0" indent="-285750" algn="l" defTabSz="914400" rtl="0" fontAlgn="auto" hangingPunct="0">
              <a:lnSpc>
                <a:spcPct val="100000"/>
              </a:lnSpc>
              <a:spcBef>
                <a:spcPts val="30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0" cap="none" spc="0" baseline="0" dirty="0">
                <a:solidFill>
                  <a:srgbClr val="1F1F99"/>
                </a:solidFill>
                <a:uFillTx/>
                <a:latin typeface="Tahoma" pitchFamily="34"/>
                <a:ea typeface="Tahoma" pitchFamily="34"/>
                <a:cs typeface="Tahoma" pitchFamily="34"/>
              </a:rPr>
              <a:t>E6 oncoprotein has proved to be highly sensitive and specific for detection of HPV16/18‐related high-grade cervical lesions (CIN3+):</a:t>
            </a:r>
          </a:p>
          <a:p>
            <a:pPr marL="285750" indent="-285750" hangingPunct="0">
              <a:spcBef>
                <a:spcPts val="300"/>
              </a:spcBef>
              <a:buFont typeface="Arial" panose="020B0604020202020204" pitchFamily="34" charset="0"/>
              <a:buChar char="•"/>
              <a:defRPr sz="1800" b="0" i="0" u="none" strike="noStrike" kern="0" cap="none" spc="0" baseline="0">
                <a:solidFill>
                  <a:srgbClr val="000000"/>
                </a:solidFill>
                <a:uFillTx/>
              </a:defRPr>
            </a:pPr>
            <a:endParaRPr lang="en-US" sz="300" kern="0" dirty="0">
              <a:solidFill>
                <a:srgbClr val="1F1F99"/>
              </a:solidFill>
              <a:latin typeface="Tahoma" pitchFamily="34"/>
              <a:ea typeface="Tahoma" pitchFamily="34"/>
              <a:cs typeface="Tahoma" pitchFamily="34"/>
            </a:endParaRPr>
          </a:p>
          <a:p>
            <a:pPr marL="285750" indent="-285750" hangingPunct="0">
              <a:spcBef>
                <a:spcPts val="300"/>
              </a:spcBef>
              <a:buFont typeface="Arial" panose="020B0604020202020204" pitchFamily="34" charset="0"/>
              <a:buChar char="•"/>
              <a:defRPr sz="1800" b="0" i="0" u="none" strike="noStrike" kern="0" cap="none" spc="0" baseline="0">
                <a:solidFill>
                  <a:srgbClr val="000000"/>
                </a:solidFill>
                <a:uFillTx/>
              </a:defRPr>
            </a:pPr>
            <a:r>
              <a:rPr lang="en-US" sz="1400" kern="0" dirty="0">
                <a:solidFill>
                  <a:srgbClr val="1F1F99"/>
                </a:solidFill>
                <a:latin typeface="Tahoma" pitchFamily="34"/>
                <a:ea typeface="Tahoma" pitchFamily="34"/>
                <a:cs typeface="Tahoma" pitchFamily="34"/>
              </a:rPr>
              <a:t>Sensitivity: 56% (95%CI 43-69) </a:t>
            </a:r>
          </a:p>
          <a:p>
            <a:pPr marL="285750" indent="-285750" hangingPunct="0">
              <a:spcBef>
                <a:spcPts val="300"/>
              </a:spcBef>
              <a:buFont typeface="Arial" panose="020B0604020202020204" pitchFamily="34" charset="0"/>
              <a:buChar char="•"/>
              <a:defRPr sz="1800" b="0" i="0" u="none" strike="noStrike" kern="0" cap="none" spc="0" baseline="0">
                <a:solidFill>
                  <a:srgbClr val="000000"/>
                </a:solidFill>
                <a:uFillTx/>
              </a:defRPr>
            </a:pPr>
            <a:r>
              <a:rPr lang="en-US" sz="1400" kern="0" dirty="0">
                <a:solidFill>
                  <a:srgbClr val="1F1F99"/>
                </a:solidFill>
                <a:latin typeface="Tahoma" pitchFamily="34"/>
                <a:ea typeface="Tahoma" pitchFamily="34"/>
                <a:cs typeface="Tahoma" pitchFamily="34"/>
              </a:rPr>
              <a:t>Specificity: 98% (95%CI 94-99)</a:t>
            </a:r>
          </a:p>
        </p:txBody>
      </p:sp>
      <p:sp>
        <p:nvSpPr>
          <p:cNvPr id="9" name="Rectangle 34">
            <a:extLst>
              <a:ext uri="{FF2B5EF4-FFF2-40B4-BE49-F238E27FC236}">
                <a16:creationId xmlns:a16="http://schemas.microsoft.com/office/drawing/2014/main" id="{44920BAC-48C2-49FB-90E0-5632A29F127C}"/>
              </a:ext>
            </a:extLst>
          </p:cNvPr>
          <p:cNvSpPr/>
          <p:nvPr/>
        </p:nvSpPr>
        <p:spPr>
          <a:xfrm>
            <a:off x="6559749" y="2257228"/>
            <a:ext cx="5632251" cy="73866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n-US" sz="1400" b="1" i="0" u="none" strike="noStrike" kern="0" cap="none" spc="0" baseline="0" dirty="0">
                <a:solidFill>
                  <a:srgbClr val="1F1F99"/>
                </a:solidFill>
                <a:uFillTx/>
                <a:latin typeface="Tahoma" pitchFamily="34"/>
                <a:ea typeface="Tahoma" pitchFamily="34"/>
                <a:cs typeface="Tahoma" pitchFamily="34"/>
              </a:rPr>
              <a:t>Hypothesis: </a:t>
            </a:r>
            <a:r>
              <a:rPr lang="en-US" sz="1400" b="0" i="0" u="none" strike="noStrike" kern="0" cap="none" spc="0" baseline="0" dirty="0">
                <a:solidFill>
                  <a:srgbClr val="1F1F99"/>
                </a:solidFill>
                <a:uFillTx/>
                <a:latin typeface="Tahoma" pitchFamily="34"/>
                <a:ea typeface="Tahoma" pitchFamily="34"/>
                <a:cs typeface="Tahoma" pitchFamily="34"/>
              </a:rPr>
              <a:t>Adding detection of other high-risk HPV types oncoproteins might increase the sensitivity of the oncoproteins test without loss specificity</a:t>
            </a:r>
          </a:p>
        </p:txBody>
      </p:sp>
      <p:sp>
        <p:nvSpPr>
          <p:cNvPr id="10" name="CuadroTexto 22">
            <a:extLst>
              <a:ext uri="{FF2B5EF4-FFF2-40B4-BE49-F238E27FC236}">
                <a16:creationId xmlns:a16="http://schemas.microsoft.com/office/drawing/2014/main" id="{AC07801F-660D-4AED-9222-D39EE5B64C69}"/>
              </a:ext>
            </a:extLst>
          </p:cNvPr>
          <p:cNvSpPr txBox="1"/>
          <p:nvPr/>
        </p:nvSpPr>
        <p:spPr>
          <a:xfrm>
            <a:off x="4949964" y="5472248"/>
            <a:ext cx="1609785" cy="307777"/>
          </a:xfrm>
          <a:prstGeom prst="rect">
            <a:avLst/>
          </a:prstGeom>
          <a:noFill/>
          <a:ln w="6345" cap="flat">
            <a:no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1F1F99"/>
                </a:solidFill>
                <a:uFillTx/>
                <a:latin typeface="Tahoma" pitchFamily="34"/>
                <a:ea typeface="Tahoma" pitchFamily="34"/>
                <a:cs typeface="Tahoma" pitchFamily="34"/>
              </a:rPr>
              <a:t>Next steps </a:t>
            </a:r>
          </a:p>
        </p:txBody>
      </p:sp>
      <p:sp>
        <p:nvSpPr>
          <p:cNvPr id="11" name="CuadroTexto 27">
            <a:extLst>
              <a:ext uri="{FF2B5EF4-FFF2-40B4-BE49-F238E27FC236}">
                <a16:creationId xmlns:a16="http://schemas.microsoft.com/office/drawing/2014/main" id="{3BE5659A-464D-45E8-A054-4D74E2482F97}"/>
              </a:ext>
            </a:extLst>
          </p:cNvPr>
          <p:cNvSpPr txBox="1"/>
          <p:nvPr/>
        </p:nvSpPr>
        <p:spPr>
          <a:xfrm>
            <a:off x="4894767" y="3561084"/>
            <a:ext cx="2604583" cy="1692771"/>
          </a:xfrm>
          <a:prstGeom prst="rect">
            <a:avLst/>
          </a:prstGeom>
          <a:noFill/>
          <a:ln cap="flat">
            <a:noFill/>
          </a:ln>
        </p:spPr>
        <p:txBody>
          <a:bodyPr vert="horz" wrap="square" lIns="91440" tIns="45720" rIns="91440" bIns="45720" anchor="t" anchorCtr="0" compatLnSpc="1">
            <a:spAutoFit/>
          </a:bodyPr>
          <a:lstStyle/>
          <a:p>
            <a:pPr marL="176214" marR="0" lvl="0" indent="-176214" algn="l" defTabSz="914400" rtl="0" fontAlgn="auto" hangingPunct="1">
              <a:lnSpc>
                <a:spcPct val="100000"/>
              </a:lnSpc>
              <a:spcBef>
                <a:spcPts val="600"/>
              </a:spcBef>
              <a:spcAft>
                <a:spcPts val="0"/>
              </a:spcAft>
              <a:buSzPct val="100000"/>
              <a:buFont typeface="Arial" pitchFamily="34"/>
              <a:buChar char="•"/>
              <a:tabLst/>
              <a:defRPr sz="1800" b="0" i="0" u="none" strike="noStrike" kern="0" cap="none" spc="0" baseline="0">
                <a:solidFill>
                  <a:srgbClr val="000000"/>
                </a:solidFill>
                <a:uFillTx/>
              </a:defRPr>
            </a:pPr>
            <a:r>
              <a:rPr lang="en-GB" sz="1200" b="0" i="0" u="none" strike="noStrike" kern="0" cap="none" spc="0" baseline="0" dirty="0">
                <a:solidFill>
                  <a:srgbClr val="1F1F99"/>
                </a:solidFill>
                <a:uFillTx/>
                <a:latin typeface="Tahoma" pitchFamily="34"/>
                <a:ea typeface="Tahoma" pitchFamily="34"/>
                <a:cs typeface="Tahoma" pitchFamily="34"/>
              </a:rPr>
              <a:t>Sensitivity: 60% (95%CI 54-66)</a:t>
            </a:r>
          </a:p>
          <a:p>
            <a:pPr marL="265111" marR="0" lvl="1" indent="-176214" algn="l" defTabSz="914400" rtl="0" fontAlgn="auto" hangingPunct="1">
              <a:lnSpc>
                <a:spcPct val="100000"/>
              </a:lnSpc>
              <a:spcBef>
                <a:spcPts val="600"/>
              </a:spcBef>
              <a:spcAft>
                <a:spcPts val="0"/>
              </a:spcAft>
              <a:buSzPct val="100000"/>
              <a:buFont typeface="Century Gothic" pitchFamily="34"/>
              <a:buChar char="–"/>
              <a:tabLst/>
              <a:defRPr sz="1800" b="0" i="0" u="none" strike="noStrike" kern="0" cap="none" spc="0" baseline="0">
                <a:solidFill>
                  <a:srgbClr val="000000"/>
                </a:solidFill>
                <a:uFillTx/>
              </a:defRPr>
            </a:pPr>
            <a:r>
              <a:rPr lang="en-GB" sz="1200" b="0" i="0" u="none" strike="noStrike" kern="0" cap="none" spc="0" baseline="0" dirty="0">
                <a:solidFill>
                  <a:srgbClr val="1F1F99"/>
                </a:solidFill>
                <a:uFillTx/>
                <a:latin typeface="Tahoma" pitchFamily="34"/>
                <a:ea typeface="Tahoma" pitchFamily="34"/>
                <a:cs typeface="Tahoma" pitchFamily="34"/>
              </a:rPr>
              <a:t>Increased by age</a:t>
            </a:r>
          </a:p>
          <a:p>
            <a:pPr marL="265111" marR="0" lvl="1" indent="-176214" algn="l" defTabSz="914400" rtl="0" fontAlgn="auto" hangingPunct="1">
              <a:lnSpc>
                <a:spcPct val="100000"/>
              </a:lnSpc>
              <a:spcBef>
                <a:spcPts val="600"/>
              </a:spcBef>
              <a:spcAft>
                <a:spcPts val="0"/>
              </a:spcAft>
              <a:buSzPct val="100000"/>
              <a:buFont typeface="Century Gothic" pitchFamily="34"/>
              <a:buChar char="–"/>
              <a:tabLst/>
              <a:defRPr sz="1800" b="0" i="0" u="none" strike="noStrike" kern="0" cap="none" spc="0" baseline="0">
                <a:solidFill>
                  <a:srgbClr val="000000"/>
                </a:solidFill>
                <a:uFillTx/>
              </a:defRPr>
            </a:pPr>
            <a:r>
              <a:rPr lang="en-GB" sz="1200" b="0" i="0" u="none" strike="noStrike" kern="0" cap="none" spc="0" baseline="0" dirty="0">
                <a:solidFill>
                  <a:srgbClr val="1F1F99"/>
                </a:solidFill>
                <a:uFillTx/>
                <a:latin typeface="Tahoma" pitchFamily="34"/>
                <a:ea typeface="Tahoma" pitchFamily="34"/>
                <a:cs typeface="Tahoma" pitchFamily="34"/>
              </a:rPr>
              <a:t>Few contribution of HPV 35&amp;58 </a:t>
            </a:r>
            <a:r>
              <a:rPr lang="en-GB" sz="1200" b="0" i="0" u="none" strike="noStrike" kern="0" cap="none" spc="0" baseline="0" dirty="0" err="1">
                <a:solidFill>
                  <a:srgbClr val="1F1F99"/>
                </a:solidFill>
                <a:uFillTx/>
                <a:latin typeface="Tahoma" pitchFamily="34"/>
                <a:ea typeface="Tahoma" pitchFamily="34"/>
                <a:cs typeface="Tahoma" pitchFamily="34"/>
              </a:rPr>
              <a:t>oncoproteins</a:t>
            </a:r>
            <a:endParaRPr lang="en-GB" sz="1200" b="0" i="0" u="none" strike="noStrike" kern="0" cap="none" spc="0" baseline="0" dirty="0">
              <a:solidFill>
                <a:srgbClr val="1F1F99"/>
              </a:solidFill>
              <a:uFillTx/>
              <a:latin typeface="Tahoma" pitchFamily="34"/>
              <a:ea typeface="Tahoma" pitchFamily="34"/>
              <a:cs typeface="Tahoma" pitchFamily="34"/>
            </a:endParaRPr>
          </a:p>
          <a:p>
            <a:pPr marL="176214" marR="0" lvl="0" indent="-176214" algn="l" defTabSz="914400" rtl="0" fontAlgn="auto" hangingPunct="1">
              <a:lnSpc>
                <a:spcPct val="100000"/>
              </a:lnSpc>
              <a:spcBef>
                <a:spcPts val="600"/>
              </a:spcBef>
              <a:spcAft>
                <a:spcPts val="0"/>
              </a:spcAft>
              <a:buSzPct val="100000"/>
              <a:buFont typeface="Arial" pitchFamily="34"/>
              <a:buChar char="•"/>
              <a:tabLst/>
              <a:defRPr sz="1800" b="0" i="0" u="none" strike="noStrike" kern="0" cap="none" spc="0" baseline="0">
                <a:solidFill>
                  <a:srgbClr val="000000"/>
                </a:solidFill>
                <a:uFillTx/>
              </a:defRPr>
            </a:pPr>
            <a:endParaRPr lang="en-GB" sz="300" b="0" i="0" u="none" strike="noStrike" kern="0" cap="none" spc="0" baseline="0" dirty="0">
              <a:solidFill>
                <a:srgbClr val="1F1F99"/>
              </a:solidFill>
              <a:uFillTx/>
              <a:latin typeface="Tahoma" pitchFamily="34"/>
              <a:ea typeface="Tahoma" pitchFamily="34"/>
              <a:cs typeface="Tahoma" pitchFamily="34"/>
            </a:endParaRPr>
          </a:p>
          <a:p>
            <a:pPr marL="176214" marR="0" lvl="0" indent="-176214" algn="l" defTabSz="914400" rtl="0" fontAlgn="auto" hangingPunct="1">
              <a:lnSpc>
                <a:spcPct val="100000"/>
              </a:lnSpc>
              <a:spcBef>
                <a:spcPts val="600"/>
              </a:spcBef>
              <a:spcAft>
                <a:spcPts val="0"/>
              </a:spcAft>
              <a:buSzPct val="100000"/>
              <a:buFont typeface="Arial" pitchFamily="34"/>
              <a:buChar char="•"/>
              <a:tabLst/>
              <a:defRPr sz="1800" b="0" i="0" u="none" strike="noStrike" kern="0" cap="none" spc="0" baseline="0">
                <a:solidFill>
                  <a:srgbClr val="000000"/>
                </a:solidFill>
                <a:uFillTx/>
              </a:defRPr>
            </a:pPr>
            <a:r>
              <a:rPr lang="en-GB" sz="1200" b="0" i="0" u="none" strike="noStrike" kern="0" cap="none" spc="0" baseline="0" dirty="0">
                <a:solidFill>
                  <a:srgbClr val="1F1F99"/>
                </a:solidFill>
                <a:uFillTx/>
                <a:latin typeface="Tahoma" panose="020B0604030504040204" pitchFamily="34" charset="0"/>
                <a:ea typeface="Tahoma" panose="020B0604030504040204" pitchFamily="34" charset="0"/>
                <a:cs typeface="Tahoma" panose="020B0604030504040204" pitchFamily="34" charset="0"/>
              </a:rPr>
              <a:t>Specificity: 82% (95%CI 78-85)</a:t>
            </a:r>
          </a:p>
          <a:p>
            <a:pPr marL="265111" marR="0" lvl="1" indent="-176214" algn="l" defTabSz="914400" rtl="0" fontAlgn="auto" hangingPunct="1">
              <a:lnSpc>
                <a:spcPct val="100000"/>
              </a:lnSpc>
              <a:spcBef>
                <a:spcPts val="600"/>
              </a:spcBef>
              <a:spcAft>
                <a:spcPts val="0"/>
              </a:spcAft>
              <a:buSzPct val="100000"/>
              <a:buFont typeface="Century Gothic" pitchFamily="34"/>
              <a:buChar char="–"/>
              <a:tabLst/>
              <a:defRPr sz="1800" b="0" i="0" u="none" strike="noStrike" kern="0" cap="none" spc="0" baseline="0">
                <a:solidFill>
                  <a:srgbClr val="000000"/>
                </a:solidFill>
                <a:uFillTx/>
              </a:defRPr>
            </a:pPr>
            <a:r>
              <a:rPr lang="en-GB" sz="1200" i="0" u="none" strike="noStrike" kern="1200" cap="none" spc="0" baseline="0" dirty="0">
                <a:solidFill>
                  <a:srgbClr val="1F1F99"/>
                </a:solidFill>
                <a:uFillTx/>
                <a:latin typeface="Tahoma" panose="020B0604030504040204" pitchFamily="34" charset="0"/>
                <a:ea typeface="Tahoma" panose="020B0604030504040204" pitchFamily="34" charset="0"/>
                <a:cs typeface="Tahoma" panose="020B0604030504040204" pitchFamily="34" charset="0"/>
              </a:rPr>
              <a:t>~93% among HPV negatives</a:t>
            </a:r>
          </a:p>
        </p:txBody>
      </p:sp>
      <p:sp>
        <p:nvSpPr>
          <p:cNvPr id="12" name="CuadroTexto 6">
            <a:extLst>
              <a:ext uri="{FF2B5EF4-FFF2-40B4-BE49-F238E27FC236}">
                <a16:creationId xmlns:a16="http://schemas.microsoft.com/office/drawing/2014/main" id="{0E422470-48C9-4FEC-881F-C8D5355E7697}"/>
              </a:ext>
            </a:extLst>
          </p:cNvPr>
          <p:cNvSpPr txBox="1"/>
          <p:nvPr/>
        </p:nvSpPr>
        <p:spPr>
          <a:xfrm>
            <a:off x="4945567" y="3175551"/>
            <a:ext cx="7012864" cy="311669"/>
          </a:xfrm>
          <a:prstGeom prst="rect">
            <a:avLst/>
          </a:prstGeom>
          <a:gradFill>
            <a:gsLst>
              <a:gs pos="0">
                <a:srgbClr val="D2D2D2"/>
              </a:gs>
              <a:gs pos="100000">
                <a:srgbClr val="C8C8C8"/>
              </a:gs>
            </a:gsLst>
            <a:lin ang="5400000"/>
          </a:gradFill>
          <a:ln w="6345" cap="flat">
            <a:solidFill>
              <a:srgbClr val="A5A5A5"/>
            </a:solidFill>
            <a:prstDash val="solid"/>
            <a:miter/>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en-US" sz="1400" b="0" i="0" u="none" strike="noStrike" kern="1200" cap="none" spc="0" baseline="0" dirty="0">
                <a:solidFill>
                  <a:srgbClr val="3333FF"/>
                </a:solidFill>
                <a:uFillTx/>
                <a:latin typeface="Tahoma" pitchFamily="34"/>
                <a:ea typeface="Tahoma" pitchFamily="34"/>
                <a:cs typeface="Tahoma" pitchFamily="34"/>
              </a:rPr>
              <a:t>Performance of OncoE6/E7 test for CIN3+ </a:t>
            </a:r>
            <a:r>
              <a:rPr lang="en-US" sz="1400" dirty="0">
                <a:solidFill>
                  <a:srgbClr val="3333FF"/>
                </a:solidFill>
                <a:latin typeface="Tahoma" pitchFamily="34"/>
                <a:ea typeface="Tahoma" pitchFamily="34"/>
                <a:cs typeface="Tahoma" pitchFamily="34"/>
              </a:rPr>
              <a:t>detection: preliminary results</a:t>
            </a:r>
            <a:endParaRPr lang="en-US" sz="1400" b="0" i="0" u="none" strike="noStrike" kern="1200" cap="none" spc="0" baseline="0" dirty="0">
              <a:solidFill>
                <a:srgbClr val="3333FF"/>
              </a:solidFill>
              <a:uFillTx/>
              <a:latin typeface="Tahoma" pitchFamily="34"/>
              <a:ea typeface="Tahoma" pitchFamily="34"/>
              <a:cs typeface="Tahoma" pitchFamily="34"/>
            </a:endParaRPr>
          </a:p>
        </p:txBody>
      </p:sp>
      <p:pic>
        <p:nvPicPr>
          <p:cNvPr id="14" name="Imagen 23">
            <a:extLst>
              <a:ext uri="{FF2B5EF4-FFF2-40B4-BE49-F238E27FC236}">
                <a16:creationId xmlns:a16="http://schemas.microsoft.com/office/drawing/2014/main" id="{5046C125-C8FF-43C4-BEA9-BE8DAFD290A0}"/>
              </a:ext>
            </a:extLst>
          </p:cNvPr>
          <p:cNvPicPr>
            <a:picLocks noChangeAspect="1"/>
          </p:cNvPicPr>
          <p:nvPr/>
        </p:nvPicPr>
        <p:blipFill rotWithShape="1">
          <a:blip r:embed="rId4"/>
          <a:srcRect l="8241" t="5767" r="10843" b="18170"/>
          <a:stretch/>
        </p:blipFill>
        <p:spPr>
          <a:xfrm>
            <a:off x="153088" y="3270676"/>
            <a:ext cx="1234807" cy="1486088"/>
          </a:xfrm>
          <a:prstGeom prst="rect">
            <a:avLst/>
          </a:prstGeom>
        </p:spPr>
      </p:pic>
      <p:pic>
        <p:nvPicPr>
          <p:cNvPr id="15" name="Imagen 24">
            <a:extLst>
              <a:ext uri="{FF2B5EF4-FFF2-40B4-BE49-F238E27FC236}">
                <a16:creationId xmlns:a16="http://schemas.microsoft.com/office/drawing/2014/main" id="{E7D2A43A-3FBC-49D8-B04D-00ACF34059BE}"/>
              </a:ext>
            </a:extLst>
          </p:cNvPr>
          <p:cNvPicPr>
            <a:picLocks noChangeAspect="1"/>
          </p:cNvPicPr>
          <p:nvPr/>
        </p:nvPicPr>
        <p:blipFill rotWithShape="1">
          <a:blip r:embed="rId5"/>
          <a:srcRect b="18231"/>
          <a:stretch/>
        </p:blipFill>
        <p:spPr>
          <a:xfrm>
            <a:off x="4914569" y="1386800"/>
            <a:ext cx="1479399" cy="1498589"/>
          </a:xfrm>
          <a:prstGeom prst="rect">
            <a:avLst/>
          </a:prstGeom>
        </p:spPr>
      </p:pic>
      <p:sp>
        <p:nvSpPr>
          <p:cNvPr id="16" name="Rectangle 18">
            <a:extLst>
              <a:ext uri="{FF2B5EF4-FFF2-40B4-BE49-F238E27FC236}">
                <a16:creationId xmlns:a16="http://schemas.microsoft.com/office/drawing/2014/main" id="{DA7DE8C3-65DD-455E-815B-AE96BA9F490B}"/>
              </a:ext>
            </a:extLst>
          </p:cNvPr>
          <p:cNvSpPr/>
          <p:nvPr/>
        </p:nvSpPr>
        <p:spPr>
          <a:xfrm>
            <a:off x="6559749" y="1339196"/>
            <a:ext cx="4630199" cy="1169551"/>
          </a:xfrm>
          <a:prstGeom prst="rect">
            <a:avLst/>
          </a:prstGeom>
          <a:noFill/>
          <a:ln cap="flat">
            <a:noFill/>
            <a:prstDash val="solid"/>
          </a:ln>
        </p:spPr>
        <p:txBody>
          <a:bodyPr vert="horz" wrap="square" lIns="91440" tIns="45720" rIns="91440" bIns="45720" anchor="t" anchorCtr="0" compatLnSpc="1">
            <a:spAutoFit/>
          </a:bodyPr>
          <a:lstStyle/>
          <a:p>
            <a:pPr marL="285750" marR="0" lvl="0" indent="-28575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dirty="0">
                <a:solidFill>
                  <a:srgbClr val="1F1F99"/>
                </a:solidFill>
                <a:latin typeface="Tahoma" pitchFamily="34"/>
                <a:ea typeface="Tahoma" pitchFamily="34"/>
                <a:cs typeface="Tahoma" pitchFamily="34"/>
              </a:rPr>
              <a:t>Three</a:t>
            </a:r>
            <a:r>
              <a:rPr lang="en-US" sz="1400" b="0" i="0" u="none" strike="noStrike" kern="1200" cap="none" spc="0" baseline="0" dirty="0">
                <a:solidFill>
                  <a:srgbClr val="1F1F99"/>
                </a:solidFill>
                <a:uFillTx/>
                <a:latin typeface="Tahoma" pitchFamily="34"/>
                <a:ea typeface="Tahoma" pitchFamily="34"/>
                <a:cs typeface="Tahoma" pitchFamily="34"/>
              </a:rPr>
              <a:t> strips to detect oncoproteins of 8 HPV types</a:t>
            </a:r>
          </a:p>
          <a:p>
            <a:pPr marL="285750" marR="0" lvl="0" indent="-28575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b="0" i="0" u="none" strike="noStrike" kern="1200" cap="none" spc="0" baseline="0" dirty="0">
                <a:solidFill>
                  <a:srgbClr val="1F1F99"/>
                </a:solidFill>
                <a:uFillTx/>
                <a:latin typeface="Tahoma" pitchFamily="34"/>
                <a:ea typeface="Tahoma" pitchFamily="34"/>
                <a:cs typeface="Tahoma" pitchFamily="34"/>
              </a:rPr>
              <a:t> Strip 1: HPV16/18/45</a:t>
            </a:r>
          </a:p>
          <a:p>
            <a:pPr marL="285750" marR="0" lvl="0" indent="-28575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b="0" i="0" u="none" strike="noStrike" kern="1200" cap="none" spc="0" baseline="0" dirty="0">
                <a:solidFill>
                  <a:srgbClr val="1F1F99"/>
                </a:solidFill>
                <a:uFillTx/>
                <a:latin typeface="Tahoma" pitchFamily="34"/>
                <a:ea typeface="Tahoma" pitchFamily="34"/>
                <a:cs typeface="Tahoma" pitchFamily="34"/>
              </a:rPr>
              <a:t> Strip 2: HPV 31/33/35</a:t>
            </a:r>
          </a:p>
          <a:p>
            <a:pPr marL="285750" marR="0" lvl="0" indent="-28575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b="0" i="0" u="none" strike="noStrike" kern="1200" cap="none" spc="0" baseline="0" dirty="0">
                <a:solidFill>
                  <a:srgbClr val="1F1F99"/>
                </a:solidFill>
                <a:uFillTx/>
                <a:latin typeface="Tahoma" pitchFamily="34"/>
                <a:ea typeface="Tahoma" pitchFamily="34"/>
                <a:cs typeface="Tahoma" pitchFamily="34"/>
              </a:rPr>
              <a:t> Strip 3: HPV 52/58</a:t>
            </a:r>
          </a:p>
          <a:p>
            <a:pPr marR="0" lvl="0" algn="l" defTabSz="4572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endParaRPr lang="en-US" sz="1400" b="0" i="0" u="none" strike="noStrike" kern="1200" cap="none" spc="0" baseline="0" dirty="0">
              <a:solidFill>
                <a:srgbClr val="000000"/>
              </a:solidFill>
              <a:uFillTx/>
              <a:latin typeface="Tahoma" pitchFamily="34"/>
              <a:ea typeface="Tahoma" pitchFamily="34"/>
              <a:cs typeface="Tahoma" pitchFamily="34"/>
            </a:endParaRPr>
          </a:p>
        </p:txBody>
      </p:sp>
      <p:pic>
        <p:nvPicPr>
          <p:cNvPr id="17" name="Imagen 27">
            <a:extLst>
              <a:ext uri="{FF2B5EF4-FFF2-40B4-BE49-F238E27FC236}">
                <a16:creationId xmlns:a16="http://schemas.microsoft.com/office/drawing/2014/main" id="{2D7E22B7-EE96-4BE6-8419-3C7D23B85E0A}"/>
              </a:ext>
            </a:extLst>
          </p:cNvPr>
          <p:cNvPicPr>
            <a:picLocks noChangeAspect="1"/>
          </p:cNvPicPr>
          <p:nvPr/>
        </p:nvPicPr>
        <p:blipFill>
          <a:blip r:embed="rId6"/>
          <a:stretch>
            <a:fillRect/>
          </a:stretch>
        </p:blipFill>
        <p:spPr>
          <a:xfrm>
            <a:off x="7444737" y="3573354"/>
            <a:ext cx="2474097" cy="1812952"/>
          </a:xfrm>
          <a:prstGeom prst="rect">
            <a:avLst/>
          </a:prstGeom>
        </p:spPr>
      </p:pic>
      <p:sp>
        <p:nvSpPr>
          <p:cNvPr id="18" name="CuadroTexto 29">
            <a:extLst>
              <a:ext uri="{FF2B5EF4-FFF2-40B4-BE49-F238E27FC236}">
                <a16:creationId xmlns:a16="http://schemas.microsoft.com/office/drawing/2014/main" id="{E47B8C86-D6CD-4735-97D3-6908F5DFB58A}"/>
              </a:ext>
            </a:extLst>
          </p:cNvPr>
          <p:cNvSpPr txBox="1"/>
          <p:nvPr/>
        </p:nvSpPr>
        <p:spPr>
          <a:xfrm>
            <a:off x="426849" y="5297779"/>
            <a:ext cx="3764862" cy="523220"/>
          </a:xfrm>
          <a:prstGeom prst="rect">
            <a:avLst/>
          </a:prstGeom>
          <a:noFill/>
        </p:spPr>
        <p:txBody>
          <a:bodyPr wrap="square">
            <a:spAutoFit/>
          </a:bodyPr>
          <a:lstStyle/>
          <a:p>
            <a:pPr algn="ctr"/>
            <a:r>
              <a:rPr lang="en-US" sz="1400" b="0" i="1" u="none" strike="noStrike" kern="0" cap="none" spc="0" baseline="0" dirty="0">
                <a:solidFill>
                  <a:srgbClr val="000000"/>
                </a:solidFill>
                <a:uFillTx/>
                <a:latin typeface="Tahoma" pitchFamily="34"/>
                <a:ea typeface="Tahoma" pitchFamily="34"/>
                <a:cs typeface="Tahoma" pitchFamily="34"/>
              </a:rPr>
              <a:t> </a:t>
            </a:r>
            <a:r>
              <a:rPr lang="en-US" sz="1400" b="0" i="0" u="none" strike="noStrike" kern="0" cap="none" spc="0" baseline="0" dirty="0">
                <a:solidFill>
                  <a:srgbClr val="1F1F99"/>
                </a:solidFill>
                <a:uFillTx/>
                <a:latin typeface="Tahoma" pitchFamily="34"/>
                <a:ea typeface="Tahoma" pitchFamily="34"/>
                <a:cs typeface="Tahoma" pitchFamily="34"/>
              </a:rPr>
              <a:t>A new prototype of 8-HPV types is under evaluation (OncoE6/E7)</a:t>
            </a:r>
            <a:endParaRPr lang="es-CO" sz="1400" dirty="0">
              <a:solidFill>
                <a:srgbClr val="1F1F99"/>
              </a:solidFill>
            </a:endParaRPr>
          </a:p>
        </p:txBody>
      </p:sp>
      <p:sp>
        <p:nvSpPr>
          <p:cNvPr id="19" name="CuadroTexto 31">
            <a:extLst>
              <a:ext uri="{FF2B5EF4-FFF2-40B4-BE49-F238E27FC236}">
                <a16:creationId xmlns:a16="http://schemas.microsoft.com/office/drawing/2014/main" id="{A4DF2DFC-9290-47B7-8817-F5BCEE9BEF40}"/>
              </a:ext>
            </a:extLst>
          </p:cNvPr>
          <p:cNvSpPr txBox="1"/>
          <p:nvPr/>
        </p:nvSpPr>
        <p:spPr>
          <a:xfrm>
            <a:off x="-12069" y="141821"/>
            <a:ext cx="12204070" cy="954107"/>
          </a:xfrm>
          <a:prstGeom prst="rect">
            <a:avLst/>
          </a:prstGeom>
          <a:noFill/>
        </p:spPr>
        <p:txBody>
          <a:bodyPr wrap="square">
            <a:spAutoFit/>
          </a:bodyPr>
          <a:lstStyle/>
          <a:p>
            <a:pPr algn="ctr"/>
            <a:r>
              <a:rPr lang="en-GB" sz="2800" dirty="0" err="1">
                <a:solidFill>
                  <a:srgbClr val="3333FF"/>
                </a:solidFill>
              </a:rPr>
              <a:t>Oncoprotein</a:t>
            </a:r>
            <a:r>
              <a:rPr lang="en-GB" sz="2800" dirty="0">
                <a:solidFill>
                  <a:srgbClr val="3333FF"/>
                </a:solidFill>
              </a:rPr>
              <a:t> tests to detect high-grade cervical lesions within the ESTAMPA study</a:t>
            </a:r>
          </a:p>
        </p:txBody>
      </p:sp>
      <p:sp>
        <p:nvSpPr>
          <p:cNvPr id="20" name="CuadroTexto 6">
            <a:extLst>
              <a:ext uri="{FF2B5EF4-FFF2-40B4-BE49-F238E27FC236}">
                <a16:creationId xmlns:a16="http://schemas.microsoft.com/office/drawing/2014/main" id="{D8AB218E-4B54-4261-9A4A-AFF1AB8F4C97}"/>
              </a:ext>
            </a:extLst>
          </p:cNvPr>
          <p:cNvSpPr txBox="1"/>
          <p:nvPr/>
        </p:nvSpPr>
        <p:spPr>
          <a:xfrm>
            <a:off x="153088" y="2865232"/>
            <a:ext cx="4595700" cy="307777"/>
          </a:xfrm>
          <a:prstGeom prst="rect">
            <a:avLst/>
          </a:prstGeom>
          <a:gradFill>
            <a:gsLst>
              <a:gs pos="0">
                <a:srgbClr val="D2D2D2"/>
              </a:gs>
              <a:gs pos="100000">
                <a:srgbClr val="C8C8C8"/>
              </a:gs>
            </a:gsLst>
            <a:lin ang="5400000"/>
          </a:gradFill>
          <a:ln w="6345" cap="flat">
            <a:solidFill>
              <a:srgbClr val="A5A5A5"/>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3333FF"/>
                </a:solidFill>
                <a:uFillTx/>
                <a:latin typeface="Tahoma" pitchFamily="34"/>
                <a:ea typeface="Tahoma" pitchFamily="34"/>
                <a:cs typeface="Tahoma" pitchFamily="34"/>
              </a:rPr>
              <a:t>E6 oncoprotein detection of HPV16/18 (OncoE6</a:t>
            </a:r>
            <a:r>
              <a:rPr lang="en-US" sz="1100" b="0" i="0" u="none" strike="noStrike" kern="1200" cap="none" spc="0" baseline="30000" dirty="0">
                <a:solidFill>
                  <a:srgbClr val="3333FF"/>
                </a:solidFill>
                <a:uFillTx/>
                <a:latin typeface="Tahoma" pitchFamily="34"/>
                <a:ea typeface="Tahoma" pitchFamily="34"/>
                <a:cs typeface="Tahoma" pitchFamily="34"/>
              </a:rPr>
              <a:t>TM</a:t>
            </a:r>
            <a:r>
              <a:rPr lang="en-US" sz="1400" b="0" i="0" u="none" strike="noStrike" kern="1200" cap="none" spc="0" baseline="0" dirty="0">
                <a:solidFill>
                  <a:srgbClr val="3333FF"/>
                </a:solidFill>
                <a:uFillTx/>
                <a:latin typeface="Tahoma" pitchFamily="34"/>
                <a:ea typeface="Tahoma" pitchFamily="34"/>
                <a:cs typeface="Tahoma" pitchFamily="34"/>
              </a:rPr>
              <a:t> Test)</a:t>
            </a:r>
            <a:endParaRPr lang="es-CO" sz="1400" b="0" i="0" u="none" strike="noStrike" kern="0" cap="none" spc="0" baseline="0" dirty="0">
              <a:solidFill>
                <a:srgbClr val="3333FF"/>
              </a:solidFill>
              <a:uFillTx/>
              <a:latin typeface="Tahoma" pitchFamily="34"/>
              <a:ea typeface="Tahoma" pitchFamily="34"/>
              <a:cs typeface="Tahoma" pitchFamily="34"/>
            </a:endParaRPr>
          </a:p>
        </p:txBody>
      </p:sp>
      <p:sp>
        <p:nvSpPr>
          <p:cNvPr id="21" name="Rectangle 20"/>
          <p:cNvSpPr/>
          <p:nvPr/>
        </p:nvSpPr>
        <p:spPr>
          <a:xfrm>
            <a:off x="2954008" y="4896340"/>
            <a:ext cx="1596912" cy="253916"/>
          </a:xfrm>
          <a:prstGeom prst="rect">
            <a:avLst/>
          </a:prstGeom>
        </p:spPr>
        <p:txBody>
          <a:bodyPr wrap="none">
            <a:spAutoFit/>
          </a:bodyPr>
          <a:lstStyle/>
          <a:p>
            <a:r>
              <a:rPr lang="en-US" sz="1050" kern="0" dirty="0">
                <a:solidFill>
                  <a:srgbClr val="000000"/>
                </a:solidFill>
                <a:latin typeface="Tahoma" pitchFamily="34"/>
                <a:ea typeface="Tahoma" pitchFamily="34"/>
                <a:cs typeface="Tahoma" pitchFamily="34"/>
              </a:rPr>
              <a:t> </a:t>
            </a:r>
            <a:r>
              <a:rPr lang="en-US" sz="1050" kern="0" dirty="0">
                <a:solidFill>
                  <a:srgbClr val="1F1F99"/>
                </a:solidFill>
                <a:latin typeface="Tahoma" pitchFamily="34"/>
                <a:ea typeface="Tahoma" pitchFamily="34"/>
                <a:cs typeface="Tahoma" pitchFamily="34"/>
              </a:rPr>
              <a:t>Ferrera et al., IJC 2019</a:t>
            </a:r>
            <a:endParaRPr lang="en-GB" sz="1050" dirty="0">
              <a:solidFill>
                <a:srgbClr val="1F1F99"/>
              </a:solidFill>
            </a:endParaRPr>
          </a:p>
        </p:txBody>
      </p:sp>
      <p:sp>
        <p:nvSpPr>
          <p:cNvPr id="13" name="Slide Number Placeholder 12">
            <a:extLst>
              <a:ext uri="{FF2B5EF4-FFF2-40B4-BE49-F238E27FC236}">
                <a16:creationId xmlns:a16="http://schemas.microsoft.com/office/drawing/2014/main" id="{74F68041-C763-CF4B-BAD7-C53B67E21D87}"/>
              </a:ext>
            </a:extLst>
          </p:cNvPr>
          <p:cNvSpPr>
            <a:spLocks noGrp="1"/>
          </p:cNvSpPr>
          <p:nvPr>
            <p:ph type="sldNum" sz="quarter" idx="10"/>
          </p:nvPr>
        </p:nvSpPr>
        <p:spPr/>
        <p:txBody>
          <a:bodyPr/>
          <a:lstStyle/>
          <a:p>
            <a:pPr>
              <a:defRPr/>
            </a:pPr>
            <a:fld id="{0BA99665-BB23-493F-A010-F584A920B211}" type="slidenum">
              <a:rPr lang="en-US" smtClean="0"/>
              <a:pPr>
                <a:defRPr/>
              </a:pPr>
              <a:t>34</a:t>
            </a:fld>
            <a:endParaRPr lang="en-US" dirty="0"/>
          </a:p>
        </p:txBody>
      </p:sp>
    </p:spTree>
    <p:extLst>
      <p:ext uri="{BB962C8B-B14F-4D97-AF65-F5344CB8AC3E}">
        <p14:creationId xmlns:p14="http://schemas.microsoft.com/office/powerpoint/2010/main" val="1032328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9495"/>
            <a:ext cx="12098868" cy="461665"/>
          </a:xfrm>
          <a:prstGeom prst="rect">
            <a:avLst/>
          </a:prstGeom>
          <a:noFill/>
          <a:ln>
            <a:noFill/>
          </a:ln>
        </p:spPr>
        <p:txBody>
          <a:bodyPr>
            <a:noAutofit/>
          </a:bodyPr>
          <a:lstStyle>
            <a:defPPr>
              <a:defRPr lang="en-US"/>
            </a:defPPr>
            <a:lvl1pPr fontAlgn="base">
              <a:spcBef>
                <a:spcPct val="0"/>
              </a:spcBef>
              <a:spcAft>
                <a:spcPct val="0"/>
              </a:spcAft>
              <a:buNone/>
              <a:defRPr sz="2400">
                <a:solidFill>
                  <a:srgbClr val="3333FF"/>
                </a:solidFill>
                <a:latin typeface="+mj-lt"/>
                <a:ea typeface="Tahoma" panose="020B0604030504040204" pitchFamily="34" charset="0"/>
                <a:cs typeface="+mj-cs"/>
              </a:defRPr>
            </a:lvl1pPr>
            <a:lvl2pPr>
              <a:defRPr/>
            </a:lvl2pPr>
            <a:lvl3pPr>
              <a:defRPr/>
            </a:lvl3pPr>
            <a:lvl4pPr>
              <a:defRPr/>
            </a:lvl4pPr>
            <a:lvl5pPr>
              <a:defRPr/>
            </a:lvl5pPr>
            <a:lvl6pPr>
              <a:defRPr/>
            </a:lvl6pPr>
            <a:lvl7pPr>
              <a:defRPr/>
            </a:lvl7pPr>
            <a:lvl8pPr>
              <a:defRPr/>
            </a:lvl8pPr>
            <a:lvl9pPr>
              <a:defRPr/>
            </a:lvl9pPr>
          </a:lstStyle>
          <a:p>
            <a:pPr algn="ctr"/>
            <a:r>
              <a:rPr lang="en-GB" sz="3200" dirty="0"/>
              <a:t>Cervical Screening and Treatment of Women Living With HIV</a:t>
            </a:r>
            <a:endParaRPr lang="fr-FR" sz="3200" dirty="0"/>
          </a:p>
        </p:txBody>
      </p:sp>
      <p:sp>
        <p:nvSpPr>
          <p:cNvPr id="12" name="TextBox 11"/>
          <p:cNvSpPr txBox="1"/>
          <p:nvPr/>
        </p:nvSpPr>
        <p:spPr>
          <a:xfrm>
            <a:off x="0" y="595944"/>
            <a:ext cx="12192000" cy="353943"/>
          </a:xfrm>
          <a:prstGeom prst="rect">
            <a:avLst/>
          </a:prstGeom>
          <a:solidFill>
            <a:srgbClr val="A3C2C2"/>
          </a:solidFill>
        </p:spPr>
        <p:style>
          <a:lnRef idx="1">
            <a:schemeClr val="accent3"/>
          </a:lnRef>
          <a:fillRef idx="3">
            <a:schemeClr val="accent3"/>
          </a:fillRef>
          <a:effectRef idx="2">
            <a:schemeClr val="accent3"/>
          </a:effectRef>
          <a:fontRef idx="minor">
            <a:schemeClr val="lt1"/>
          </a:fontRef>
        </p:style>
        <p:txBody>
          <a:bodyPr wrap="square" rtlCol="0">
            <a:spAutoFit/>
          </a:bodyPr>
          <a:lstStyle>
            <a:defPPr>
              <a:defRPr lang="fr-FR"/>
            </a:defPPr>
            <a:lvl1pPr lvl="0">
              <a:defRPr sz="1600" b="1">
                <a:solidFill>
                  <a:schemeClr val="tx1"/>
                </a:solidFill>
                <a:latin typeface="+mj-lt"/>
                <a:cs typeface="Arial" charset="0"/>
              </a:defRPr>
            </a:lvl1pPr>
          </a:lstStyle>
          <a:p>
            <a:pPr algn="ctr"/>
            <a:r>
              <a:rPr lang="en-GB" sz="1700" dirty="0"/>
              <a:t>The Cervical cancer Screening-and-Treatment algorithms study using HPV testing in Africa (CESTA)</a:t>
            </a:r>
          </a:p>
        </p:txBody>
      </p:sp>
      <p:sp>
        <p:nvSpPr>
          <p:cNvPr id="13" name="TextBox 12"/>
          <p:cNvSpPr txBox="1"/>
          <p:nvPr/>
        </p:nvSpPr>
        <p:spPr>
          <a:xfrm>
            <a:off x="0" y="4474979"/>
            <a:ext cx="6527800" cy="1785104"/>
          </a:xfrm>
          <a:prstGeom prst="rect">
            <a:avLst/>
          </a:prstGeom>
          <a:noFill/>
        </p:spPr>
        <p:txBody>
          <a:bodyPr wrap="square" rtlCol="0">
            <a:spAutoFit/>
          </a:bodyPr>
          <a:lstStyle/>
          <a:p>
            <a:r>
              <a:rPr lang="en-GB" sz="1600" b="1" dirty="0">
                <a:solidFill>
                  <a:srgbClr val="1F1F99"/>
                </a:solidFill>
              </a:rPr>
              <a:t>Objective: </a:t>
            </a:r>
            <a:r>
              <a:rPr lang="en-GB" sz="1600" b="1" dirty="0">
                <a:solidFill>
                  <a:srgbClr val="1F1F99"/>
                </a:solidFill>
                <a:cs typeface="Arial" charset="0"/>
              </a:rPr>
              <a:t>Compare the efficacy of HPV screen-and-treat strategies with and without VIA triage</a:t>
            </a:r>
          </a:p>
          <a:p>
            <a:endParaRPr lang="en-GB" sz="400" b="1" dirty="0">
              <a:solidFill>
                <a:srgbClr val="1F1F99"/>
              </a:solidFill>
              <a:cs typeface="Arial" charset="0"/>
            </a:endParaRPr>
          </a:p>
          <a:p>
            <a:pPr marL="449263" lvl="1" indent="-271463">
              <a:buFont typeface="Arial" panose="020B0604020202020204" pitchFamily="34" charset="0"/>
              <a:buChar char="•"/>
            </a:pPr>
            <a:r>
              <a:rPr lang="en-GB" sz="1500" dirty="0">
                <a:solidFill>
                  <a:srgbClr val="1F1F99"/>
                </a:solidFill>
              </a:rPr>
              <a:t>1,100 WLHIV aged 25-54 years old to be screened with HPV-testing  and </a:t>
            </a:r>
            <a:r>
              <a:rPr lang="en-GB" sz="1600" dirty="0">
                <a:solidFill>
                  <a:srgbClr val="1F1F99"/>
                </a:solidFill>
              </a:rPr>
              <a:t>HPV-positives to be randomised to</a:t>
            </a:r>
          </a:p>
          <a:p>
            <a:pPr marL="977900" lvl="2" indent="-342900">
              <a:buFont typeface="Wingdings" panose="05000000000000000000" pitchFamily="2" charset="2"/>
              <a:buChar char="ü"/>
            </a:pPr>
            <a:r>
              <a:rPr lang="en-GB" sz="1400" dirty="0">
                <a:solidFill>
                  <a:srgbClr val="1F1F99"/>
                </a:solidFill>
              </a:rPr>
              <a:t>VIA triage followed by treatment of HPV+/VIA+ (VIA-triage Arm)</a:t>
            </a:r>
          </a:p>
          <a:p>
            <a:pPr marL="977900" lvl="2" indent="-342900">
              <a:buFont typeface="Wingdings" panose="05000000000000000000" pitchFamily="2" charset="2"/>
              <a:buChar char="ü"/>
            </a:pPr>
            <a:r>
              <a:rPr lang="en-GB" sz="1400" dirty="0">
                <a:solidFill>
                  <a:srgbClr val="1F1F99"/>
                </a:solidFill>
              </a:rPr>
              <a:t>Treatment of HPV+ (no-triage Arm); </a:t>
            </a:r>
          </a:p>
          <a:p>
            <a:pPr marL="449263" lvl="1" indent="-271463">
              <a:buFont typeface="Arial" panose="020B0604020202020204" pitchFamily="34" charset="0"/>
              <a:buChar char="•"/>
            </a:pPr>
            <a:r>
              <a:rPr lang="en-GB" sz="1500" dirty="0">
                <a:solidFill>
                  <a:srgbClr val="1F1F99"/>
                </a:solidFill>
              </a:rPr>
              <a:t>Ablative treatment is performed by cryotherapy and thermal ablati</a:t>
            </a:r>
            <a:r>
              <a:rPr lang="en-GB" sz="1500" dirty="0"/>
              <a:t>on</a:t>
            </a:r>
            <a:endParaRPr lang="fr-FR" sz="1500" dirty="0"/>
          </a:p>
        </p:txBody>
      </p:sp>
      <p:pic>
        <p:nvPicPr>
          <p:cNvPr id="14" name="Picture 13"/>
          <p:cNvPicPr>
            <a:picLocks noChangeAspect="1"/>
          </p:cNvPicPr>
          <p:nvPr/>
        </p:nvPicPr>
        <p:blipFill>
          <a:blip r:embed="rId3"/>
          <a:stretch>
            <a:fillRect/>
          </a:stretch>
        </p:blipFill>
        <p:spPr>
          <a:xfrm>
            <a:off x="103196" y="991972"/>
            <a:ext cx="4799457" cy="2934081"/>
          </a:xfrm>
          <a:prstGeom prst="rect">
            <a:avLst/>
          </a:prstGeom>
        </p:spPr>
      </p:pic>
      <p:grpSp>
        <p:nvGrpSpPr>
          <p:cNvPr id="15" name="Group 14"/>
          <p:cNvGrpSpPr/>
          <p:nvPr/>
        </p:nvGrpSpPr>
        <p:grpSpPr>
          <a:xfrm>
            <a:off x="170099" y="3978368"/>
            <a:ext cx="4799457" cy="480926"/>
            <a:chOff x="853011" y="4699879"/>
            <a:chExt cx="3939124" cy="480926"/>
          </a:xfrm>
        </p:grpSpPr>
        <p:sp>
          <p:nvSpPr>
            <p:cNvPr id="16" name="TextBox 15"/>
            <p:cNvSpPr txBox="1"/>
            <p:nvPr/>
          </p:nvSpPr>
          <p:spPr>
            <a:xfrm>
              <a:off x="853011" y="4699879"/>
              <a:ext cx="3939124" cy="430887"/>
            </a:xfrm>
            <a:prstGeom prst="rect">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lvl="0"/>
              <a:endParaRPr lang="en-GB" sz="1100" b="1" dirty="0">
                <a:solidFill>
                  <a:schemeClr val="tx1"/>
                </a:solidFill>
              </a:endParaRPr>
            </a:p>
            <a:p>
              <a:pPr lvl="0"/>
              <a:endParaRPr lang="en-GB" sz="1100" b="1" dirty="0">
                <a:solidFill>
                  <a:schemeClr val="tx1"/>
                </a:solidFill>
              </a:endParaRPr>
            </a:p>
          </p:txBody>
        </p:sp>
        <p:pic>
          <p:nvPicPr>
            <p:cNvPr id="17" name="Picture 16"/>
            <p:cNvPicPr>
              <a:picLocks noChangeAspect="1"/>
            </p:cNvPicPr>
            <p:nvPr/>
          </p:nvPicPr>
          <p:blipFill rotWithShape="1">
            <a:blip r:embed="rId4"/>
            <a:srcRect l="14816" t="5970" r="24620" b="15932"/>
            <a:stretch/>
          </p:blipFill>
          <p:spPr>
            <a:xfrm>
              <a:off x="4229151" y="4720697"/>
              <a:ext cx="503716" cy="452810"/>
            </a:xfrm>
            <a:prstGeom prst="rect">
              <a:avLst/>
            </a:prstGeom>
          </p:spPr>
        </p:pic>
        <p:sp>
          <p:nvSpPr>
            <p:cNvPr id="18" name="TextBox 17"/>
            <p:cNvSpPr txBox="1"/>
            <p:nvPr/>
          </p:nvSpPr>
          <p:spPr>
            <a:xfrm>
              <a:off x="942783" y="4749918"/>
              <a:ext cx="3273617" cy="430887"/>
            </a:xfrm>
            <a:prstGeom prst="rect">
              <a:avLst/>
            </a:prstGeom>
            <a:noFill/>
          </p:spPr>
          <p:txBody>
            <a:bodyPr wrap="square" rtlCol="0">
              <a:spAutoFit/>
            </a:bodyPr>
            <a:lstStyle/>
            <a:p>
              <a:pPr lvl="0"/>
              <a:r>
                <a:rPr lang="en-GB" sz="1100" b="1" dirty="0"/>
                <a:t>The visibility of the squamous columnar junction (SCJ) is necessary for a screen-and-treat approach</a:t>
              </a:r>
            </a:p>
          </p:txBody>
        </p:sp>
      </p:grpSp>
      <p:sp>
        <p:nvSpPr>
          <p:cNvPr id="19" name="TextBox 18"/>
          <p:cNvSpPr txBox="1"/>
          <p:nvPr/>
        </p:nvSpPr>
        <p:spPr>
          <a:xfrm>
            <a:off x="6409268" y="3868487"/>
            <a:ext cx="5664200" cy="2908489"/>
          </a:xfrm>
          <a:prstGeom prst="rect">
            <a:avLst/>
          </a:prstGeom>
          <a:noFill/>
        </p:spPr>
        <p:txBody>
          <a:bodyPr wrap="square" rtlCol="0">
            <a:spAutoFit/>
          </a:bodyPr>
          <a:lstStyle/>
          <a:p>
            <a:r>
              <a:rPr lang="en-GB" sz="1600" b="1" u="sng" dirty="0">
                <a:solidFill>
                  <a:srgbClr val="1F1F99"/>
                </a:solidFill>
              </a:rPr>
              <a:t>Current status</a:t>
            </a:r>
          </a:p>
          <a:p>
            <a:pPr marL="285750" indent="-285750">
              <a:buFont typeface="Arial" panose="020B0604020202020204" pitchFamily="34" charset="0"/>
              <a:buChar char="•"/>
            </a:pPr>
            <a:r>
              <a:rPr lang="en-GB" sz="1600" dirty="0">
                <a:solidFill>
                  <a:srgbClr val="1F1F99"/>
                </a:solidFill>
              </a:rPr>
              <a:t>400 WLHIV recruited in Durban, South Africa</a:t>
            </a:r>
          </a:p>
          <a:p>
            <a:pPr marL="285750" indent="-285750">
              <a:buFont typeface="Arial" panose="020B0604020202020204" pitchFamily="34" charset="0"/>
              <a:buChar char="•"/>
            </a:pPr>
            <a:r>
              <a:rPr lang="en-GB" sz="1600" dirty="0">
                <a:solidFill>
                  <a:srgbClr val="1F1F99"/>
                </a:solidFill>
              </a:rPr>
              <a:t>HPV prevalence of 48% on clinician sample</a:t>
            </a:r>
          </a:p>
          <a:p>
            <a:pPr marL="285750" indent="-285750">
              <a:buFont typeface="Arial" panose="020B0604020202020204" pitchFamily="34" charset="0"/>
              <a:buChar char="•"/>
            </a:pPr>
            <a:r>
              <a:rPr lang="en-GB" sz="1600" dirty="0">
                <a:solidFill>
                  <a:srgbClr val="1F1F99"/>
                </a:solidFill>
              </a:rPr>
              <a:t>High colposcopy referral mostly due because of the SCJ not visible</a:t>
            </a:r>
          </a:p>
          <a:p>
            <a:pPr marL="285750" indent="-285750">
              <a:buFont typeface="Arial" panose="020B0604020202020204" pitchFamily="34" charset="0"/>
              <a:buChar char="•"/>
            </a:pPr>
            <a:r>
              <a:rPr lang="en-GB" sz="1600" dirty="0">
                <a:solidFill>
                  <a:srgbClr val="1F1F99"/>
                </a:solidFill>
              </a:rPr>
              <a:t>On women with visible SCJ, 81% received ablative treatment in the VIA-triage Arm vs 93% in the no-triage Arm  </a:t>
            </a:r>
          </a:p>
          <a:p>
            <a:pPr marL="285750" indent="-285750">
              <a:buFont typeface="Arial" panose="020B0604020202020204" pitchFamily="34" charset="0"/>
              <a:buChar char="•"/>
            </a:pPr>
            <a:endParaRPr lang="en-GB" sz="700" dirty="0">
              <a:solidFill>
                <a:srgbClr val="1F1F99"/>
              </a:solidFill>
            </a:endParaRPr>
          </a:p>
          <a:p>
            <a:pPr marL="285750" indent="-285750">
              <a:buFont typeface="Arial" panose="020B0604020202020204" pitchFamily="34" charset="0"/>
              <a:buChar char="•"/>
            </a:pPr>
            <a:r>
              <a:rPr lang="en-GB" sz="1600" i="1" dirty="0">
                <a:solidFill>
                  <a:srgbClr val="1F1F99"/>
                </a:solidFill>
              </a:rPr>
              <a:t>Next step: </a:t>
            </a:r>
            <a:r>
              <a:rPr lang="en-GB" sz="1600" dirty="0">
                <a:solidFill>
                  <a:srgbClr val="1F1F99"/>
                </a:solidFill>
              </a:rPr>
              <a:t>reach statistical power with the further recruitment of 700 WLHIV in a new study site in East London, South Africa</a:t>
            </a:r>
            <a:endParaRPr lang="fr-FR" sz="1600" dirty="0">
              <a:solidFill>
                <a:srgbClr val="1F1F99"/>
              </a:solidFill>
            </a:endParaRPr>
          </a:p>
        </p:txBody>
      </p:sp>
      <p:sp>
        <p:nvSpPr>
          <p:cNvPr id="3" name="TextBox 2"/>
          <p:cNvSpPr txBox="1"/>
          <p:nvPr/>
        </p:nvSpPr>
        <p:spPr>
          <a:xfrm>
            <a:off x="5012032" y="987581"/>
            <a:ext cx="7086836" cy="2862322"/>
          </a:xfrm>
          <a:prstGeom prst="rect">
            <a:avLst/>
          </a:prstGeom>
          <a:noFill/>
        </p:spPr>
        <p:txBody>
          <a:bodyPr wrap="square" rtlCol="0">
            <a:spAutoFit/>
          </a:bodyPr>
          <a:lstStyle/>
          <a:p>
            <a:r>
              <a:rPr lang="en-GB" b="1" u="sng" dirty="0">
                <a:solidFill>
                  <a:srgbClr val="1F1F99"/>
                </a:solidFill>
              </a:rPr>
              <a:t>Background</a:t>
            </a:r>
          </a:p>
          <a:p>
            <a:pPr marL="285750" indent="-285750">
              <a:buFont typeface="Arial" panose="020B0604020202020204" pitchFamily="34" charset="0"/>
              <a:buChar char="•"/>
            </a:pPr>
            <a:r>
              <a:rPr lang="en-GB" sz="1600" dirty="0">
                <a:solidFill>
                  <a:srgbClr val="1F1F99"/>
                </a:solidFill>
              </a:rPr>
              <a:t>WHO cervical cancer global strategy: 70% of women screened twice by age 45 and 90% of cervical disease treated</a:t>
            </a:r>
          </a:p>
          <a:p>
            <a:pPr marL="285750" indent="-285750">
              <a:buFont typeface="Arial" panose="020B0604020202020204" pitchFamily="34" charset="0"/>
              <a:buChar char="•"/>
            </a:pPr>
            <a:r>
              <a:rPr lang="en-GB" sz="1600" dirty="0">
                <a:solidFill>
                  <a:srgbClr val="1F1F99"/>
                </a:solidFill>
              </a:rPr>
              <a:t>WLHIV are at higher risk of HPV infection, HPV persistence, cervical disease as well as cervical treatment failure </a:t>
            </a:r>
          </a:p>
          <a:p>
            <a:pPr marL="285750" indent="-285750">
              <a:buFont typeface="Arial" panose="020B0604020202020204" pitchFamily="34" charset="0"/>
              <a:buChar char="•"/>
            </a:pPr>
            <a:r>
              <a:rPr lang="en-GB" sz="1600" dirty="0">
                <a:solidFill>
                  <a:srgbClr val="1F1F99"/>
                </a:solidFill>
              </a:rPr>
              <a:t>Previous results from Kenya:</a:t>
            </a:r>
          </a:p>
          <a:p>
            <a:pPr marL="742950" lvl="1" indent="-285750">
              <a:buFont typeface="Arial" panose="020B0604020202020204" pitchFamily="34" charset="0"/>
              <a:buChar char="•"/>
            </a:pPr>
            <a:r>
              <a:rPr lang="en-GB" sz="1600" dirty="0">
                <a:solidFill>
                  <a:srgbClr val="1F1F99"/>
                </a:solidFill>
              </a:rPr>
              <a:t>HPV prevalence of 53% on screening samples (De </a:t>
            </a:r>
            <a:r>
              <a:rPr lang="en-GB" sz="1600" dirty="0" err="1">
                <a:solidFill>
                  <a:srgbClr val="1F1F99"/>
                </a:solidFill>
              </a:rPr>
              <a:t>Vuyst</a:t>
            </a:r>
            <a:r>
              <a:rPr lang="en-GB" sz="1600" dirty="0">
                <a:solidFill>
                  <a:srgbClr val="1F1F99"/>
                </a:solidFill>
              </a:rPr>
              <a:t>, </a:t>
            </a:r>
            <a:r>
              <a:rPr lang="en-GB" sz="1600" dirty="0" err="1">
                <a:solidFill>
                  <a:srgbClr val="1F1F99"/>
                </a:solidFill>
              </a:rPr>
              <a:t>Mugo</a:t>
            </a:r>
            <a:r>
              <a:rPr lang="en-GB" sz="1600" dirty="0">
                <a:solidFill>
                  <a:srgbClr val="1F1F99"/>
                </a:solidFill>
              </a:rPr>
              <a:t> et al., BJC, 2012)</a:t>
            </a:r>
          </a:p>
          <a:p>
            <a:pPr marL="742950" lvl="1" indent="-285750">
              <a:buFont typeface="Arial" panose="020B0604020202020204" pitchFamily="34" charset="0"/>
              <a:buChar char="•"/>
            </a:pPr>
            <a:r>
              <a:rPr lang="en-GB" sz="1600" dirty="0">
                <a:solidFill>
                  <a:srgbClr val="1F1F99"/>
                </a:solidFill>
              </a:rPr>
              <a:t>Efficacy LEEP </a:t>
            </a:r>
            <a:r>
              <a:rPr lang="en-GB" sz="1600" i="1" dirty="0">
                <a:solidFill>
                  <a:srgbClr val="1F1F99"/>
                </a:solidFill>
              </a:rPr>
              <a:t>vs.</a:t>
            </a:r>
            <a:r>
              <a:rPr lang="en-GB" sz="1600" dirty="0">
                <a:solidFill>
                  <a:srgbClr val="1F1F99"/>
                </a:solidFill>
              </a:rPr>
              <a:t> cryotherapy for CIN2/3 treatment: 81% </a:t>
            </a:r>
            <a:r>
              <a:rPr lang="en-GB" sz="1600" i="1" dirty="0">
                <a:solidFill>
                  <a:srgbClr val="1F1F99"/>
                </a:solidFill>
              </a:rPr>
              <a:t>vs. </a:t>
            </a:r>
            <a:r>
              <a:rPr lang="en-GB" sz="1600" dirty="0">
                <a:solidFill>
                  <a:srgbClr val="1F1F99"/>
                </a:solidFill>
              </a:rPr>
              <a:t>70% (P=0.1) (Greene, De </a:t>
            </a:r>
            <a:r>
              <a:rPr lang="en-GB" sz="1600" dirty="0" err="1">
                <a:solidFill>
                  <a:srgbClr val="1F1F99"/>
                </a:solidFill>
              </a:rPr>
              <a:t>Vuyst</a:t>
            </a:r>
            <a:r>
              <a:rPr lang="en-GB" sz="1600" dirty="0">
                <a:solidFill>
                  <a:srgbClr val="1F1F99"/>
                </a:solidFill>
              </a:rPr>
              <a:t> et al., JAMA, 2019)</a:t>
            </a:r>
          </a:p>
          <a:p>
            <a:endParaRPr lang="en-GB" dirty="0"/>
          </a:p>
        </p:txBody>
      </p:sp>
      <p:sp>
        <p:nvSpPr>
          <p:cNvPr id="4" name="Slide Number Placeholder 3">
            <a:extLst>
              <a:ext uri="{FF2B5EF4-FFF2-40B4-BE49-F238E27FC236}">
                <a16:creationId xmlns:a16="http://schemas.microsoft.com/office/drawing/2014/main" id="{6991A74D-23BF-8C42-A115-74ACD166481D}"/>
              </a:ext>
            </a:extLst>
          </p:cNvPr>
          <p:cNvSpPr>
            <a:spLocks noGrp="1"/>
          </p:cNvSpPr>
          <p:nvPr>
            <p:ph type="sldNum" sz="quarter" idx="10"/>
          </p:nvPr>
        </p:nvSpPr>
        <p:spPr/>
        <p:txBody>
          <a:bodyPr/>
          <a:lstStyle/>
          <a:p>
            <a:pPr>
              <a:defRPr/>
            </a:pPr>
            <a:fld id="{0BA99665-BB23-493F-A010-F584A920B211}" type="slidenum">
              <a:rPr lang="en-US" smtClean="0"/>
              <a:pPr>
                <a:defRPr/>
              </a:pPr>
              <a:t>35</a:t>
            </a:fld>
            <a:endParaRPr lang="en-US" dirty="0"/>
          </a:p>
        </p:txBody>
      </p:sp>
    </p:spTree>
    <p:extLst>
      <p:ext uri="{BB962C8B-B14F-4D97-AF65-F5344CB8AC3E}">
        <p14:creationId xmlns:p14="http://schemas.microsoft.com/office/powerpoint/2010/main" val="3360261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0160" y="2696974"/>
            <a:ext cx="3981500" cy="2332187"/>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503" y="0"/>
            <a:ext cx="1974837" cy="2537116"/>
          </a:xfrm>
          <a:prstGeom prst="rect">
            <a:avLst/>
          </a:prstGeom>
        </p:spPr>
      </p:pic>
      <p:sp>
        <p:nvSpPr>
          <p:cNvPr id="24" name="Title 1"/>
          <p:cNvSpPr txBox="1">
            <a:spLocks/>
          </p:cNvSpPr>
          <p:nvPr/>
        </p:nvSpPr>
        <p:spPr>
          <a:xfrm>
            <a:off x="240071" y="146674"/>
            <a:ext cx="11427560" cy="780716"/>
          </a:xfrm>
          <a:prstGeom prst="rect">
            <a:avLst/>
          </a:prstGeom>
          <a:noFill/>
          <a:ln>
            <a:no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sz="2400" dirty="0">
                <a:solidFill>
                  <a:srgbClr val="3333FF"/>
                </a:solidFill>
                <a:ea typeface="Tahoma" panose="020B0604030504040204" pitchFamily="34" charset="0"/>
              </a:rPr>
              <a:t>Multicentric study of cervical cancer screening and triage with HPV testing </a:t>
            </a:r>
          </a:p>
          <a:p>
            <a:pPr algn="l" fontAlgn="base">
              <a:spcAft>
                <a:spcPct val="0"/>
              </a:spcAft>
            </a:pPr>
            <a:r>
              <a:rPr lang="en-US" sz="2400" dirty="0">
                <a:solidFill>
                  <a:srgbClr val="3333FF"/>
                </a:solidFill>
                <a:ea typeface="Tahoma" panose="020B0604030504040204" pitchFamily="34" charset="0"/>
              </a:rPr>
              <a:t>The </a:t>
            </a:r>
            <a:r>
              <a:rPr lang="en-GB" sz="2400" dirty="0">
                <a:solidFill>
                  <a:srgbClr val="3333FF"/>
                </a:solidFill>
                <a:ea typeface="Tahoma" panose="020B0604030504040204" pitchFamily="34" charset="0"/>
              </a:rPr>
              <a:t>ESTAMPA study in Latin America*</a:t>
            </a:r>
          </a:p>
        </p:txBody>
      </p:sp>
      <p:sp>
        <p:nvSpPr>
          <p:cNvPr id="25" name="TextBox 24"/>
          <p:cNvSpPr txBox="1"/>
          <p:nvPr/>
        </p:nvSpPr>
        <p:spPr>
          <a:xfrm>
            <a:off x="285791" y="1150960"/>
            <a:ext cx="5158489" cy="1638910"/>
          </a:xfrm>
          <a:prstGeom prst="rect">
            <a:avLst/>
          </a:prstGeom>
          <a:noFill/>
          <a:ln>
            <a:noFill/>
          </a:ln>
        </p:spPr>
        <p:txBody>
          <a:bodyPr wrap="square" rtlCol="0">
            <a:spAutoFit/>
          </a:bodyPr>
          <a:lstStyle/>
          <a:p>
            <a:pPr fontAlgn="base">
              <a:spcBef>
                <a:spcPct val="0"/>
              </a:spcBef>
              <a:spcAft>
                <a:spcPts val="300"/>
              </a:spcAft>
            </a:pPr>
            <a:r>
              <a:rPr lang="en-GB" sz="1100" b="1" dirty="0">
                <a:solidFill>
                  <a:srgbClr val="1F1F99"/>
                </a:solidFill>
                <a:cs typeface="Arial" charset="0"/>
              </a:rPr>
              <a:t>Evaluation of new strategies and biomarkers for triage of HPV positive women in cervical cancer screening</a:t>
            </a:r>
          </a:p>
          <a:p>
            <a:pPr marL="135731" indent="-135731" fontAlgn="base">
              <a:spcBef>
                <a:spcPct val="0"/>
              </a:spcBef>
              <a:spcAft>
                <a:spcPts val="300"/>
              </a:spcAft>
              <a:buFont typeface="Arial" panose="020B0604020202020204" pitchFamily="34" charset="0"/>
              <a:buChar char="•"/>
            </a:pPr>
            <a:r>
              <a:rPr lang="en-GB" sz="1100" dirty="0">
                <a:solidFill>
                  <a:srgbClr val="1F1F99"/>
                </a:solidFill>
                <a:cs typeface="Arial" charset="0"/>
              </a:rPr>
              <a:t>50,000 women 30-64y HPV-screened in 12 centres in Latin America</a:t>
            </a:r>
          </a:p>
          <a:p>
            <a:pPr marL="135731" indent="-135731" fontAlgn="base">
              <a:spcBef>
                <a:spcPct val="0"/>
              </a:spcBef>
              <a:spcAft>
                <a:spcPts val="300"/>
              </a:spcAft>
              <a:buFont typeface="Arial" panose="020B0604020202020204" pitchFamily="34" charset="0"/>
              <a:buChar char="•"/>
            </a:pPr>
            <a:r>
              <a:rPr lang="en-GB" sz="1100" dirty="0">
                <a:solidFill>
                  <a:srgbClr val="1F1F99"/>
                </a:solidFill>
                <a:cs typeface="Arial" charset="0"/>
              </a:rPr>
              <a:t>HPV positives referred to colposcopy/biopsy with treatment of CIN2+</a:t>
            </a:r>
          </a:p>
          <a:p>
            <a:pPr marL="135731" indent="-135731" fontAlgn="base">
              <a:spcBef>
                <a:spcPct val="0"/>
              </a:spcBef>
              <a:spcAft>
                <a:spcPts val="300"/>
              </a:spcAft>
              <a:buFont typeface="Arial" panose="020B0604020202020204" pitchFamily="34" charset="0"/>
              <a:buChar char="•"/>
            </a:pPr>
            <a:r>
              <a:rPr lang="en-GB" sz="1100" dirty="0">
                <a:solidFill>
                  <a:srgbClr val="1F1F99"/>
                </a:solidFill>
                <a:cs typeface="Arial" charset="0"/>
              </a:rPr>
              <a:t>Women with &lt;CIN2 follow-up screening at 18 months</a:t>
            </a:r>
          </a:p>
          <a:p>
            <a:pPr marL="135731" indent="-135731" fontAlgn="base">
              <a:spcBef>
                <a:spcPct val="0"/>
              </a:spcBef>
              <a:spcAft>
                <a:spcPts val="300"/>
              </a:spcAft>
              <a:buFont typeface="Arial" panose="020B0604020202020204" pitchFamily="34" charset="0"/>
              <a:buChar char="•"/>
            </a:pPr>
            <a:r>
              <a:rPr lang="en-GB" sz="1100" dirty="0">
                <a:solidFill>
                  <a:srgbClr val="1F1F99"/>
                </a:solidFill>
                <a:cs typeface="Arial" charset="0"/>
              </a:rPr>
              <a:t>CIN3+ gold standard for triage evaluation</a:t>
            </a:r>
          </a:p>
          <a:p>
            <a:pPr marL="135731" indent="-135731" fontAlgn="base">
              <a:spcBef>
                <a:spcPct val="0"/>
              </a:spcBef>
              <a:spcAft>
                <a:spcPts val="300"/>
              </a:spcAft>
              <a:buFont typeface="Arial" panose="020B0604020202020204" pitchFamily="34" charset="0"/>
              <a:buChar char="•"/>
            </a:pPr>
            <a:r>
              <a:rPr lang="en-GB" sz="1100" dirty="0">
                <a:solidFill>
                  <a:srgbClr val="1F1F99"/>
                </a:solidFill>
                <a:cs typeface="Arial" charset="0"/>
              </a:rPr>
              <a:t>Triage methods: </a:t>
            </a:r>
            <a:r>
              <a:rPr lang="en-GB" sz="1100" u="sng" dirty="0">
                <a:solidFill>
                  <a:srgbClr val="1F1F99"/>
                </a:solidFill>
                <a:cs typeface="Arial" charset="0"/>
              </a:rPr>
              <a:t>cytology, VIA, HPV genotyping, HPV persistence, E6/E7 </a:t>
            </a:r>
            <a:r>
              <a:rPr lang="en-GB" sz="1100" u="sng" dirty="0" err="1">
                <a:solidFill>
                  <a:srgbClr val="1F1F99"/>
                </a:solidFill>
                <a:cs typeface="Arial" charset="0"/>
              </a:rPr>
              <a:t>oncoproteins</a:t>
            </a:r>
            <a:r>
              <a:rPr lang="en-GB" sz="1100" u="sng" dirty="0">
                <a:solidFill>
                  <a:srgbClr val="1F1F99"/>
                </a:solidFill>
                <a:cs typeface="Arial" charset="0"/>
              </a:rPr>
              <a:t>, p16/Ki67, methylation, risk stratification model</a:t>
            </a:r>
          </a:p>
        </p:txBody>
      </p:sp>
      <p:sp>
        <p:nvSpPr>
          <p:cNvPr id="26" name="TextBox 25"/>
          <p:cNvSpPr txBox="1"/>
          <p:nvPr/>
        </p:nvSpPr>
        <p:spPr>
          <a:xfrm>
            <a:off x="6320832" y="1150960"/>
            <a:ext cx="5666870" cy="1508105"/>
          </a:xfrm>
          <a:prstGeom prst="rect">
            <a:avLst/>
          </a:prstGeom>
          <a:noFill/>
          <a:ln>
            <a:noFill/>
          </a:ln>
        </p:spPr>
        <p:txBody>
          <a:bodyPr wrap="square" numCol="1" rtlCol="0">
            <a:spAutoFit/>
          </a:bodyPr>
          <a:lstStyle/>
          <a:p>
            <a:pPr marL="0" lvl="1" fontAlgn="base">
              <a:spcBef>
                <a:spcPct val="0"/>
              </a:spcBef>
              <a:spcAft>
                <a:spcPts val="300"/>
              </a:spcAft>
            </a:pPr>
            <a:r>
              <a:rPr lang="en-GB" sz="1100" b="1" dirty="0">
                <a:solidFill>
                  <a:srgbClr val="1F1F99"/>
                </a:solidFill>
                <a:cs typeface="Arial" charset="0"/>
              </a:rPr>
              <a:t>Progress to date</a:t>
            </a:r>
          </a:p>
          <a:p>
            <a:pPr marL="135731" lvl="1" indent="-135731" fontAlgn="base">
              <a:spcBef>
                <a:spcPct val="0"/>
              </a:spcBef>
              <a:spcAft>
                <a:spcPts val="300"/>
              </a:spcAft>
              <a:buFont typeface="Arial" panose="020B0604020202020204" pitchFamily="34" charset="0"/>
              <a:buChar char="•"/>
            </a:pPr>
            <a:r>
              <a:rPr lang="en-GB" sz="1100" dirty="0">
                <a:solidFill>
                  <a:srgbClr val="1F1F99"/>
                </a:solidFill>
                <a:cs typeface="Arial" charset="0"/>
              </a:rPr>
              <a:t>Over 40,000 screened</a:t>
            </a:r>
          </a:p>
          <a:p>
            <a:pPr marL="135731" lvl="1" indent="-135731" fontAlgn="base">
              <a:spcBef>
                <a:spcPct val="0"/>
              </a:spcBef>
              <a:spcAft>
                <a:spcPts val="300"/>
              </a:spcAft>
              <a:buFont typeface="Arial" panose="020B0604020202020204" pitchFamily="34" charset="0"/>
              <a:buChar char="•"/>
            </a:pPr>
            <a:r>
              <a:rPr lang="en-GB" sz="1100" dirty="0">
                <a:solidFill>
                  <a:srgbClr val="1F1F99"/>
                </a:solidFill>
                <a:cs typeface="Arial" charset="0"/>
              </a:rPr>
              <a:t>14% HPV prevalence</a:t>
            </a:r>
          </a:p>
          <a:p>
            <a:pPr marL="135731" lvl="1" indent="-135731" fontAlgn="base">
              <a:spcBef>
                <a:spcPct val="0"/>
              </a:spcBef>
              <a:spcAft>
                <a:spcPts val="300"/>
              </a:spcAft>
              <a:buFont typeface="Arial" panose="020B0604020202020204" pitchFamily="34" charset="0"/>
              <a:buChar char="•"/>
            </a:pPr>
            <a:r>
              <a:rPr lang="en-GB" sz="1100" dirty="0">
                <a:solidFill>
                  <a:srgbClr val="1F1F99"/>
                </a:solidFill>
                <a:cs typeface="Arial" charset="0"/>
              </a:rPr>
              <a:t>95% of HPV positives with colposcopy/biopsy</a:t>
            </a:r>
          </a:p>
          <a:p>
            <a:pPr marL="135731" lvl="1" indent="-135731" fontAlgn="base">
              <a:spcBef>
                <a:spcPct val="0"/>
              </a:spcBef>
              <a:spcAft>
                <a:spcPts val="300"/>
              </a:spcAft>
              <a:buFont typeface="Arial" panose="020B0604020202020204" pitchFamily="34" charset="0"/>
              <a:buChar char="•"/>
            </a:pPr>
            <a:r>
              <a:rPr lang="en-GB" sz="1100" dirty="0">
                <a:solidFill>
                  <a:srgbClr val="1F1F99"/>
                </a:solidFill>
                <a:cs typeface="Arial" charset="0"/>
              </a:rPr>
              <a:t>93% adherence 18 months screening visit of &lt;CIN2</a:t>
            </a:r>
          </a:p>
          <a:p>
            <a:pPr marL="135731" lvl="1" indent="-135731" fontAlgn="base">
              <a:spcBef>
                <a:spcPct val="0"/>
              </a:spcBef>
              <a:spcAft>
                <a:spcPts val="300"/>
              </a:spcAft>
              <a:buFont typeface="Arial" panose="020B0604020202020204" pitchFamily="34" charset="0"/>
              <a:buChar char="•"/>
            </a:pPr>
            <a:r>
              <a:rPr lang="en-GB" sz="1100" dirty="0">
                <a:solidFill>
                  <a:srgbClr val="1F1F99"/>
                </a:solidFill>
                <a:cs typeface="Arial" charset="0"/>
              </a:rPr>
              <a:t>879 CIN2+ detected/treated (549 CIN3 and 49 cancers)</a:t>
            </a:r>
          </a:p>
          <a:p>
            <a:pPr marL="0" lvl="1" fontAlgn="base">
              <a:spcBef>
                <a:spcPct val="0"/>
              </a:spcBef>
              <a:spcAft>
                <a:spcPts val="300"/>
              </a:spcAft>
            </a:pPr>
            <a:endParaRPr lang="en-GB" sz="1100" dirty="0">
              <a:solidFill>
                <a:srgbClr val="000000"/>
              </a:solidFill>
              <a:cs typeface="Arial" charset="0"/>
            </a:endParaRPr>
          </a:p>
        </p:txBody>
      </p:sp>
      <p:sp>
        <p:nvSpPr>
          <p:cNvPr id="27" name="TextBox 26"/>
          <p:cNvSpPr txBox="1"/>
          <p:nvPr/>
        </p:nvSpPr>
        <p:spPr>
          <a:xfrm>
            <a:off x="285791" y="2940077"/>
            <a:ext cx="4010759" cy="846386"/>
          </a:xfrm>
          <a:prstGeom prst="rect">
            <a:avLst/>
          </a:prstGeom>
          <a:noFill/>
          <a:ln>
            <a:noFill/>
          </a:ln>
        </p:spPr>
        <p:txBody>
          <a:bodyPr wrap="square" rtlCol="0">
            <a:spAutoFit/>
          </a:bodyPr>
          <a:lstStyle/>
          <a:p>
            <a:pPr indent="88900" fontAlgn="base">
              <a:spcBef>
                <a:spcPct val="0"/>
              </a:spcBef>
              <a:spcAft>
                <a:spcPts val="300"/>
              </a:spcAft>
            </a:pPr>
            <a:r>
              <a:rPr lang="en-GB" sz="1100" b="1" dirty="0">
                <a:solidFill>
                  <a:srgbClr val="1F1F99"/>
                </a:solidFill>
              </a:rPr>
              <a:t>Network of Latin American investigators</a:t>
            </a:r>
          </a:p>
          <a:p>
            <a:pPr marL="135731" indent="-135731" fontAlgn="base">
              <a:spcBef>
                <a:spcPct val="0"/>
              </a:spcBef>
              <a:spcAft>
                <a:spcPts val="300"/>
              </a:spcAft>
              <a:buFont typeface="Arial" panose="020B0604020202020204" pitchFamily="34" charset="0"/>
              <a:buChar char="•"/>
            </a:pPr>
            <a:r>
              <a:rPr lang="en-GB" sz="1100" dirty="0">
                <a:solidFill>
                  <a:srgbClr val="1F1F99"/>
                </a:solidFill>
              </a:rPr>
              <a:t>Local health systems and funding</a:t>
            </a:r>
          </a:p>
          <a:p>
            <a:pPr marL="135731" indent="-135731" fontAlgn="base">
              <a:spcBef>
                <a:spcPct val="0"/>
              </a:spcBef>
              <a:spcAft>
                <a:spcPts val="300"/>
              </a:spcAft>
              <a:buFont typeface="Arial" panose="020B0604020202020204" pitchFamily="34" charset="0"/>
              <a:buChar char="•"/>
            </a:pPr>
            <a:r>
              <a:rPr lang="en-GB" sz="1100" dirty="0">
                <a:solidFill>
                  <a:srgbClr val="1F1F99"/>
                </a:solidFill>
              </a:rPr>
              <a:t>Extensive training of staff: research governance, epidemiology, cytology, histology, laboratory</a:t>
            </a:r>
            <a:endParaRPr lang="en-GB" sz="1100" dirty="0">
              <a:solidFill>
                <a:srgbClr val="1F1F99"/>
              </a:solidFill>
              <a:cs typeface="Arial" charset="0"/>
            </a:endParaRPr>
          </a:p>
        </p:txBody>
      </p:sp>
      <p:pic>
        <p:nvPicPr>
          <p:cNvPr id="28" name="Picture 27" descr="Labo 9"/>
          <p:cNvPicPr/>
          <p:nvPr/>
        </p:nvPicPr>
        <p:blipFill rotWithShape="1">
          <a:blip r:embed="rId5" cstate="print">
            <a:extLst>
              <a:ext uri="{28A0092B-C50C-407E-A947-70E740481C1C}">
                <a14:useLocalDpi xmlns:a14="http://schemas.microsoft.com/office/drawing/2010/main" val="0"/>
              </a:ext>
            </a:extLst>
          </a:blip>
          <a:srcRect l="34021" t="19307" r="41711" b="39322"/>
          <a:stretch/>
        </p:blipFill>
        <p:spPr bwMode="auto">
          <a:xfrm>
            <a:off x="4230936" y="3767532"/>
            <a:ext cx="1148026" cy="1168551"/>
          </a:xfrm>
          <a:prstGeom prst="rect">
            <a:avLst/>
          </a:prstGeom>
          <a:solidFill>
            <a:schemeClr val="accent2"/>
          </a:solidFill>
          <a:ln>
            <a:noFill/>
          </a:ln>
          <a:extLst>
            <a:ext uri="{53640926-AAD7-44D8-BBD7-CCE9431645EC}">
              <a14:shadowObscured xmlns:a14="http://schemas.microsoft.com/office/drawing/2010/main"/>
            </a:ext>
          </a:extLst>
        </p:spPr>
      </p:pic>
      <p:sp>
        <p:nvSpPr>
          <p:cNvPr id="29" name="TextBox 28"/>
          <p:cNvSpPr txBox="1"/>
          <p:nvPr/>
        </p:nvSpPr>
        <p:spPr>
          <a:xfrm>
            <a:off x="285791" y="5179484"/>
            <a:ext cx="3859712" cy="884858"/>
          </a:xfrm>
          <a:prstGeom prst="rect">
            <a:avLst/>
          </a:prstGeom>
          <a:noFill/>
          <a:ln>
            <a:noFill/>
          </a:ln>
        </p:spPr>
        <p:txBody>
          <a:bodyPr wrap="square" rtlCol="0">
            <a:spAutoFit/>
          </a:bodyPr>
          <a:lstStyle>
            <a:defPPr>
              <a:defRPr lang="es-CO"/>
            </a:defPPr>
            <a:lvl1pPr indent="88900" fontAlgn="base">
              <a:spcBef>
                <a:spcPct val="0"/>
              </a:spcBef>
              <a:spcAft>
                <a:spcPts val="300"/>
              </a:spcAft>
              <a:defRPr sz="1100" b="1">
                <a:solidFill>
                  <a:srgbClr val="000000"/>
                </a:solidFill>
              </a:defRPr>
            </a:lvl1pPr>
            <a:lvl2pPr marL="135731" lvl="1" indent="-135731" fontAlgn="base">
              <a:spcBef>
                <a:spcPct val="0"/>
              </a:spcBef>
              <a:spcAft>
                <a:spcPts val="300"/>
              </a:spcAft>
              <a:buFont typeface="Arial" panose="020B0604020202020204" pitchFamily="34" charset="0"/>
              <a:buChar char="•"/>
              <a:defRPr sz="1100"/>
            </a:lvl2pPr>
          </a:lstStyle>
          <a:p>
            <a:r>
              <a:rPr lang="en-GB" dirty="0">
                <a:solidFill>
                  <a:srgbClr val="1F1F99"/>
                </a:solidFill>
              </a:rPr>
              <a:t>Platform for HPV-based screening implementation </a:t>
            </a:r>
          </a:p>
          <a:p>
            <a:pPr lvl="1"/>
            <a:r>
              <a:rPr lang="en-GB" dirty="0">
                <a:solidFill>
                  <a:srgbClr val="1F1F99"/>
                </a:solidFill>
              </a:rPr>
              <a:t>Outreach &amp; follow-up strategies</a:t>
            </a:r>
          </a:p>
          <a:p>
            <a:pPr lvl="1"/>
            <a:r>
              <a:rPr lang="en-GB" dirty="0">
                <a:solidFill>
                  <a:srgbClr val="1F1F99"/>
                </a:solidFill>
              </a:rPr>
              <a:t>Introduction of HPV testing &amp; QA system</a:t>
            </a:r>
          </a:p>
          <a:p>
            <a:pPr lvl="1"/>
            <a:r>
              <a:rPr lang="en-GB" dirty="0">
                <a:solidFill>
                  <a:srgbClr val="1F1F99"/>
                </a:solidFill>
              </a:rPr>
              <a:t>Standardisation of diagnostic procedures</a:t>
            </a:r>
          </a:p>
        </p:txBody>
      </p:sp>
      <p:sp>
        <p:nvSpPr>
          <p:cNvPr id="30" name="Rectangle 29"/>
          <p:cNvSpPr/>
          <p:nvPr/>
        </p:nvSpPr>
        <p:spPr>
          <a:xfrm>
            <a:off x="285791" y="3936670"/>
            <a:ext cx="3705960" cy="1092607"/>
          </a:xfrm>
          <a:prstGeom prst="rect">
            <a:avLst/>
          </a:prstGeom>
          <a:noFill/>
          <a:ln>
            <a:noFill/>
          </a:ln>
        </p:spPr>
        <p:txBody>
          <a:bodyPr wrap="square" rtlCol="0">
            <a:spAutoFit/>
          </a:bodyPr>
          <a:lstStyle/>
          <a:p>
            <a:pPr indent="88900" fontAlgn="base">
              <a:spcBef>
                <a:spcPct val="0"/>
              </a:spcBef>
              <a:spcAft>
                <a:spcPts val="300"/>
              </a:spcAft>
            </a:pPr>
            <a:r>
              <a:rPr lang="en-GB" sz="1100" b="1" dirty="0">
                <a:solidFill>
                  <a:srgbClr val="1F1F99"/>
                </a:solidFill>
              </a:rPr>
              <a:t>Planned ancillary studies </a:t>
            </a:r>
          </a:p>
          <a:p>
            <a:pPr marL="135731" lvl="1" indent="-135731" fontAlgn="base">
              <a:spcBef>
                <a:spcPct val="0"/>
              </a:spcBef>
              <a:spcAft>
                <a:spcPts val="300"/>
              </a:spcAft>
              <a:buFont typeface="Arial" panose="020B0604020202020204" pitchFamily="34" charset="0"/>
              <a:buChar char="•"/>
            </a:pPr>
            <a:r>
              <a:rPr lang="en-GB" sz="1100" dirty="0">
                <a:solidFill>
                  <a:srgbClr val="1F1F99"/>
                </a:solidFill>
              </a:rPr>
              <a:t>HPV screening cost-effectiveness</a:t>
            </a:r>
          </a:p>
          <a:p>
            <a:pPr marL="135731" lvl="1" indent="-135731" fontAlgn="base">
              <a:spcBef>
                <a:spcPct val="0"/>
              </a:spcBef>
              <a:spcAft>
                <a:spcPts val="300"/>
              </a:spcAft>
              <a:buFont typeface="Arial" panose="020B0604020202020204" pitchFamily="34" charset="0"/>
              <a:buChar char="•"/>
            </a:pPr>
            <a:r>
              <a:rPr lang="en-US" sz="1100" dirty="0">
                <a:solidFill>
                  <a:srgbClr val="1F1F99"/>
                </a:solidFill>
              </a:rPr>
              <a:t>Adoption of WHO guidelines in Latin America</a:t>
            </a:r>
          </a:p>
          <a:p>
            <a:pPr marL="135731" lvl="1" indent="-135731" fontAlgn="base">
              <a:spcBef>
                <a:spcPct val="0"/>
              </a:spcBef>
              <a:spcAft>
                <a:spcPts val="300"/>
              </a:spcAft>
              <a:buFont typeface="Arial" panose="020B0604020202020204" pitchFamily="34" charset="0"/>
              <a:buChar char="•"/>
            </a:pPr>
            <a:r>
              <a:rPr lang="en-US" sz="1100" dirty="0">
                <a:solidFill>
                  <a:srgbClr val="1F1F99"/>
                </a:solidFill>
              </a:rPr>
              <a:t>Acceptability and feasibility of HPV-based screening </a:t>
            </a:r>
          </a:p>
          <a:p>
            <a:pPr marL="135731" lvl="1" indent="-135731" fontAlgn="base">
              <a:spcBef>
                <a:spcPct val="0"/>
              </a:spcBef>
              <a:spcAft>
                <a:spcPts val="300"/>
              </a:spcAft>
              <a:buFont typeface="Arial" panose="020B0604020202020204" pitchFamily="34" charset="0"/>
              <a:buChar char="•"/>
            </a:pPr>
            <a:r>
              <a:rPr lang="en-GB" sz="1100" dirty="0">
                <a:solidFill>
                  <a:srgbClr val="1F1F99"/>
                </a:solidFill>
              </a:rPr>
              <a:t>Psychosocial impact of HPV screening</a:t>
            </a:r>
          </a:p>
        </p:txBody>
      </p:sp>
      <p:pic>
        <p:nvPicPr>
          <p:cNvPr id="31"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30936" y="5631967"/>
            <a:ext cx="1265612" cy="1032120"/>
          </a:xfrm>
          <a:prstGeom prst="rect">
            <a:avLst/>
          </a:prstGeom>
          <a:solidFill>
            <a:schemeClr val="accent2"/>
          </a:solidFill>
          <a:ln>
            <a:noFill/>
          </a:ln>
        </p:spPr>
      </p:pic>
      <p:sp>
        <p:nvSpPr>
          <p:cNvPr id="32" name="TextBox 31"/>
          <p:cNvSpPr txBox="1"/>
          <p:nvPr/>
        </p:nvSpPr>
        <p:spPr>
          <a:xfrm>
            <a:off x="6320832" y="5983212"/>
            <a:ext cx="5666870" cy="469359"/>
          </a:xfrm>
          <a:prstGeom prst="rect">
            <a:avLst/>
          </a:prstGeom>
          <a:noFill/>
          <a:ln>
            <a:noFill/>
          </a:ln>
        </p:spPr>
        <p:txBody>
          <a:bodyPr wrap="square" rtlCol="0">
            <a:spAutoFit/>
          </a:bodyPr>
          <a:lstStyle/>
          <a:p>
            <a:pPr marL="0" lvl="1" fontAlgn="base">
              <a:spcBef>
                <a:spcPct val="0"/>
              </a:spcBef>
              <a:spcAft>
                <a:spcPts val="300"/>
              </a:spcAft>
            </a:pPr>
            <a:r>
              <a:rPr lang="en-GB" sz="1100" b="1" dirty="0">
                <a:solidFill>
                  <a:srgbClr val="1F1F99"/>
                </a:solidFill>
                <a:cs typeface="Arial" charset="0"/>
              </a:rPr>
              <a:t>Psychosocial impact of HPV positive results</a:t>
            </a:r>
          </a:p>
          <a:p>
            <a:pPr marL="135731" lvl="1" indent="-135731" fontAlgn="base">
              <a:spcBef>
                <a:spcPct val="0"/>
              </a:spcBef>
              <a:spcAft>
                <a:spcPts val="300"/>
              </a:spcAft>
              <a:buFont typeface="Arial" panose="020B0604020202020204" pitchFamily="34" charset="0"/>
              <a:buChar char="•"/>
            </a:pPr>
            <a:r>
              <a:rPr lang="en-GB" sz="1100" dirty="0">
                <a:solidFill>
                  <a:srgbClr val="1F1F99"/>
                </a:solidFill>
                <a:cs typeface="Arial" charset="0"/>
              </a:rPr>
              <a:t>Validation of </a:t>
            </a:r>
            <a:r>
              <a:rPr lang="en-GB" sz="1100" dirty="0" err="1">
                <a:solidFill>
                  <a:srgbClr val="1F1F99"/>
                </a:solidFill>
                <a:cs typeface="Arial" charset="0"/>
              </a:rPr>
              <a:t>PsychoESTAMPA</a:t>
            </a:r>
            <a:r>
              <a:rPr lang="en-GB" sz="1100" dirty="0">
                <a:solidFill>
                  <a:srgbClr val="1F1F99"/>
                </a:solidFill>
                <a:cs typeface="Arial" charset="0"/>
              </a:rPr>
              <a:t> scale (Arrossi S, Almonte M, et al., </a:t>
            </a:r>
            <a:r>
              <a:rPr lang="en-GB" sz="1100" dirty="0" err="1">
                <a:solidFill>
                  <a:srgbClr val="1F1F99"/>
                </a:solidFill>
                <a:cs typeface="Arial" charset="0"/>
              </a:rPr>
              <a:t>Prev</a:t>
            </a:r>
            <a:r>
              <a:rPr lang="en-GB" sz="1100" dirty="0">
                <a:solidFill>
                  <a:srgbClr val="1F1F99"/>
                </a:solidFill>
                <a:cs typeface="Arial" charset="0"/>
              </a:rPr>
              <a:t> Med Rep 2020)</a:t>
            </a: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7928" y="2704558"/>
            <a:ext cx="3981500" cy="2332187"/>
          </a:xfrm>
          <a:prstGeom prst="rect">
            <a:avLst/>
          </a:prstGeom>
        </p:spPr>
      </p:pic>
      <p:sp>
        <p:nvSpPr>
          <p:cNvPr id="34" name="TextBox 33"/>
          <p:cNvSpPr txBox="1"/>
          <p:nvPr/>
        </p:nvSpPr>
        <p:spPr>
          <a:xfrm>
            <a:off x="7678355" y="4777762"/>
            <a:ext cx="1865870" cy="253916"/>
          </a:xfrm>
          <a:prstGeom prst="rect">
            <a:avLst/>
          </a:prstGeom>
          <a:noFill/>
        </p:spPr>
        <p:txBody>
          <a:bodyPr wrap="square" rtlCol="0">
            <a:spAutoFit/>
          </a:bodyPr>
          <a:lstStyle/>
          <a:p>
            <a:pPr algn="ctr"/>
            <a:r>
              <a:rPr lang="en-GB" sz="1050" dirty="0"/>
              <a:t>Sensitivity for CIN3+ (%)</a:t>
            </a:r>
          </a:p>
        </p:txBody>
      </p:sp>
      <p:sp>
        <p:nvSpPr>
          <p:cNvPr id="35" name="TextBox 34"/>
          <p:cNvSpPr txBox="1"/>
          <p:nvPr/>
        </p:nvSpPr>
        <p:spPr>
          <a:xfrm>
            <a:off x="9884955" y="4778612"/>
            <a:ext cx="1865870" cy="253916"/>
          </a:xfrm>
          <a:prstGeom prst="rect">
            <a:avLst/>
          </a:prstGeom>
          <a:noFill/>
        </p:spPr>
        <p:txBody>
          <a:bodyPr wrap="square" rtlCol="0">
            <a:spAutoFit/>
          </a:bodyPr>
          <a:lstStyle/>
          <a:p>
            <a:pPr algn="ctr"/>
            <a:r>
              <a:rPr lang="en-GB" sz="1050" dirty="0"/>
              <a:t>Specificity (%)</a:t>
            </a:r>
          </a:p>
        </p:txBody>
      </p:sp>
      <p:sp>
        <p:nvSpPr>
          <p:cNvPr id="36" name="TextBox 35"/>
          <p:cNvSpPr txBox="1"/>
          <p:nvPr/>
        </p:nvSpPr>
        <p:spPr>
          <a:xfrm>
            <a:off x="8076169" y="2606595"/>
            <a:ext cx="3265365" cy="415498"/>
          </a:xfrm>
          <a:prstGeom prst="rect">
            <a:avLst/>
          </a:prstGeom>
          <a:noFill/>
        </p:spPr>
        <p:txBody>
          <a:bodyPr wrap="square" rtlCol="0">
            <a:spAutoFit/>
          </a:bodyPr>
          <a:lstStyle/>
          <a:p>
            <a:pPr algn="ctr"/>
            <a:r>
              <a:rPr lang="en-GB" sz="1050" dirty="0"/>
              <a:t>Performance of several tests for triage of HPV positive women within the ESTAMPA study</a:t>
            </a:r>
          </a:p>
        </p:txBody>
      </p:sp>
      <p:sp>
        <p:nvSpPr>
          <p:cNvPr id="37" name="Rectangle 36"/>
          <p:cNvSpPr/>
          <p:nvPr/>
        </p:nvSpPr>
        <p:spPr>
          <a:xfrm>
            <a:off x="6372536" y="2581720"/>
            <a:ext cx="5548260" cy="3282268"/>
          </a:xfrm>
          <a:prstGeom prst="rect">
            <a:avLst/>
          </a:prstGeom>
          <a:solidFill>
            <a:schemeClr val="accent1">
              <a:alpha val="12000"/>
            </a:schemeClr>
          </a:solidFill>
          <a:ln w="635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p:nvPr/>
        </p:nvSpPr>
        <p:spPr>
          <a:xfrm>
            <a:off x="6424742" y="5074569"/>
            <a:ext cx="5462601" cy="738664"/>
          </a:xfrm>
          <a:prstGeom prst="rect">
            <a:avLst/>
          </a:prstGeom>
          <a:noFill/>
          <a:ln>
            <a:noFill/>
          </a:ln>
        </p:spPr>
        <p:txBody>
          <a:bodyPr wrap="square" rtlCol="0">
            <a:spAutoFit/>
          </a:bodyPr>
          <a:lstStyle/>
          <a:p>
            <a:pPr marL="0" lvl="1" fontAlgn="base">
              <a:spcBef>
                <a:spcPct val="0"/>
              </a:spcBef>
              <a:spcAft>
                <a:spcPts val="300"/>
              </a:spcAft>
            </a:pPr>
            <a:r>
              <a:rPr lang="en-GB" sz="1050" dirty="0">
                <a:solidFill>
                  <a:srgbClr val="000000"/>
                </a:solidFill>
                <a:cs typeface="Arial" charset="0"/>
              </a:rPr>
              <a:t>In this setting, VIA and repeat HPV test at 2 months detect more than 80% of CIN3+ cases among HPV positive women, while Pap and HPV 16/18 genotyping CIN3+ detection do not excess 60%. Pap performance may improve if HPV positive status is known (ongoing study). Additional tests are under evaluation.</a:t>
            </a:r>
          </a:p>
        </p:txBody>
      </p:sp>
      <p:sp>
        <p:nvSpPr>
          <p:cNvPr id="39" name="Rectangle 38"/>
          <p:cNvSpPr/>
          <p:nvPr/>
        </p:nvSpPr>
        <p:spPr>
          <a:xfrm>
            <a:off x="9364695" y="6473427"/>
            <a:ext cx="2795445" cy="338554"/>
          </a:xfrm>
          <a:prstGeom prst="rect">
            <a:avLst/>
          </a:prstGeom>
        </p:spPr>
        <p:txBody>
          <a:bodyPr wrap="none">
            <a:spAutoFit/>
          </a:bodyPr>
          <a:lstStyle/>
          <a:p>
            <a:r>
              <a:rPr lang="en-GB" sz="1200" dirty="0">
                <a:solidFill>
                  <a:schemeClr val="accent5">
                    <a:lumMod val="50000"/>
                  </a:schemeClr>
                </a:solidFill>
                <a:cs typeface="Arial" charset="0"/>
              </a:rPr>
              <a:t> *</a:t>
            </a:r>
            <a:r>
              <a:rPr lang="en-GB" sz="1600" dirty="0">
                <a:solidFill>
                  <a:srgbClr val="1F1F99"/>
                </a:solidFill>
                <a:cs typeface="Arial" charset="0"/>
              </a:rPr>
              <a:t>Almonte M et al., </a:t>
            </a:r>
            <a:r>
              <a:rPr lang="en-GB" sz="1600" i="1" dirty="0">
                <a:solidFill>
                  <a:srgbClr val="1F1F99"/>
                </a:solidFill>
                <a:cs typeface="Arial" charset="0"/>
              </a:rPr>
              <a:t>BMJ 2020</a:t>
            </a:r>
            <a:endParaRPr lang="en-GB" sz="1600" i="1" dirty="0">
              <a:solidFill>
                <a:srgbClr val="1F1F99"/>
              </a:solidFill>
            </a:endParaRPr>
          </a:p>
        </p:txBody>
      </p:sp>
      <p:pic>
        <p:nvPicPr>
          <p:cNvPr id="40" name="Picture 39" descr="IMG_0190"/>
          <p:cNvPicPr/>
          <p:nvPr/>
        </p:nvPicPr>
        <p:blipFill rotWithShape="1">
          <a:blip r:embed="rId8" cstate="print">
            <a:extLst>
              <a:ext uri="{28A0092B-C50C-407E-A947-70E740481C1C}">
                <a14:useLocalDpi xmlns:a14="http://schemas.microsoft.com/office/drawing/2010/main" val="0"/>
              </a:ext>
            </a:extLst>
          </a:blip>
          <a:srcRect l="28293" t="167" r="11683" b="15349"/>
          <a:stretch/>
        </p:blipFill>
        <p:spPr bwMode="auto">
          <a:xfrm flipH="1">
            <a:off x="4807212" y="4634981"/>
            <a:ext cx="1196627" cy="1168551"/>
          </a:xfrm>
          <a:prstGeom prst="rect">
            <a:avLst/>
          </a:prstGeom>
          <a:solidFill>
            <a:schemeClr val="accent2"/>
          </a:solidFill>
          <a:ln>
            <a:noFill/>
          </a:ln>
          <a:extLst>
            <a:ext uri="{53640926-AAD7-44D8-BBD7-CCE9431645EC}">
              <a14:shadowObscured xmlns:a14="http://schemas.microsoft.com/office/drawing/2010/main"/>
            </a:ext>
          </a:extLst>
        </p:spPr>
      </p:pic>
      <p:pic>
        <p:nvPicPr>
          <p:cNvPr id="41" name="Picture 1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242"/>
          <a:stretch/>
        </p:blipFill>
        <p:spPr bwMode="auto">
          <a:xfrm>
            <a:off x="4674165" y="2915058"/>
            <a:ext cx="1325683" cy="1024039"/>
          </a:xfrm>
          <a:prstGeom prst="rect">
            <a:avLst/>
          </a:prstGeom>
          <a:solidFill>
            <a:schemeClr val="accent2"/>
          </a:solidFill>
          <a:ln>
            <a:noFill/>
          </a:ln>
        </p:spPr>
      </p:pic>
      <p:sp>
        <p:nvSpPr>
          <p:cNvPr id="2" name="Slide Number Placeholder 1">
            <a:extLst>
              <a:ext uri="{FF2B5EF4-FFF2-40B4-BE49-F238E27FC236}">
                <a16:creationId xmlns:a16="http://schemas.microsoft.com/office/drawing/2014/main" id="{3DC5C4B7-54CE-FD42-89D8-FF058BE63AD7}"/>
              </a:ext>
            </a:extLst>
          </p:cNvPr>
          <p:cNvSpPr>
            <a:spLocks noGrp="1"/>
          </p:cNvSpPr>
          <p:nvPr>
            <p:ph type="sldNum" sz="quarter" idx="10"/>
          </p:nvPr>
        </p:nvSpPr>
        <p:spPr/>
        <p:txBody>
          <a:bodyPr/>
          <a:lstStyle/>
          <a:p>
            <a:pPr>
              <a:defRPr/>
            </a:pPr>
            <a:fld id="{0BA99665-BB23-493F-A010-F584A920B211}" type="slidenum">
              <a:rPr lang="en-US" smtClean="0"/>
              <a:pPr>
                <a:defRPr/>
              </a:pPr>
              <a:t>36</a:t>
            </a:fld>
            <a:endParaRPr lang="en-US" dirty="0"/>
          </a:p>
        </p:txBody>
      </p:sp>
    </p:spTree>
    <p:extLst>
      <p:ext uri="{BB962C8B-B14F-4D97-AF65-F5344CB8AC3E}">
        <p14:creationId xmlns:p14="http://schemas.microsoft.com/office/powerpoint/2010/main" val="12942094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1B5DBC-B508-4E8F-A81D-8C63E5C66A2A}"/>
              </a:ext>
            </a:extLst>
          </p:cNvPr>
          <p:cNvSpPr txBox="1"/>
          <p:nvPr/>
        </p:nvSpPr>
        <p:spPr>
          <a:xfrm>
            <a:off x="143950" y="119715"/>
            <a:ext cx="7465267" cy="1077218"/>
          </a:xfrm>
          <a:prstGeom prst="rect">
            <a:avLst/>
          </a:prstGeom>
          <a:noFill/>
        </p:spPr>
        <p:txBody>
          <a:bodyPr wrap="square">
            <a:spAutoFit/>
          </a:bodyPr>
          <a:lstStyle/>
          <a:p>
            <a:pPr algn="ctr"/>
            <a:r>
              <a:rPr lang="en-GB" sz="3200" dirty="0">
                <a:solidFill>
                  <a:srgbClr val="3333FF"/>
                </a:solidFill>
                <a:latin typeface="+mj-lt"/>
                <a:cs typeface="Arial" charset="0"/>
              </a:rPr>
              <a:t>IARC Research Training and Fellowship Programme</a:t>
            </a:r>
            <a:endParaRPr lang="en-GB" sz="3200" dirty="0">
              <a:solidFill>
                <a:srgbClr val="3333FF"/>
              </a:solidFill>
            </a:endParaRPr>
          </a:p>
        </p:txBody>
      </p:sp>
      <p:grpSp>
        <p:nvGrpSpPr>
          <p:cNvPr id="7" name="Group 6"/>
          <p:cNvGrpSpPr/>
          <p:nvPr/>
        </p:nvGrpSpPr>
        <p:grpSpPr>
          <a:xfrm>
            <a:off x="7636601" y="118390"/>
            <a:ext cx="4412807" cy="2620437"/>
            <a:chOff x="4614625" y="118390"/>
            <a:chExt cx="4412807" cy="2620437"/>
          </a:xfrm>
        </p:grpSpPr>
        <p:sp>
          <p:nvSpPr>
            <p:cNvPr id="4" name="Rectangle 3">
              <a:extLst>
                <a:ext uri="{FF2B5EF4-FFF2-40B4-BE49-F238E27FC236}">
                  <a16:creationId xmlns:a16="http://schemas.microsoft.com/office/drawing/2014/main" id="{409FEA61-50E3-4F64-9DD0-987E7FC9F4A0}"/>
                </a:ext>
              </a:extLst>
            </p:cNvPr>
            <p:cNvSpPr/>
            <p:nvPr/>
          </p:nvSpPr>
          <p:spPr>
            <a:xfrm>
              <a:off x="4614625" y="118390"/>
              <a:ext cx="4412807" cy="2548610"/>
            </a:xfrm>
            <a:prstGeom prst="rect">
              <a:avLst/>
            </a:prstGeom>
            <a:solidFill>
              <a:srgbClr val="002060">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071B9E95-1B69-4965-8C3D-223CAD6168AF}"/>
                </a:ext>
              </a:extLst>
            </p:cNvPr>
            <p:cNvSpPr txBox="1"/>
            <p:nvPr/>
          </p:nvSpPr>
          <p:spPr>
            <a:xfrm>
              <a:off x="4648200" y="215059"/>
              <a:ext cx="4351849" cy="2523768"/>
            </a:xfrm>
            <a:prstGeom prst="rect">
              <a:avLst/>
            </a:prstGeom>
            <a:noFill/>
          </p:spPr>
          <p:txBody>
            <a:bodyPr wrap="square" rtlCol="0">
              <a:spAutoFit/>
            </a:bodyPr>
            <a:lstStyle/>
            <a:p>
              <a:pPr algn="r"/>
              <a:r>
                <a:rPr lang="en-GB" sz="2800" dirty="0"/>
                <a:t>177 overall – 68 new</a:t>
              </a:r>
            </a:p>
            <a:p>
              <a:pPr algn="r"/>
              <a:r>
                <a:rPr lang="en-GB" sz="1800" dirty="0"/>
                <a:t>IARC Groups funding or</a:t>
              </a:r>
            </a:p>
            <a:p>
              <a:pPr algn="r"/>
              <a:r>
                <a:rPr lang="en-GB" sz="1800" dirty="0"/>
                <a:t>IARC Fellowships</a:t>
              </a:r>
              <a:br>
                <a:rPr lang="en-GB" sz="1800" dirty="0"/>
              </a:br>
              <a:r>
                <a:rPr lang="en-GB" sz="1800" dirty="0"/>
                <a:t>12% - 25% decrease [COVID]</a:t>
              </a:r>
            </a:p>
            <a:p>
              <a:pPr algn="r"/>
              <a:endParaRPr lang="en-GB" sz="2000" dirty="0"/>
            </a:p>
            <a:p>
              <a:pPr algn="r"/>
              <a:r>
                <a:rPr lang="en-GB" sz="2000" dirty="0"/>
                <a:t>2 IARC postdoctoral fellowships</a:t>
              </a:r>
            </a:p>
            <a:p>
              <a:pPr algn="r"/>
              <a:r>
                <a:rPr lang="en-GB" sz="1800" dirty="0"/>
                <a:t>Agreement with Children with Cancer UK </a:t>
              </a:r>
            </a:p>
            <a:p>
              <a:pPr algn="r"/>
              <a:endParaRPr lang="en-GB" dirty="0"/>
            </a:p>
          </p:txBody>
        </p:sp>
      </p:grpSp>
      <p:pic>
        <p:nvPicPr>
          <p:cNvPr id="8" name="Picture 7"/>
          <p:cNvPicPr>
            <a:picLocks noChangeAspect="1"/>
          </p:cNvPicPr>
          <p:nvPr/>
        </p:nvPicPr>
        <p:blipFill>
          <a:blip r:embed="rId3"/>
          <a:stretch>
            <a:fillRect/>
          </a:stretch>
        </p:blipFill>
        <p:spPr>
          <a:xfrm>
            <a:off x="59858" y="2425388"/>
            <a:ext cx="10768013" cy="4371975"/>
          </a:xfrm>
          <a:prstGeom prst="rect">
            <a:avLst/>
          </a:prstGeom>
        </p:spPr>
      </p:pic>
      <p:sp>
        <p:nvSpPr>
          <p:cNvPr id="2" name="Slide Number Placeholder 1">
            <a:extLst>
              <a:ext uri="{FF2B5EF4-FFF2-40B4-BE49-F238E27FC236}">
                <a16:creationId xmlns:a16="http://schemas.microsoft.com/office/drawing/2014/main" id="{CC342E83-4C61-984B-8EBB-53F6A53B829C}"/>
              </a:ext>
            </a:extLst>
          </p:cNvPr>
          <p:cNvSpPr>
            <a:spLocks noGrp="1"/>
          </p:cNvSpPr>
          <p:nvPr>
            <p:ph type="sldNum" sz="quarter" idx="10"/>
          </p:nvPr>
        </p:nvSpPr>
        <p:spPr/>
        <p:txBody>
          <a:bodyPr/>
          <a:lstStyle/>
          <a:p>
            <a:pPr>
              <a:defRPr/>
            </a:pPr>
            <a:fld id="{0BA99665-BB23-493F-A010-F584A920B211}" type="slidenum">
              <a:rPr lang="en-US" smtClean="0"/>
              <a:pPr>
                <a:defRPr/>
              </a:pPr>
              <a:t>37</a:t>
            </a:fld>
            <a:endParaRPr lang="en-US" dirty="0"/>
          </a:p>
        </p:txBody>
      </p:sp>
    </p:spTree>
    <p:extLst>
      <p:ext uri="{BB962C8B-B14F-4D97-AF65-F5344CB8AC3E}">
        <p14:creationId xmlns:p14="http://schemas.microsoft.com/office/powerpoint/2010/main" val="1269808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951" y="76632"/>
            <a:ext cx="4037171" cy="2570607"/>
          </a:xfrm>
          <a:prstGeom prst="rect">
            <a:avLst/>
          </a:prstGeom>
        </p:spPr>
      </p:pic>
      <p:pic>
        <p:nvPicPr>
          <p:cNvPr id="3" name="Picture 2"/>
          <p:cNvPicPr>
            <a:picLocks noChangeAspect="1"/>
          </p:cNvPicPr>
          <p:nvPr/>
        </p:nvPicPr>
        <p:blipFill>
          <a:blip r:embed="rId4"/>
          <a:stretch>
            <a:fillRect/>
          </a:stretch>
        </p:blipFill>
        <p:spPr>
          <a:xfrm>
            <a:off x="5082048" y="34705"/>
            <a:ext cx="5988177" cy="3242120"/>
          </a:xfrm>
          <a:prstGeom prst="rect">
            <a:avLst/>
          </a:prstGeom>
        </p:spPr>
      </p:pic>
      <p:pic>
        <p:nvPicPr>
          <p:cNvPr id="4" name="Picture 3"/>
          <p:cNvPicPr>
            <a:picLocks noChangeAspect="1"/>
          </p:cNvPicPr>
          <p:nvPr/>
        </p:nvPicPr>
        <p:blipFill>
          <a:blip r:embed="rId5"/>
          <a:stretch>
            <a:fillRect/>
          </a:stretch>
        </p:blipFill>
        <p:spPr>
          <a:xfrm>
            <a:off x="99441" y="2549149"/>
            <a:ext cx="5259991" cy="4263200"/>
          </a:xfrm>
          <a:prstGeom prst="rect">
            <a:avLst/>
          </a:prstGeom>
        </p:spPr>
      </p:pic>
      <p:pic>
        <p:nvPicPr>
          <p:cNvPr id="5" name="Picture 4"/>
          <p:cNvPicPr>
            <a:picLocks noChangeAspect="1"/>
          </p:cNvPicPr>
          <p:nvPr/>
        </p:nvPicPr>
        <p:blipFill>
          <a:blip r:embed="rId6"/>
          <a:stretch>
            <a:fillRect/>
          </a:stretch>
        </p:blipFill>
        <p:spPr>
          <a:xfrm>
            <a:off x="6851984" y="2824971"/>
            <a:ext cx="5092065" cy="3976211"/>
          </a:xfrm>
          <a:prstGeom prst="rect">
            <a:avLst/>
          </a:prstGeom>
        </p:spPr>
      </p:pic>
      <p:sp>
        <p:nvSpPr>
          <p:cNvPr id="6" name="Slide Number Placeholder 5">
            <a:extLst>
              <a:ext uri="{FF2B5EF4-FFF2-40B4-BE49-F238E27FC236}">
                <a16:creationId xmlns:a16="http://schemas.microsoft.com/office/drawing/2014/main" id="{E4B8DE67-59ED-FE42-ACBB-4E2B761D4509}"/>
              </a:ext>
            </a:extLst>
          </p:cNvPr>
          <p:cNvSpPr>
            <a:spLocks noGrp="1"/>
          </p:cNvSpPr>
          <p:nvPr>
            <p:ph type="sldNum" sz="quarter" idx="10"/>
          </p:nvPr>
        </p:nvSpPr>
        <p:spPr/>
        <p:txBody>
          <a:bodyPr/>
          <a:lstStyle/>
          <a:p>
            <a:pPr>
              <a:defRPr/>
            </a:pPr>
            <a:fld id="{0BA99665-BB23-493F-A010-F584A920B211}" type="slidenum">
              <a:rPr lang="en-US" smtClean="0"/>
              <a:pPr>
                <a:defRPr/>
              </a:pPr>
              <a:t>38</a:t>
            </a:fld>
            <a:endParaRPr lang="en-US" dirty="0"/>
          </a:p>
        </p:txBody>
      </p:sp>
    </p:spTree>
    <p:extLst>
      <p:ext uri="{BB962C8B-B14F-4D97-AF65-F5344CB8AC3E}">
        <p14:creationId xmlns:p14="http://schemas.microsoft.com/office/powerpoint/2010/main" val="38360474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a:spLocks noChangeArrowheads="1"/>
          </p:cNvSpPr>
          <p:nvPr/>
        </p:nvSpPr>
        <p:spPr bwMode="auto">
          <a:xfrm flipH="1">
            <a:off x="0" y="59930"/>
            <a:ext cx="1219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ctr"/>
            <a:r>
              <a:rPr lang="fr-FR" altLang="en-US" sz="3200" dirty="0">
                <a:solidFill>
                  <a:srgbClr val="3333FF"/>
                </a:solidFill>
                <a:latin typeface="+mn-lt"/>
              </a:rPr>
              <a:t>IARC Laboratory Services and Biobank  </a:t>
            </a:r>
            <a:endParaRPr lang="en-GB" altLang="en-US" sz="3200" dirty="0">
              <a:solidFill>
                <a:srgbClr val="3333FF"/>
              </a:solidFill>
              <a:latin typeface="+mn-lt"/>
            </a:endParaRPr>
          </a:p>
        </p:txBody>
      </p:sp>
      <p:sp>
        <p:nvSpPr>
          <p:cNvPr id="3" name="Slide Number Placeholder 6"/>
          <p:cNvSpPr>
            <a:spLocks noGrp="1"/>
          </p:cNvSpPr>
          <p:nvPr>
            <p:ph type="sldNum" sz="quarter" idx="10"/>
          </p:nvPr>
        </p:nvSpPr>
        <p:spPr>
          <a:xfrm>
            <a:off x="6553200" y="6248400"/>
            <a:ext cx="2133600" cy="457200"/>
          </a:xfrm>
        </p:spPr>
        <p:txBody>
          <a:bodyPr/>
          <a:lstStyle/>
          <a:p>
            <a:pPr>
              <a:defRPr/>
            </a:pPr>
            <a:r>
              <a:rPr lang="en-US" altLang="fr-FR" dirty="0"/>
              <a:t>LSB   </a:t>
            </a:r>
            <a:fld id="{49860E64-E9E6-49AA-B1A6-FDF351385680}" type="slidenum">
              <a:rPr lang="en-US" altLang="fr-FR" smtClean="0"/>
              <a:pPr>
                <a:defRPr/>
              </a:pPr>
              <a:t>39</a:t>
            </a:fld>
            <a:endParaRPr lang="en-US" altLang="fr-FR" dirty="0"/>
          </a:p>
        </p:txBody>
      </p:sp>
      <p:sp>
        <p:nvSpPr>
          <p:cNvPr id="4" name="Rectangle 3"/>
          <p:cNvSpPr/>
          <p:nvPr/>
        </p:nvSpPr>
        <p:spPr>
          <a:xfrm>
            <a:off x="251520" y="707049"/>
            <a:ext cx="11940479" cy="1015663"/>
          </a:xfrm>
          <a:prstGeom prst="rect">
            <a:avLst/>
          </a:prstGeom>
        </p:spPr>
        <p:txBody>
          <a:bodyPr wrap="square">
            <a:spAutoFit/>
          </a:bodyPr>
          <a:lstStyle/>
          <a:p>
            <a:pPr algn="ctr">
              <a:defRPr/>
            </a:pPr>
            <a:r>
              <a:rPr lang="en-GB" sz="2000" dirty="0">
                <a:solidFill>
                  <a:srgbClr val="1F1F99"/>
                </a:solidFill>
                <a:latin typeface="Tahoma" panose="020B0604030504040204" pitchFamily="34" charset="0"/>
                <a:ea typeface="Tahoma" panose="020B0604030504040204" pitchFamily="34" charset="0"/>
                <a:cs typeface="Tahoma" panose="020B0604030504040204" pitchFamily="34" charset="0"/>
              </a:rPr>
              <a:t>The IARC Biobank contains some of the most diverse global collections on cancer.</a:t>
            </a:r>
          </a:p>
          <a:p>
            <a:pPr algn="ctr">
              <a:defRPr/>
            </a:pPr>
            <a:r>
              <a:rPr lang="en-GB" sz="2000" dirty="0">
                <a:solidFill>
                  <a:srgbClr val="1F1F99"/>
                </a:solidFill>
                <a:latin typeface="Tahoma" panose="020B0604030504040204" pitchFamily="34" charset="0"/>
                <a:ea typeface="Tahoma" panose="020B0604030504040204" pitchFamily="34" charset="0"/>
                <a:cs typeface="Tahoma" panose="020B0604030504040204" pitchFamily="34" charset="0"/>
              </a:rPr>
              <a:t>The Laboratory Services and Biobank group ensures that optimal services are provided for research within the Agency</a:t>
            </a:r>
          </a:p>
        </p:txBody>
      </p:sp>
      <p:sp>
        <p:nvSpPr>
          <p:cNvPr id="5" name="TextBox 4"/>
          <p:cNvSpPr txBox="1"/>
          <p:nvPr/>
        </p:nvSpPr>
        <p:spPr>
          <a:xfrm>
            <a:off x="251520" y="1833817"/>
            <a:ext cx="7419569" cy="4347344"/>
          </a:xfrm>
          <a:prstGeom prst="rect">
            <a:avLst/>
          </a:prstGeom>
          <a:noFill/>
        </p:spPr>
        <p:txBody>
          <a:bodyPr wrap="square" rtlCol="0">
            <a:spAutoFit/>
          </a:bodyPr>
          <a:lstStyle/>
          <a:p>
            <a:pPr>
              <a:defRPr/>
            </a:pPr>
            <a:r>
              <a:rPr lang="en-US" sz="2400" dirty="0">
                <a:solidFill>
                  <a:srgbClr val="3333FF"/>
                </a:solidFill>
              </a:rPr>
              <a:t>The unit’s activities fall into four aspects:</a:t>
            </a:r>
          </a:p>
          <a:p>
            <a:pPr>
              <a:defRPr/>
            </a:pPr>
            <a:endParaRPr lang="en-US" sz="2400" dirty="0"/>
          </a:p>
          <a:p>
            <a:pPr>
              <a:buSzPct val="120000"/>
              <a:defRPr/>
            </a:pPr>
            <a:r>
              <a:rPr lang="en-US" altLang="en-US" sz="2400" b="1" kern="0" dirty="0">
                <a:solidFill>
                  <a:srgbClr val="1F1F99"/>
                </a:solidFill>
                <a:cs typeface="Tahoma" pitchFamily="34" charset="0"/>
                <a:sym typeface="Tahoma" panose="020B0604030504040204" pitchFamily="34" charset="0"/>
              </a:rPr>
              <a:t>1) Maintain</a:t>
            </a:r>
            <a:r>
              <a:rPr lang="en-US" altLang="en-US" sz="2400" kern="0" dirty="0">
                <a:solidFill>
                  <a:srgbClr val="1F1F99"/>
                </a:solidFill>
                <a:cs typeface="Tahoma" pitchFamily="34" charset="0"/>
                <a:sym typeface="Tahoma" panose="020B0604030504040204" pitchFamily="34" charset="0"/>
              </a:rPr>
              <a:t> high-class Laboratory Services and a Biobanking facility, supporting Open Science,</a:t>
            </a:r>
          </a:p>
          <a:p>
            <a:pPr>
              <a:spcBef>
                <a:spcPts val="475"/>
              </a:spcBef>
              <a:buSzPct val="120000"/>
              <a:defRPr/>
            </a:pPr>
            <a:r>
              <a:rPr lang="en-US" altLang="en-US" sz="2400" b="1" kern="0" dirty="0">
                <a:solidFill>
                  <a:srgbClr val="1F1F99"/>
                </a:solidFill>
                <a:cs typeface="Tahoma" pitchFamily="34" charset="0"/>
                <a:sym typeface="Tahoma" panose="020B0604030504040204" pitchFamily="34" charset="0"/>
              </a:rPr>
              <a:t>2) Generate</a:t>
            </a:r>
            <a:r>
              <a:rPr lang="en-US" altLang="en-US" sz="2400" kern="0" dirty="0">
                <a:solidFill>
                  <a:srgbClr val="1F1F99"/>
                </a:solidFill>
                <a:cs typeface="Tahoma" pitchFamily="34" charset="0"/>
                <a:sym typeface="Tahoma" panose="020B0604030504040204" pitchFamily="34" charset="0"/>
              </a:rPr>
              <a:t> scientific research from interdisciplinary activities,</a:t>
            </a:r>
          </a:p>
          <a:p>
            <a:pPr>
              <a:spcBef>
                <a:spcPts val="475"/>
              </a:spcBef>
              <a:buSzPct val="120000"/>
              <a:defRPr/>
            </a:pPr>
            <a:r>
              <a:rPr lang="en-US" altLang="en-US" sz="2400" b="1" kern="0" dirty="0">
                <a:solidFill>
                  <a:srgbClr val="1F1F99"/>
                </a:solidFill>
                <a:cs typeface="Tahoma" pitchFamily="34" charset="0"/>
                <a:sym typeface="Tahoma" panose="020B0604030504040204" pitchFamily="34" charset="0"/>
              </a:rPr>
              <a:t> 3) Build local capacity </a:t>
            </a:r>
            <a:r>
              <a:rPr lang="en-US" altLang="en-US" sz="2400" kern="0" dirty="0">
                <a:solidFill>
                  <a:srgbClr val="1F1F99"/>
                </a:solidFill>
                <a:cs typeface="Tahoma" pitchFamily="34" charset="0"/>
                <a:sym typeface="Tahoma" panose="020B0604030504040204" pitchFamily="34" charset="0"/>
              </a:rPr>
              <a:t>for research infrastructure in LMICs,</a:t>
            </a:r>
          </a:p>
          <a:p>
            <a:pPr>
              <a:spcBef>
                <a:spcPts val="475"/>
              </a:spcBef>
              <a:buSzPct val="120000"/>
              <a:defRPr/>
            </a:pPr>
            <a:r>
              <a:rPr lang="en-US" altLang="en-US" sz="2400" b="1" kern="0" dirty="0">
                <a:solidFill>
                  <a:srgbClr val="1F1F99"/>
                </a:solidFill>
                <a:cs typeface="Tahoma" pitchFamily="34" charset="0"/>
                <a:sym typeface="Tahoma" panose="020B0604030504040204" pitchFamily="34" charset="0"/>
              </a:rPr>
              <a:t>4) Synthesize information </a:t>
            </a:r>
            <a:r>
              <a:rPr lang="en-US" altLang="en-US" sz="2400" kern="0" dirty="0">
                <a:solidFill>
                  <a:srgbClr val="1F1F99"/>
                </a:solidFill>
                <a:cs typeface="Tahoma" pitchFamily="34" charset="0"/>
                <a:sym typeface="Tahoma" panose="020B0604030504040204" pitchFamily="34" charset="0"/>
              </a:rPr>
              <a:t>for global guidelines and standards in biobanking and laboratory-based research.</a:t>
            </a:r>
          </a:p>
        </p:txBody>
      </p:sp>
      <p:pic>
        <p:nvPicPr>
          <p:cNvPr id="6" name="Picture 5"/>
          <p:cNvPicPr>
            <a:picLocks noChangeAspect="1"/>
          </p:cNvPicPr>
          <p:nvPr/>
        </p:nvPicPr>
        <p:blipFill rotWithShape="1">
          <a:blip r:embed="rId3"/>
          <a:srcRect b="7700"/>
          <a:stretch/>
        </p:blipFill>
        <p:spPr>
          <a:xfrm>
            <a:off x="7682237" y="1988840"/>
            <a:ext cx="4248473" cy="1994792"/>
          </a:xfrm>
          <a:prstGeom prst="rect">
            <a:avLst/>
          </a:prstGeom>
          <a:ln w="9525">
            <a:solidFill>
              <a:srgbClr val="0070C0"/>
            </a:solidFill>
            <a:miter lim="800000"/>
            <a:headEnd/>
            <a:tailEnd/>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7A6CEF6-A4A1-48DE-8DAF-7EBA3FB3E1FB}"/>
              </a:ext>
            </a:extLst>
          </p:cNvPr>
          <p:cNvPicPr>
            <a:picLocks noChangeAspect="1"/>
          </p:cNvPicPr>
          <p:nvPr/>
        </p:nvPicPr>
        <p:blipFill>
          <a:blip r:embed="rId4"/>
          <a:stretch>
            <a:fillRect/>
          </a:stretch>
        </p:blipFill>
        <p:spPr>
          <a:xfrm>
            <a:off x="7671089" y="4120360"/>
            <a:ext cx="4248473" cy="2643408"/>
          </a:xfrm>
          <a:prstGeom prst="rect">
            <a:avLst/>
          </a:prstGeom>
          <a:ln w="9525">
            <a:solidFill>
              <a:srgbClr val="0070C0"/>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8240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16FC64-4F96-4AB8-A48E-10CC9717A138}"/>
              </a:ext>
            </a:extLst>
          </p:cNvPr>
          <p:cNvPicPr>
            <a:picLocks noChangeAspect="1"/>
          </p:cNvPicPr>
          <p:nvPr/>
        </p:nvPicPr>
        <p:blipFill>
          <a:blip r:embed="rId3"/>
          <a:stretch>
            <a:fillRect/>
          </a:stretch>
        </p:blipFill>
        <p:spPr>
          <a:xfrm>
            <a:off x="2545152" y="907773"/>
            <a:ext cx="3774427" cy="761811"/>
          </a:xfrm>
          <a:prstGeom prst="rect">
            <a:avLst/>
          </a:prstGeom>
        </p:spPr>
      </p:pic>
      <p:sp>
        <p:nvSpPr>
          <p:cNvPr id="3" name="TextBox 2">
            <a:extLst>
              <a:ext uri="{FF2B5EF4-FFF2-40B4-BE49-F238E27FC236}">
                <a16:creationId xmlns:a16="http://schemas.microsoft.com/office/drawing/2014/main" id="{2325C288-8B77-4DF7-9D53-D950B17CB41F}"/>
              </a:ext>
            </a:extLst>
          </p:cNvPr>
          <p:cNvSpPr txBox="1"/>
          <p:nvPr/>
        </p:nvSpPr>
        <p:spPr>
          <a:xfrm>
            <a:off x="0" y="152448"/>
            <a:ext cx="12191999" cy="584775"/>
          </a:xfrm>
          <a:prstGeom prst="rect">
            <a:avLst/>
          </a:prstGeom>
          <a:noFill/>
        </p:spPr>
        <p:txBody>
          <a:bodyPr wrap="square" rtlCol="0">
            <a:spAutoFit/>
          </a:bodyPr>
          <a:lstStyle/>
          <a:p>
            <a:pPr algn="ctr"/>
            <a:r>
              <a:rPr lang="en-GB" sz="3200" dirty="0">
                <a:solidFill>
                  <a:srgbClr val="3333FF"/>
                </a:solidFill>
                <a:effectLst/>
                <a:latin typeface="Tahoma" panose="020B0604030504040204" pitchFamily="34" charset="0"/>
                <a:ea typeface="Tahoma" panose="020B0604030504040204" pitchFamily="34" charset="0"/>
                <a:cs typeface="Tahoma" panose="020B0604030504040204" pitchFamily="34" charset="0"/>
              </a:rPr>
              <a:t>International Cancer Survival Benchmarking</a:t>
            </a:r>
            <a:endParaRPr lang="en-GB" sz="3200" dirty="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0C4BFFD5-2F81-477C-8860-1B4E4F11C17B}"/>
              </a:ext>
            </a:extLst>
          </p:cNvPr>
          <p:cNvPicPr>
            <a:picLocks noChangeAspect="1"/>
          </p:cNvPicPr>
          <p:nvPr/>
        </p:nvPicPr>
        <p:blipFill>
          <a:blip r:embed="rId4"/>
          <a:stretch>
            <a:fillRect/>
          </a:stretch>
        </p:blipFill>
        <p:spPr>
          <a:xfrm>
            <a:off x="743140" y="814987"/>
            <a:ext cx="1711425" cy="1308958"/>
          </a:xfrm>
          <a:prstGeom prst="rect">
            <a:avLst/>
          </a:prstGeom>
        </p:spPr>
      </p:pic>
      <p:sp>
        <p:nvSpPr>
          <p:cNvPr id="5" name="Content Placeholder 2">
            <a:extLst>
              <a:ext uri="{FF2B5EF4-FFF2-40B4-BE49-F238E27FC236}">
                <a16:creationId xmlns:a16="http://schemas.microsoft.com/office/drawing/2014/main" id="{8EB39F15-AFBA-4CAC-B2A1-9B9FD48E008B}"/>
              </a:ext>
            </a:extLst>
          </p:cNvPr>
          <p:cNvSpPr txBox="1">
            <a:spLocks/>
          </p:cNvSpPr>
          <p:nvPr/>
        </p:nvSpPr>
        <p:spPr>
          <a:xfrm>
            <a:off x="156117" y="2120408"/>
            <a:ext cx="6092282" cy="4667250"/>
          </a:xfrm>
          <a:prstGeom prst="rect">
            <a:avLst/>
          </a:prstGeom>
          <a:noFill/>
          <a:ln>
            <a:noFill/>
          </a:ln>
        </p:spPr>
        <p:txBody>
          <a:bodyPr vert="horz" wrap="square" lIns="91440" tIns="45720" rIns="91440" bIns="45720" anchor="t" anchorCtr="1" compatLnSpc="1">
            <a:normAutofit/>
          </a:bodyPr>
          <a:lstStyle>
            <a:lvl1pPr marL="0" marR="0" lvl="0" indent="0" algn="ctr" defTabSz="914400" rtl="0" fontAlgn="auto" hangingPunct="1">
              <a:lnSpc>
                <a:spcPct val="90000"/>
              </a:lnSpc>
              <a:spcBef>
                <a:spcPts val="1000"/>
              </a:spcBef>
              <a:spcAft>
                <a:spcPts val="0"/>
              </a:spcAft>
              <a:buSzPct val="100000"/>
              <a:buFont typeface="Arial" pitchFamily="34"/>
              <a:buNone/>
              <a:tabLst/>
              <a:defRPr lang="en-US" sz="24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b="1" dirty="0">
                <a:solidFill>
                  <a:srgbClr val="1F1F99"/>
                </a:solidFill>
                <a:latin typeface="Tahoma" panose="020B0604030504040204" pitchFamily="34" charset="0"/>
                <a:ea typeface="Tahoma" panose="020B0604030504040204" pitchFamily="34" charset="0"/>
                <a:cs typeface="Tahoma" panose="020B0604030504040204" pitchFamily="34" charset="0"/>
              </a:rPr>
              <a:t>Two focus areas:</a:t>
            </a:r>
          </a:p>
          <a:p>
            <a:pPr marL="514350" indent="-514350" algn="l">
              <a:buFont typeface="Arial" pitchFamily="34"/>
              <a:buAutoNum type="arabicPeriod"/>
            </a:pPr>
            <a:r>
              <a:rPr lang="en-GB" dirty="0">
                <a:solidFill>
                  <a:srgbClr val="1F1F99"/>
                </a:solidFill>
                <a:latin typeface="Tahoma" panose="020B0604030504040204" pitchFamily="34" charset="0"/>
                <a:ea typeface="Tahoma" panose="020B0604030504040204" pitchFamily="34" charset="0"/>
                <a:cs typeface="Tahoma" panose="020B0604030504040204" pitchFamily="34" charset="0"/>
              </a:rPr>
              <a:t>High-income countries in-depth analysis on causes of disparities</a:t>
            </a:r>
          </a:p>
          <a:p>
            <a:pPr marL="514350" indent="-514350" algn="l">
              <a:buFont typeface="Arial" pitchFamily="34"/>
              <a:buAutoNum type="arabicPeriod"/>
            </a:pPr>
            <a:r>
              <a:rPr lang="en-GB" dirty="0">
                <a:solidFill>
                  <a:srgbClr val="1F1F99"/>
                </a:solidFill>
                <a:latin typeface="Tahoma" panose="020B0604030504040204" pitchFamily="34" charset="0"/>
                <a:ea typeface="Tahoma" panose="020B0604030504040204" pitchFamily="34" charset="0"/>
                <a:cs typeface="Tahoma" panose="020B0604030504040204" pitchFamily="34" charset="0"/>
              </a:rPr>
              <a:t>Low- &amp; middle-income countries to improve local data quality and capacity</a:t>
            </a:r>
          </a:p>
          <a:p>
            <a:pPr algn="l"/>
            <a:r>
              <a:rPr lang="en-GB" dirty="0">
                <a:solidFill>
                  <a:srgbClr val="1F1F99"/>
                </a:solidFill>
                <a:latin typeface="Tahoma" panose="020B0604030504040204" pitchFamily="34" charset="0"/>
                <a:ea typeface="Tahoma" panose="020B0604030504040204" pitchFamily="34" charset="0"/>
                <a:cs typeface="Tahoma" panose="020B0604030504040204" pitchFamily="34" charset="0"/>
              </a:rPr>
              <a:t>Dissemination and knowledge transfer:</a:t>
            </a:r>
          </a:p>
          <a:p>
            <a:pPr marL="342900" indent="-342900" algn="l">
              <a:buFont typeface="Arial" panose="020B0604020202020204" pitchFamily="34" charset="0"/>
              <a:buChar char="•"/>
            </a:pPr>
            <a:r>
              <a:rPr lang="en-GB" dirty="0">
                <a:solidFill>
                  <a:srgbClr val="1F1F99"/>
                </a:solidFill>
                <a:latin typeface="Tahoma" panose="020B0604030504040204" pitchFamily="34" charset="0"/>
                <a:ea typeface="Tahoma" panose="020B0604030504040204" pitchFamily="34" charset="0"/>
                <a:cs typeface="Tahoma" panose="020B0604030504040204" pitchFamily="34" charset="0"/>
              </a:rPr>
              <a:t>Publicly available data</a:t>
            </a:r>
          </a:p>
          <a:p>
            <a:pPr marL="342900" indent="-342900" algn="l">
              <a:buFont typeface="Arial" panose="020B0604020202020204" pitchFamily="34" charset="0"/>
              <a:buChar char="•"/>
            </a:pPr>
            <a:r>
              <a:rPr lang="en-GB" dirty="0">
                <a:solidFill>
                  <a:srgbClr val="1F1F99"/>
                </a:solidFill>
                <a:latin typeface="Tahoma" panose="020B0604030504040204" pitchFamily="34" charset="0"/>
                <a:ea typeface="Tahoma" panose="020B0604030504040204" pitchFamily="34" charset="0"/>
                <a:cs typeface="Tahoma" panose="020B0604030504040204" pitchFamily="34" charset="0"/>
              </a:rPr>
              <a:t>Stakeholder’s Communication Tool </a:t>
            </a:r>
          </a:p>
          <a:p>
            <a:pPr marL="342900" indent="-342900" algn="l">
              <a:buFont typeface="Arial" panose="020B0604020202020204" pitchFamily="34" charset="0"/>
              <a:buChar char="•"/>
            </a:pPr>
            <a:r>
              <a:rPr lang="en-GB" dirty="0">
                <a:solidFill>
                  <a:srgbClr val="1F1F99"/>
                </a:solidFill>
                <a:latin typeface="Tahoma" panose="020B0604030504040204" pitchFamily="34" charset="0"/>
                <a:ea typeface="Tahoma" panose="020B0604030504040204" pitchFamily="34" charset="0"/>
                <a:cs typeface="Tahoma" panose="020B0604030504040204" pitchFamily="34" charset="0"/>
              </a:rPr>
              <a:t>COVID-19 and impact on cancer</a:t>
            </a:r>
          </a:p>
        </p:txBody>
      </p:sp>
      <p:sp>
        <p:nvSpPr>
          <p:cNvPr id="6" name="Content Placeholder 2">
            <a:extLst>
              <a:ext uri="{FF2B5EF4-FFF2-40B4-BE49-F238E27FC236}">
                <a16:creationId xmlns:a16="http://schemas.microsoft.com/office/drawing/2014/main" id="{4D7E24FF-7855-420C-BFCD-1EE7611F418C}"/>
              </a:ext>
            </a:extLst>
          </p:cNvPr>
          <p:cNvSpPr txBox="1">
            <a:spLocks/>
          </p:cNvSpPr>
          <p:nvPr/>
        </p:nvSpPr>
        <p:spPr>
          <a:xfrm>
            <a:off x="6248400" y="1669584"/>
            <a:ext cx="4751294" cy="3284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pic>
        <p:nvPicPr>
          <p:cNvPr id="7" name="Picture Placeholder 5" descr="both_incidence_asr_C15s.pdf ‎- Microsoft Edge">
            <a:extLst>
              <a:ext uri="{FF2B5EF4-FFF2-40B4-BE49-F238E27FC236}">
                <a16:creationId xmlns:a16="http://schemas.microsoft.com/office/drawing/2014/main" id="{31E26B74-4E38-4D56-ADDB-09DDC9ACAA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390758" y="943965"/>
            <a:ext cx="5352359" cy="2839140"/>
          </a:xfrm>
          <a:prstGeom prst="rect">
            <a:avLst/>
          </a:prstGeom>
        </p:spPr>
      </p:pic>
      <p:pic>
        <p:nvPicPr>
          <p:cNvPr id="8" name="Picture Placeholder 4" descr="ICBP SurvMark-2_ UK_3 year surv 65-74 _.pdf - Adobe Reader">
            <a:extLst>
              <a:ext uri="{FF2B5EF4-FFF2-40B4-BE49-F238E27FC236}">
                <a16:creationId xmlns:a16="http://schemas.microsoft.com/office/drawing/2014/main" id="{0F41422D-EBBC-4542-8A74-2F358060CD2F}"/>
              </a:ext>
            </a:extLst>
          </p:cNvPr>
          <p:cNvPicPr>
            <a:picLocks noChangeAspect="1"/>
          </p:cNvPicPr>
          <p:nvPr/>
        </p:nvPicPr>
        <p:blipFill rotWithShape="1">
          <a:blip r:embed="rId6">
            <a:extLst>
              <a:ext uri="{28A0092B-C50C-407E-A947-70E740481C1C}">
                <a14:useLocalDpi xmlns:a14="http://schemas.microsoft.com/office/drawing/2010/main" val="0"/>
              </a:ext>
            </a:extLst>
          </a:blip>
          <a:srcRect b="16375"/>
          <a:stretch/>
        </p:blipFill>
        <p:spPr>
          <a:xfrm>
            <a:off x="6390759" y="3749421"/>
            <a:ext cx="5352358" cy="3108579"/>
          </a:xfrm>
          <a:prstGeom prst="rect">
            <a:avLst/>
          </a:prstGeom>
        </p:spPr>
      </p:pic>
      <p:sp>
        <p:nvSpPr>
          <p:cNvPr id="9" name="Slide Number Placeholder 8">
            <a:extLst>
              <a:ext uri="{FF2B5EF4-FFF2-40B4-BE49-F238E27FC236}">
                <a16:creationId xmlns:a16="http://schemas.microsoft.com/office/drawing/2014/main" id="{E7516967-D265-7440-B76E-AF26BF2D509B}"/>
              </a:ext>
            </a:extLst>
          </p:cNvPr>
          <p:cNvSpPr>
            <a:spLocks noGrp="1"/>
          </p:cNvSpPr>
          <p:nvPr>
            <p:ph type="sldNum" sz="quarter" idx="10"/>
          </p:nvPr>
        </p:nvSpPr>
        <p:spPr/>
        <p:txBody>
          <a:bodyPr/>
          <a:lstStyle/>
          <a:p>
            <a:pPr>
              <a:defRPr/>
            </a:pPr>
            <a:fld id="{0BA99665-BB23-493F-A010-F584A920B211}" type="slidenum">
              <a:rPr lang="en-US" smtClean="0"/>
              <a:pPr>
                <a:defRPr/>
              </a:pPr>
              <a:t>4</a:t>
            </a:fld>
            <a:endParaRPr lang="en-US" dirty="0"/>
          </a:p>
        </p:txBody>
      </p:sp>
    </p:spTree>
    <p:extLst>
      <p:ext uri="{BB962C8B-B14F-4D97-AF65-F5344CB8AC3E}">
        <p14:creationId xmlns:p14="http://schemas.microsoft.com/office/powerpoint/2010/main" val="353135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p:cNvSpPr txBox="1">
            <a:spLocks noChangeArrowheads="1"/>
          </p:cNvSpPr>
          <p:nvPr/>
        </p:nvSpPr>
        <p:spPr bwMode="auto">
          <a:xfrm flipH="1">
            <a:off x="107504" y="82230"/>
            <a:ext cx="120844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ctr"/>
            <a:r>
              <a:rPr lang="fr-FR" altLang="en-US" sz="3200" dirty="0">
                <a:solidFill>
                  <a:srgbClr val="3333FF"/>
                </a:solidFill>
                <a:latin typeface="+mn-lt"/>
              </a:rPr>
              <a:t>IARC: Leading a global Biobank Network </a:t>
            </a:r>
            <a:endParaRPr lang="en-GB" altLang="en-US" sz="3200" dirty="0">
              <a:solidFill>
                <a:srgbClr val="3333FF"/>
              </a:solidFill>
              <a:latin typeface="+mn-lt"/>
            </a:endParaRPr>
          </a:p>
        </p:txBody>
      </p:sp>
      <p:pic>
        <p:nvPicPr>
          <p:cNvPr id="4" name="Picture 3" descr="C:\Users\moldanS\AppData\Local\Microsoft\Windows\INetCache\Content.Outlook\VLEXFPY4\Map showing BCNet members.jpg"/>
          <p:cNvPicPr/>
          <p:nvPr/>
        </p:nvPicPr>
        <p:blipFill rotWithShape="1">
          <a:blip r:embed="rId3"/>
          <a:srcRect t="11112"/>
          <a:stretch/>
        </p:blipFill>
        <p:spPr bwMode="auto">
          <a:xfrm>
            <a:off x="7256239" y="2276872"/>
            <a:ext cx="4824536" cy="3888432"/>
          </a:xfrm>
          <a:prstGeom prst="rect">
            <a:avLst/>
          </a:prstGeom>
          <a:noFill/>
          <a:ln>
            <a:solidFill>
              <a:schemeClr val="tx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5" name="Rectangle 4"/>
          <p:cNvSpPr/>
          <p:nvPr/>
        </p:nvSpPr>
        <p:spPr>
          <a:xfrm>
            <a:off x="107504" y="707051"/>
            <a:ext cx="12084495" cy="830997"/>
          </a:xfrm>
          <a:prstGeom prst="rect">
            <a:avLst/>
          </a:prstGeom>
        </p:spPr>
        <p:txBody>
          <a:bodyPr wrap="square">
            <a:spAutoFit/>
          </a:bodyPr>
          <a:lstStyle/>
          <a:p>
            <a:pPr algn="ctr">
              <a:defRPr/>
            </a:pPr>
            <a:r>
              <a:rPr lang="en-GB" sz="2400" dirty="0">
                <a:solidFill>
                  <a:srgbClr val="1F1F99"/>
                </a:solidFill>
                <a:latin typeface="Tahoma" panose="020B0604030504040204" pitchFamily="34" charset="0"/>
                <a:ea typeface="Tahoma" panose="020B0604030504040204" pitchFamily="34" charset="0"/>
                <a:cs typeface="Tahoma" panose="020B0604030504040204" pitchFamily="34" charset="0"/>
              </a:rPr>
              <a:t>The Biobank and Cohort building Network (BCNet) was established in 2013.</a:t>
            </a:r>
          </a:p>
          <a:p>
            <a:pPr algn="ctr">
              <a:defRPr/>
            </a:pPr>
            <a:r>
              <a:rPr lang="en-GB" sz="2400" b="1" dirty="0">
                <a:solidFill>
                  <a:srgbClr val="1F1F99"/>
                </a:solidFill>
                <a:latin typeface="Tahoma" panose="020B0604030504040204" pitchFamily="34" charset="0"/>
                <a:ea typeface="Tahoma" panose="020B0604030504040204" pitchFamily="34" charset="0"/>
                <a:cs typeface="Tahoma" panose="020B0604030504040204" pitchFamily="34" charset="0"/>
              </a:rPr>
              <a:t>35 Institutions from 23 </a:t>
            </a:r>
            <a:r>
              <a:rPr lang="en-GB" sz="2400" dirty="0">
                <a:solidFill>
                  <a:srgbClr val="1F1F99"/>
                </a:solidFill>
                <a:latin typeface="Tahoma" panose="020B0604030504040204" pitchFamily="34" charset="0"/>
                <a:ea typeface="Tahoma" panose="020B0604030504040204" pitchFamily="34" charset="0"/>
                <a:cs typeface="Tahoma" panose="020B0604030504040204" pitchFamily="34" charset="0"/>
              </a:rPr>
              <a:t>Low and Middle-Income Countries (LMICs) are members.</a:t>
            </a:r>
          </a:p>
        </p:txBody>
      </p:sp>
      <p:sp>
        <p:nvSpPr>
          <p:cNvPr id="6" name="Rectangle 5"/>
          <p:cNvSpPr/>
          <p:nvPr/>
        </p:nvSpPr>
        <p:spPr>
          <a:xfrm>
            <a:off x="107504" y="1770920"/>
            <a:ext cx="7062730" cy="4216539"/>
          </a:xfrm>
          <a:prstGeom prst="rect">
            <a:avLst/>
          </a:prstGeom>
        </p:spPr>
        <p:txBody>
          <a:bodyPr wrap="square">
            <a:spAutoFit/>
          </a:bodyPr>
          <a:lstStyle/>
          <a:p>
            <a:pPr>
              <a:spcAft>
                <a:spcPts val="1200"/>
              </a:spcAft>
              <a:defRPr/>
            </a:pPr>
            <a:r>
              <a:rPr lang="en-GB" sz="2800" dirty="0">
                <a:solidFill>
                  <a:srgbClr val="3333FF"/>
                </a:solidFill>
                <a:latin typeface="Tahoma" panose="020B0604030504040204" pitchFamily="34" charset="0"/>
                <a:ea typeface="Tahoma" panose="020B0604030504040204" pitchFamily="34" charset="0"/>
                <a:cs typeface="Tahoma" panose="020B0604030504040204" pitchFamily="34" charset="0"/>
              </a:rPr>
              <a:t>BCNet provides: </a:t>
            </a:r>
          </a:p>
          <a:p>
            <a:pPr marL="285750" indent="-285750">
              <a:spcAft>
                <a:spcPts val="300"/>
              </a:spcAft>
              <a:buFontTx/>
              <a:buChar char="-"/>
              <a:defRPr/>
            </a:pPr>
            <a:r>
              <a:rPr lang="en-GB" sz="2400" dirty="0">
                <a:solidFill>
                  <a:srgbClr val="1F1F99"/>
                </a:solidFill>
                <a:latin typeface="Tahoma" panose="020B0604030504040204" pitchFamily="34" charset="0"/>
                <a:ea typeface="Tahoma" panose="020B0604030504040204" pitchFamily="34" charset="0"/>
                <a:cs typeface="Tahoma" panose="020B0604030504040204" pitchFamily="34" charset="0"/>
              </a:rPr>
              <a:t>Support for biobanking and cohort-building activities in LMICs, e.g. governance and SOPs</a:t>
            </a:r>
          </a:p>
          <a:p>
            <a:pPr marL="285750" indent="-285750">
              <a:spcAft>
                <a:spcPts val="300"/>
              </a:spcAft>
              <a:buFontTx/>
              <a:buChar char="-"/>
              <a:defRPr/>
            </a:pPr>
            <a:r>
              <a:rPr lang="en-GB" sz="2400" dirty="0">
                <a:solidFill>
                  <a:srgbClr val="1F1F99"/>
                </a:solidFill>
                <a:latin typeface="Tahoma" panose="020B0604030504040204" pitchFamily="34" charset="0"/>
                <a:ea typeface="Tahoma" panose="020B0604030504040204" pitchFamily="34" charset="0"/>
                <a:cs typeface="Tahoma" panose="020B0604030504040204" pitchFamily="34" charset="0"/>
              </a:rPr>
              <a:t>Global visibility of extant collections</a:t>
            </a:r>
          </a:p>
          <a:p>
            <a:pPr marL="285750" indent="-285750">
              <a:spcAft>
                <a:spcPts val="300"/>
              </a:spcAft>
              <a:buFontTx/>
              <a:buChar char="-"/>
              <a:defRPr/>
            </a:pPr>
            <a:r>
              <a:rPr lang="en-GB" sz="2400" dirty="0">
                <a:solidFill>
                  <a:srgbClr val="1F1F99"/>
                </a:solidFill>
                <a:latin typeface="Tahoma" panose="020B0604030504040204" pitchFamily="34" charset="0"/>
                <a:ea typeface="Tahoma" panose="020B0604030504040204" pitchFamily="34" charset="0"/>
                <a:cs typeface="Tahoma" panose="020B0604030504040204" pitchFamily="34" charset="0"/>
              </a:rPr>
              <a:t>A basis for collaborative research and publications</a:t>
            </a:r>
          </a:p>
          <a:p>
            <a:pPr marL="285750" indent="-285750">
              <a:spcAft>
                <a:spcPts val="300"/>
              </a:spcAft>
              <a:buFontTx/>
              <a:buChar char="-"/>
              <a:defRPr/>
            </a:pPr>
            <a:r>
              <a:rPr lang="en-GB" sz="2400" dirty="0">
                <a:solidFill>
                  <a:srgbClr val="1F1F99"/>
                </a:solidFill>
                <a:latin typeface="Tahoma" panose="020B0604030504040204" pitchFamily="34" charset="0"/>
                <a:ea typeface="Tahoma" panose="020B0604030504040204" pitchFamily="34" charset="0"/>
                <a:cs typeface="Tahoma" panose="020B0604030504040204" pitchFamily="34" charset="0"/>
              </a:rPr>
              <a:t>Ongoing training, in-person and online.</a:t>
            </a:r>
          </a:p>
          <a:p>
            <a:pPr algn="just">
              <a:defRPr/>
            </a:pPr>
            <a:endParaRPr lang="en-GB" sz="2400" dirty="0">
              <a:latin typeface="Tahoma" panose="020B0604030504040204" pitchFamily="34" charset="0"/>
              <a:ea typeface="Tahoma" panose="020B0604030504040204" pitchFamily="34" charset="0"/>
              <a:cs typeface="Tahoma" panose="020B0604030504040204" pitchFamily="34" charset="0"/>
            </a:endParaRPr>
          </a:p>
          <a:p>
            <a:pPr algn="just">
              <a:defRPr/>
            </a:pPr>
            <a:endParaRPr lang="en-GB" sz="2400" dirty="0">
              <a:latin typeface="Tahoma" panose="020B0604030504040204" pitchFamily="34" charset="0"/>
              <a:ea typeface="Tahoma" panose="020B0604030504040204" pitchFamily="34" charset="0"/>
              <a:cs typeface="Tahoma" panose="020B0604030504040204" pitchFamily="34" charset="0"/>
            </a:endParaRPr>
          </a:p>
          <a:p>
            <a:pPr algn="just">
              <a:defRPr/>
            </a:pPr>
            <a:r>
              <a:rPr lang="en-GB" sz="2800" dirty="0">
                <a:latin typeface="Tahoma" panose="020B0604030504040204" pitchFamily="34" charset="0"/>
                <a:ea typeface="Tahoma" panose="020B0604030504040204" pitchFamily="34" charset="0"/>
                <a:cs typeface="Tahoma" panose="020B0604030504040204" pitchFamily="34" charset="0"/>
                <a:hlinkClick r:id="rId4"/>
              </a:rPr>
              <a:t>http://bcnet.iarc.fr</a:t>
            </a:r>
            <a:endParaRPr lang="en-GB" sz="28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28" descr="Screen Clipping">
            <a:extLst>
              <a:ext uri="{FF2B5EF4-FFF2-40B4-BE49-F238E27FC236}">
                <a16:creationId xmlns:a16="http://schemas.microsoft.com/office/drawing/2014/main" id="{ABEEA560-61DE-4B60-9686-DF93DF93643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62256" y="4828046"/>
            <a:ext cx="2748442" cy="160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BA516F8-8A29-6546-BC7E-ED00E374D5EC}"/>
              </a:ext>
            </a:extLst>
          </p:cNvPr>
          <p:cNvSpPr>
            <a:spLocks noGrp="1"/>
          </p:cNvSpPr>
          <p:nvPr>
            <p:ph type="sldNum" sz="quarter" idx="10"/>
          </p:nvPr>
        </p:nvSpPr>
        <p:spPr/>
        <p:txBody>
          <a:bodyPr/>
          <a:lstStyle/>
          <a:p>
            <a:pPr>
              <a:defRPr/>
            </a:pPr>
            <a:fld id="{0BA99665-BB23-493F-A010-F584A920B211}" type="slidenum">
              <a:rPr lang="en-US" smtClean="0"/>
              <a:pPr>
                <a:defRPr/>
              </a:pPr>
              <a:t>40</a:t>
            </a:fld>
            <a:endParaRPr lang="en-US" dirty="0"/>
          </a:p>
        </p:txBody>
      </p:sp>
    </p:spTree>
    <p:extLst>
      <p:ext uri="{BB962C8B-B14F-4D97-AF65-F5344CB8AC3E}">
        <p14:creationId xmlns:p14="http://schemas.microsoft.com/office/powerpoint/2010/main" val="2556442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0C060-2277-3C44-B541-7AB7E35A7C3B}"/>
              </a:ext>
            </a:extLst>
          </p:cNvPr>
          <p:cNvSpPr txBox="1">
            <a:spLocks/>
          </p:cNvSpPr>
          <p:nvPr/>
        </p:nvSpPr>
        <p:spPr bwMode="auto">
          <a:xfrm>
            <a:off x="0" y="2722993"/>
            <a:ext cx="12192000" cy="78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3092D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rgbClr val="1F1F99"/>
                </a:solidFill>
                <a:latin typeface="+mj-lt"/>
                <a:ea typeface="+mj-ea"/>
                <a:cs typeface="+mj-cs"/>
              </a:defRPr>
            </a:lvl1pPr>
            <a:lvl2pPr algn="ctr" rtl="0" eaLnBrk="1" fontAlgn="base" hangingPunct="1">
              <a:spcBef>
                <a:spcPct val="0"/>
              </a:spcBef>
              <a:spcAft>
                <a:spcPct val="0"/>
              </a:spcAft>
              <a:defRPr sz="4400">
                <a:solidFill>
                  <a:srgbClr val="1F1F99"/>
                </a:solidFill>
                <a:latin typeface="Tahoma" pitchFamily="34" charset="0"/>
                <a:cs typeface="Tahoma" pitchFamily="34" charset="0"/>
              </a:defRPr>
            </a:lvl2pPr>
            <a:lvl3pPr algn="ctr" rtl="0" eaLnBrk="1" fontAlgn="base" hangingPunct="1">
              <a:spcBef>
                <a:spcPct val="0"/>
              </a:spcBef>
              <a:spcAft>
                <a:spcPct val="0"/>
              </a:spcAft>
              <a:defRPr sz="4400">
                <a:solidFill>
                  <a:srgbClr val="1F1F99"/>
                </a:solidFill>
                <a:latin typeface="Tahoma" pitchFamily="34" charset="0"/>
                <a:cs typeface="Tahoma" pitchFamily="34" charset="0"/>
              </a:defRPr>
            </a:lvl3pPr>
            <a:lvl4pPr algn="ctr" rtl="0" eaLnBrk="1" fontAlgn="base" hangingPunct="1">
              <a:spcBef>
                <a:spcPct val="0"/>
              </a:spcBef>
              <a:spcAft>
                <a:spcPct val="0"/>
              </a:spcAft>
              <a:defRPr sz="4400">
                <a:solidFill>
                  <a:srgbClr val="1F1F99"/>
                </a:solidFill>
                <a:latin typeface="Tahoma" pitchFamily="34" charset="0"/>
                <a:cs typeface="Tahoma" pitchFamily="34" charset="0"/>
              </a:defRPr>
            </a:lvl4pPr>
            <a:lvl5pPr algn="ctr" rtl="0" eaLnBrk="1" fontAlgn="base" hangingPunct="1">
              <a:spcBef>
                <a:spcPct val="0"/>
              </a:spcBef>
              <a:spcAft>
                <a:spcPct val="0"/>
              </a:spcAft>
              <a:defRPr sz="4400">
                <a:solidFill>
                  <a:srgbClr val="1F1F99"/>
                </a:solidFill>
                <a:latin typeface="Tahoma" pitchFamily="34" charset="0"/>
                <a:cs typeface="Tahoma" pitchFamily="34" charset="0"/>
              </a:defRPr>
            </a:lvl5pPr>
            <a:lvl6pPr marL="457200" algn="ctr" rtl="0" eaLnBrk="1" fontAlgn="base" hangingPunct="1">
              <a:spcBef>
                <a:spcPct val="0"/>
              </a:spcBef>
              <a:spcAft>
                <a:spcPct val="0"/>
              </a:spcAft>
              <a:defRPr sz="4400">
                <a:solidFill>
                  <a:srgbClr val="3333FF"/>
                </a:solidFill>
                <a:latin typeface="Tahoma" pitchFamily="34" charset="0"/>
                <a:cs typeface="Tahoma" pitchFamily="34" charset="0"/>
              </a:defRPr>
            </a:lvl6pPr>
            <a:lvl7pPr marL="914400" algn="ctr" rtl="0" eaLnBrk="1" fontAlgn="base" hangingPunct="1">
              <a:spcBef>
                <a:spcPct val="0"/>
              </a:spcBef>
              <a:spcAft>
                <a:spcPct val="0"/>
              </a:spcAft>
              <a:defRPr sz="4400">
                <a:solidFill>
                  <a:srgbClr val="3333FF"/>
                </a:solidFill>
                <a:latin typeface="Tahoma" pitchFamily="34" charset="0"/>
                <a:cs typeface="Tahoma" pitchFamily="34" charset="0"/>
              </a:defRPr>
            </a:lvl7pPr>
            <a:lvl8pPr marL="1371600" algn="ctr" rtl="0" eaLnBrk="1" fontAlgn="base" hangingPunct="1">
              <a:spcBef>
                <a:spcPct val="0"/>
              </a:spcBef>
              <a:spcAft>
                <a:spcPct val="0"/>
              </a:spcAft>
              <a:defRPr sz="4400">
                <a:solidFill>
                  <a:srgbClr val="3333FF"/>
                </a:solidFill>
                <a:latin typeface="Tahoma" pitchFamily="34" charset="0"/>
                <a:cs typeface="Tahoma" pitchFamily="34" charset="0"/>
              </a:defRPr>
            </a:lvl8pPr>
            <a:lvl9pPr marL="1828800" algn="ctr" rtl="0" eaLnBrk="1" fontAlgn="base" hangingPunct="1">
              <a:spcBef>
                <a:spcPct val="0"/>
              </a:spcBef>
              <a:spcAft>
                <a:spcPct val="0"/>
              </a:spcAft>
              <a:defRPr sz="4400">
                <a:solidFill>
                  <a:srgbClr val="3333FF"/>
                </a:solidFill>
                <a:latin typeface="Tahoma" pitchFamily="34" charset="0"/>
                <a:cs typeface="Tahoma" pitchFamily="34" charset="0"/>
              </a:defRPr>
            </a:lvl9pPr>
          </a:lstStyle>
          <a:p>
            <a:r>
              <a:rPr lang="en-US" sz="3600" kern="0" dirty="0">
                <a:solidFill>
                  <a:srgbClr val="3333FF"/>
                </a:solidFill>
              </a:rPr>
              <a:t>4b. Highlights from the meeting of the 62</a:t>
            </a:r>
            <a:r>
              <a:rPr lang="en-US" sz="3600" kern="0" baseline="30000" dirty="0">
                <a:solidFill>
                  <a:srgbClr val="3333FF"/>
                </a:solidFill>
              </a:rPr>
              <a:t>nd</a:t>
            </a:r>
            <a:r>
              <a:rPr lang="en-US" sz="3600" kern="0" dirty="0">
                <a:solidFill>
                  <a:srgbClr val="3333FF"/>
                </a:solidFill>
              </a:rPr>
              <a:t> Session of the Governing Council (held remotely)</a:t>
            </a:r>
          </a:p>
        </p:txBody>
      </p:sp>
      <p:sp>
        <p:nvSpPr>
          <p:cNvPr id="3" name="Slide Number Placeholder 2">
            <a:extLst>
              <a:ext uri="{FF2B5EF4-FFF2-40B4-BE49-F238E27FC236}">
                <a16:creationId xmlns:a16="http://schemas.microsoft.com/office/drawing/2014/main" id="{B2DCEA7C-597C-6941-9657-C46912CD217C}"/>
              </a:ext>
            </a:extLst>
          </p:cNvPr>
          <p:cNvSpPr>
            <a:spLocks noGrp="1"/>
          </p:cNvSpPr>
          <p:nvPr>
            <p:ph type="sldNum" sz="quarter" idx="10"/>
          </p:nvPr>
        </p:nvSpPr>
        <p:spPr/>
        <p:txBody>
          <a:bodyPr/>
          <a:lstStyle/>
          <a:p>
            <a:pPr>
              <a:defRPr/>
            </a:pPr>
            <a:fld id="{0BA99665-BB23-493F-A010-F584A920B211}" type="slidenum">
              <a:rPr lang="en-US" smtClean="0"/>
              <a:pPr>
                <a:defRPr/>
              </a:pPr>
              <a:t>41</a:t>
            </a:fld>
            <a:endParaRPr lang="en-US" dirty="0"/>
          </a:p>
        </p:txBody>
      </p:sp>
    </p:spTree>
    <p:extLst>
      <p:ext uri="{BB962C8B-B14F-4D97-AF65-F5344CB8AC3E}">
        <p14:creationId xmlns:p14="http://schemas.microsoft.com/office/powerpoint/2010/main" val="13450029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61223" y="53690"/>
            <a:ext cx="12192000"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sz="3600" dirty="0">
              <a:solidFill>
                <a:srgbClr val="3333FF"/>
              </a:solidFill>
              <a:latin typeface="+mj-lt"/>
              <a:ea typeface="+mj-ea"/>
              <a:cs typeface="+mj-cs"/>
            </a:endParaRPr>
          </a:p>
        </p:txBody>
      </p:sp>
      <p:sp>
        <p:nvSpPr>
          <p:cNvPr id="5" name="TextBox 4"/>
          <p:cNvSpPr txBox="1"/>
          <p:nvPr/>
        </p:nvSpPr>
        <p:spPr>
          <a:xfrm>
            <a:off x="11725345" y="71667"/>
            <a:ext cx="461665" cy="3674789"/>
          </a:xfrm>
          <a:prstGeom prst="rect">
            <a:avLst/>
          </a:prstGeom>
          <a:noFill/>
        </p:spPr>
        <p:txBody>
          <a:bodyPr vert="vert" wrap="none" rtlCol="0">
            <a:spAutoFit/>
          </a:bodyPr>
          <a:lstStyle/>
          <a:p>
            <a:r>
              <a:rPr lang="en-GB" b="1" spc="600" dirty="0">
                <a:solidFill>
                  <a:schemeClr val="bg1"/>
                </a:solidFill>
              </a:rPr>
              <a:t>IARC investment case</a:t>
            </a:r>
          </a:p>
        </p:txBody>
      </p:sp>
      <p:sp>
        <p:nvSpPr>
          <p:cNvPr id="6" name="TextBox 5"/>
          <p:cNvSpPr txBox="1"/>
          <p:nvPr/>
        </p:nvSpPr>
        <p:spPr>
          <a:xfrm>
            <a:off x="-4991" y="38100"/>
            <a:ext cx="12192001" cy="584775"/>
          </a:xfrm>
          <a:prstGeom prst="rect">
            <a:avLst/>
          </a:prstGeom>
          <a:noFill/>
        </p:spPr>
        <p:txBody>
          <a:bodyPr wrap="square" rtlCol="0">
            <a:spAutoFit/>
          </a:bodyPr>
          <a:lstStyle/>
          <a:p>
            <a:pPr algn="ctr"/>
            <a:r>
              <a:rPr lang="en-GB" sz="3200" dirty="0">
                <a:solidFill>
                  <a:srgbClr val="3333FF"/>
                </a:solidFill>
              </a:rPr>
              <a:t>IARC Governing Council 62</a:t>
            </a:r>
            <a:r>
              <a:rPr lang="en-GB" sz="3200" baseline="30000" dirty="0">
                <a:solidFill>
                  <a:srgbClr val="3333FF"/>
                </a:solidFill>
              </a:rPr>
              <a:t>nd </a:t>
            </a:r>
            <a:r>
              <a:rPr lang="en-GB" sz="3200" dirty="0">
                <a:solidFill>
                  <a:srgbClr val="3333FF"/>
                </a:solidFill>
              </a:rPr>
              <a:t>session – a successful virtual meeting</a:t>
            </a:r>
          </a:p>
        </p:txBody>
      </p:sp>
      <p:pic>
        <p:nvPicPr>
          <p:cNvPr id="7" name="Picture 6"/>
          <p:cNvPicPr>
            <a:picLocks noChangeAspect="1"/>
          </p:cNvPicPr>
          <p:nvPr/>
        </p:nvPicPr>
        <p:blipFill rotWithShape="1">
          <a:blip r:embed="rId3"/>
          <a:srcRect r="4189"/>
          <a:stretch/>
        </p:blipFill>
        <p:spPr>
          <a:xfrm>
            <a:off x="7046928" y="753425"/>
            <a:ext cx="5141599" cy="3026598"/>
          </a:xfrm>
          <a:prstGeom prst="rect">
            <a:avLst/>
          </a:prstGeom>
        </p:spPr>
      </p:pic>
      <p:pic>
        <p:nvPicPr>
          <p:cNvPr id="8" name="Picture 7"/>
          <p:cNvPicPr>
            <a:picLocks noChangeAspect="1"/>
          </p:cNvPicPr>
          <p:nvPr/>
        </p:nvPicPr>
        <p:blipFill>
          <a:blip r:embed="rId4"/>
          <a:stretch>
            <a:fillRect/>
          </a:stretch>
        </p:blipFill>
        <p:spPr>
          <a:xfrm>
            <a:off x="0" y="972681"/>
            <a:ext cx="4237087" cy="3078747"/>
          </a:xfrm>
          <a:prstGeom prst="rect">
            <a:avLst/>
          </a:prstGeom>
        </p:spPr>
      </p:pic>
      <p:pic>
        <p:nvPicPr>
          <p:cNvPr id="9" name="Picture 8"/>
          <p:cNvPicPr>
            <a:picLocks noChangeAspect="1"/>
          </p:cNvPicPr>
          <p:nvPr/>
        </p:nvPicPr>
        <p:blipFill>
          <a:blip r:embed="rId5"/>
          <a:stretch>
            <a:fillRect/>
          </a:stretch>
        </p:blipFill>
        <p:spPr>
          <a:xfrm>
            <a:off x="-15720" y="4236302"/>
            <a:ext cx="4170025" cy="2621507"/>
          </a:xfrm>
          <a:prstGeom prst="rect">
            <a:avLst/>
          </a:prstGeom>
        </p:spPr>
      </p:pic>
      <p:pic>
        <p:nvPicPr>
          <p:cNvPr id="10" name="Picture 9"/>
          <p:cNvPicPr>
            <a:picLocks noChangeAspect="1"/>
          </p:cNvPicPr>
          <p:nvPr/>
        </p:nvPicPr>
        <p:blipFill>
          <a:blip r:embed="rId6"/>
          <a:stretch>
            <a:fillRect/>
          </a:stretch>
        </p:blipFill>
        <p:spPr>
          <a:xfrm>
            <a:off x="4320885" y="5132682"/>
            <a:ext cx="2688569" cy="1725318"/>
          </a:xfrm>
          <a:prstGeom prst="rect">
            <a:avLst/>
          </a:prstGeom>
        </p:spPr>
      </p:pic>
      <p:pic>
        <p:nvPicPr>
          <p:cNvPr id="11" name="Picture 10"/>
          <p:cNvPicPr>
            <a:picLocks noChangeAspect="1"/>
          </p:cNvPicPr>
          <p:nvPr/>
        </p:nvPicPr>
        <p:blipFill>
          <a:blip r:embed="rId7"/>
          <a:stretch>
            <a:fillRect/>
          </a:stretch>
        </p:blipFill>
        <p:spPr>
          <a:xfrm>
            <a:off x="4333078" y="2910384"/>
            <a:ext cx="2664183" cy="2109399"/>
          </a:xfrm>
          <a:prstGeom prst="rect">
            <a:avLst/>
          </a:prstGeom>
        </p:spPr>
      </p:pic>
      <p:pic>
        <p:nvPicPr>
          <p:cNvPr id="12" name="Picture 11"/>
          <p:cNvPicPr>
            <a:picLocks noChangeAspect="1"/>
          </p:cNvPicPr>
          <p:nvPr/>
        </p:nvPicPr>
        <p:blipFill>
          <a:blip r:embed="rId8"/>
          <a:stretch>
            <a:fillRect/>
          </a:stretch>
        </p:blipFill>
        <p:spPr>
          <a:xfrm>
            <a:off x="4317836" y="966272"/>
            <a:ext cx="2694666" cy="1841152"/>
          </a:xfrm>
          <a:prstGeom prst="rect">
            <a:avLst/>
          </a:prstGeom>
        </p:spPr>
      </p:pic>
      <p:pic>
        <p:nvPicPr>
          <p:cNvPr id="13" name="Picture 12"/>
          <p:cNvPicPr>
            <a:picLocks noChangeAspect="1"/>
          </p:cNvPicPr>
          <p:nvPr/>
        </p:nvPicPr>
        <p:blipFill>
          <a:blip r:embed="rId9"/>
          <a:stretch>
            <a:fillRect/>
          </a:stretch>
        </p:blipFill>
        <p:spPr>
          <a:xfrm>
            <a:off x="7097926" y="3848435"/>
            <a:ext cx="5090601" cy="3005588"/>
          </a:xfrm>
          <a:prstGeom prst="rect">
            <a:avLst/>
          </a:prstGeom>
        </p:spPr>
      </p:pic>
      <p:sp>
        <p:nvSpPr>
          <p:cNvPr id="2" name="Slide Number Placeholder 1">
            <a:extLst>
              <a:ext uri="{FF2B5EF4-FFF2-40B4-BE49-F238E27FC236}">
                <a16:creationId xmlns:a16="http://schemas.microsoft.com/office/drawing/2014/main" id="{C5FE3D16-A10F-6E4D-9112-354319846223}"/>
              </a:ext>
            </a:extLst>
          </p:cNvPr>
          <p:cNvSpPr>
            <a:spLocks noGrp="1"/>
          </p:cNvSpPr>
          <p:nvPr>
            <p:ph type="sldNum" sz="quarter" idx="10"/>
          </p:nvPr>
        </p:nvSpPr>
        <p:spPr/>
        <p:txBody>
          <a:bodyPr/>
          <a:lstStyle/>
          <a:p>
            <a:pPr>
              <a:defRPr/>
            </a:pPr>
            <a:fld id="{0BA99665-BB23-493F-A010-F584A920B211}" type="slidenum">
              <a:rPr lang="en-US" smtClean="0"/>
              <a:pPr>
                <a:defRPr/>
              </a:pPr>
              <a:t>42</a:t>
            </a:fld>
            <a:endParaRPr lang="en-US" dirty="0"/>
          </a:p>
        </p:txBody>
      </p:sp>
    </p:spTree>
    <p:extLst>
      <p:ext uri="{BB962C8B-B14F-4D97-AF65-F5344CB8AC3E}">
        <p14:creationId xmlns:p14="http://schemas.microsoft.com/office/powerpoint/2010/main" val="1173235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61223" y="53690"/>
            <a:ext cx="12192000"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sz="3600" dirty="0">
              <a:solidFill>
                <a:srgbClr val="3333FF"/>
              </a:solidFill>
              <a:latin typeface="+mj-lt"/>
              <a:ea typeface="+mj-ea"/>
              <a:cs typeface="+mj-cs"/>
            </a:endParaRPr>
          </a:p>
        </p:txBody>
      </p:sp>
      <p:sp>
        <p:nvSpPr>
          <p:cNvPr id="3" name="TextBox 2"/>
          <p:cNvSpPr txBox="1"/>
          <p:nvPr/>
        </p:nvSpPr>
        <p:spPr>
          <a:xfrm>
            <a:off x="11725345" y="71667"/>
            <a:ext cx="461665" cy="3674789"/>
          </a:xfrm>
          <a:prstGeom prst="rect">
            <a:avLst/>
          </a:prstGeom>
          <a:noFill/>
        </p:spPr>
        <p:txBody>
          <a:bodyPr vert="vert" wrap="none" rtlCol="0">
            <a:spAutoFit/>
          </a:bodyPr>
          <a:lstStyle/>
          <a:p>
            <a:r>
              <a:rPr lang="en-GB" b="1" spc="600" dirty="0">
                <a:solidFill>
                  <a:schemeClr val="bg1"/>
                </a:solidFill>
              </a:rPr>
              <a:t>IARC investment case</a:t>
            </a:r>
          </a:p>
        </p:txBody>
      </p:sp>
      <p:sp>
        <p:nvSpPr>
          <p:cNvPr id="4" name="TextBox 3"/>
          <p:cNvSpPr txBox="1"/>
          <p:nvPr/>
        </p:nvSpPr>
        <p:spPr>
          <a:xfrm>
            <a:off x="-4991" y="38100"/>
            <a:ext cx="12192001" cy="584775"/>
          </a:xfrm>
          <a:prstGeom prst="rect">
            <a:avLst/>
          </a:prstGeom>
          <a:noFill/>
        </p:spPr>
        <p:txBody>
          <a:bodyPr wrap="square" rtlCol="0">
            <a:spAutoFit/>
          </a:bodyPr>
          <a:lstStyle/>
          <a:p>
            <a:pPr algn="ctr">
              <a:tabLst>
                <a:tab pos="8077200" algn="l"/>
              </a:tabLst>
            </a:pPr>
            <a:r>
              <a:rPr lang="en-GB" sz="3200" dirty="0">
                <a:solidFill>
                  <a:srgbClr val="3333FF"/>
                </a:solidFill>
              </a:rPr>
              <a:t>Participating States</a:t>
            </a:r>
          </a:p>
        </p:txBody>
      </p:sp>
      <p:sp>
        <p:nvSpPr>
          <p:cNvPr id="5" name="TextBox 4"/>
          <p:cNvSpPr txBox="1"/>
          <p:nvPr/>
        </p:nvSpPr>
        <p:spPr>
          <a:xfrm>
            <a:off x="261257" y="1688294"/>
            <a:ext cx="7949458" cy="3139321"/>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GB" sz="2800" dirty="0">
                <a:solidFill>
                  <a:srgbClr val="1F1F99"/>
                </a:solidFill>
              </a:rPr>
              <a:t>Admission of</a:t>
            </a:r>
            <a:r>
              <a:rPr lang="en-GB" sz="2800" dirty="0">
                <a:solidFill>
                  <a:srgbClr val="FF0000"/>
                </a:solidFill>
              </a:rPr>
              <a:t> the People’s Republic of China to become a new PS</a:t>
            </a:r>
            <a:endParaRPr lang="en-GB" sz="2800" dirty="0">
              <a:solidFill>
                <a:srgbClr val="1F1F99"/>
              </a:solidFill>
            </a:endParaRPr>
          </a:p>
          <a:p>
            <a:pPr marL="800100" lvl="1" indent="-342900">
              <a:spcAft>
                <a:spcPts val="1200"/>
              </a:spcAft>
              <a:buFont typeface="Wingdings" panose="05000000000000000000" pitchFamily="2" charset="2"/>
              <a:buChar char="Ø"/>
            </a:pPr>
            <a:r>
              <a:rPr lang="en-GB" sz="2800" i="1" dirty="0">
                <a:solidFill>
                  <a:srgbClr val="1F1F99"/>
                </a:solidFill>
              </a:rPr>
              <a:t>review and decision on admission deferred to the next session of the GC </a:t>
            </a:r>
          </a:p>
          <a:p>
            <a:pPr marL="342900" indent="-342900">
              <a:spcAft>
                <a:spcPts val="1200"/>
              </a:spcAft>
              <a:buFont typeface="Arial" panose="020B0604020202020204" pitchFamily="34" charset="0"/>
              <a:buChar char="•"/>
            </a:pPr>
            <a:endParaRPr lang="en-GB" sz="2800" dirty="0">
              <a:solidFill>
                <a:srgbClr val="FF0000"/>
              </a:solidFill>
            </a:endParaRPr>
          </a:p>
          <a:p>
            <a:pPr marL="342900" indent="-342900">
              <a:spcAft>
                <a:spcPts val="1200"/>
              </a:spcAft>
              <a:buFont typeface="Arial" panose="020B0604020202020204" pitchFamily="34" charset="0"/>
              <a:buChar char="•"/>
            </a:pPr>
            <a:r>
              <a:rPr lang="en-GB" sz="2800" dirty="0">
                <a:solidFill>
                  <a:srgbClr val="FF0000"/>
                </a:solidFill>
              </a:rPr>
              <a:t>Withdrawal of Turkey </a:t>
            </a:r>
            <a:r>
              <a:rPr lang="en-GB" sz="2800" dirty="0">
                <a:solidFill>
                  <a:srgbClr val="1F1F99"/>
                </a:solidFill>
              </a:rPr>
              <a:t>confirmed with regret</a:t>
            </a:r>
          </a:p>
        </p:txBody>
      </p:sp>
      <p:pic>
        <p:nvPicPr>
          <p:cNvPr id="6" name="Picture 5"/>
          <p:cNvPicPr>
            <a:picLocks noChangeAspect="1"/>
          </p:cNvPicPr>
          <p:nvPr/>
        </p:nvPicPr>
        <p:blipFill>
          <a:blip r:embed="rId3"/>
          <a:stretch>
            <a:fillRect/>
          </a:stretch>
        </p:blipFill>
        <p:spPr>
          <a:xfrm>
            <a:off x="8221949" y="797450"/>
            <a:ext cx="3953827" cy="5640705"/>
          </a:xfrm>
          <a:prstGeom prst="rect">
            <a:avLst/>
          </a:prstGeom>
        </p:spPr>
      </p:pic>
      <p:sp>
        <p:nvSpPr>
          <p:cNvPr id="7" name="Slide Number Placeholder 6">
            <a:extLst>
              <a:ext uri="{FF2B5EF4-FFF2-40B4-BE49-F238E27FC236}">
                <a16:creationId xmlns:a16="http://schemas.microsoft.com/office/drawing/2014/main" id="{56C18639-C0D8-1D46-B87D-8F040827B961}"/>
              </a:ext>
            </a:extLst>
          </p:cNvPr>
          <p:cNvSpPr>
            <a:spLocks noGrp="1"/>
          </p:cNvSpPr>
          <p:nvPr>
            <p:ph type="sldNum" sz="quarter" idx="10"/>
          </p:nvPr>
        </p:nvSpPr>
        <p:spPr/>
        <p:txBody>
          <a:bodyPr/>
          <a:lstStyle/>
          <a:p>
            <a:pPr>
              <a:defRPr/>
            </a:pPr>
            <a:fld id="{0BA99665-BB23-493F-A010-F584A920B211}" type="slidenum">
              <a:rPr lang="en-US" smtClean="0"/>
              <a:pPr>
                <a:defRPr/>
              </a:pPr>
              <a:t>43</a:t>
            </a:fld>
            <a:endParaRPr lang="en-US" dirty="0"/>
          </a:p>
        </p:txBody>
      </p:sp>
    </p:spTree>
    <p:extLst>
      <p:ext uri="{BB962C8B-B14F-4D97-AF65-F5344CB8AC3E}">
        <p14:creationId xmlns:p14="http://schemas.microsoft.com/office/powerpoint/2010/main" val="25368117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91" y="38100"/>
            <a:ext cx="12192001" cy="584775"/>
          </a:xfrm>
          <a:prstGeom prst="rect">
            <a:avLst/>
          </a:prstGeom>
          <a:noFill/>
        </p:spPr>
        <p:txBody>
          <a:bodyPr wrap="square" rtlCol="0">
            <a:spAutoFit/>
          </a:bodyPr>
          <a:lstStyle/>
          <a:p>
            <a:pPr algn="ctr">
              <a:tabLst>
                <a:tab pos="8077200" algn="l"/>
              </a:tabLst>
            </a:pPr>
            <a:r>
              <a:rPr lang="en-GB" sz="3200" dirty="0">
                <a:solidFill>
                  <a:srgbClr val="3333FF"/>
                </a:solidFill>
              </a:rPr>
              <a:t>Scientific achievements</a:t>
            </a:r>
          </a:p>
        </p:txBody>
      </p:sp>
      <p:pic>
        <p:nvPicPr>
          <p:cNvPr id="3" name="Picture 2"/>
          <p:cNvPicPr>
            <a:picLocks noChangeAspect="1"/>
          </p:cNvPicPr>
          <p:nvPr/>
        </p:nvPicPr>
        <p:blipFill>
          <a:blip r:embed="rId3"/>
          <a:stretch>
            <a:fillRect/>
          </a:stretch>
        </p:blipFill>
        <p:spPr>
          <a:xfrm>
            <a:off x="8221949" y="797450"/>
            <a:ext cx="3953827" cy="5640705"/>
          </a:xfrm>
          <a:prstGeom prst="rect">
            <a:avLst/>
          </a:prstGeom>
        </p:spPr>
      </p:pic>
      <p:sp>
        <p:nvSpPr>
          <p:cNvPr id="4" name="TextBox 3"/>
          <p:cNvSpPr txBox="1"/>
          <p:nvPr/>
        </p:nvSpPr>
        <p:spPr>
          <a:xfrm>
            <a:off x="195943" y="1091689"/>
            <a:ext cx="8014772" cy="440120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sz="2400" dirty="0">
                <a:solidFill>
                  <a:srgbClr val="1F1F99"/>
                </a:solidFill>
              </a:rPr>
              <a:t>The Director and her staff were commended on the </a:t>
            </a:r>
            <a:r>
              <a:rPr lang="en-GB" sz="2400" dirty="0">
                <a:solidFill>
                  <a:srgbClr val="FF0000"/>
                </a:solidFill>
              </a:rPr>
              <a:t>IARC Biennial report 2018-2019 </a:t>
            </a:r>
            <a:r>
              <a:rPr lang="en-GB" sz="2400" dirty="0">
                <a:solidFill>
                  <a:srgbClr val="1F1F99"/>
                </a:solidFill>
              </a:rPr>
              <a:t>and on their </a:t>
            </a:r>
            <a:r>
              <a:rPr lang="en-GB" sz="2400" dirty="0">
                <a:solidFill>
                  <a:srgbClr val="FF0000"/>
                </a:solidFill>
              </a:rPr>
              <a:t>success in winning competitive research grants</a:t>
            </a:r>
          </a:p>
          <a:p>
            <a:pPr marL="285750" indent="-285750">
              <a:spcAft>
                <a:spcPts val="1200"/>
              </a:spcAft>
              <a:buFont typeface="Arial" panose="020B0604020202020204" pitchFamily="34" charset="0"/>
              <a:buChar char="•"/>
            </a:pPr>
            <a:r>
              <a:rPr lang="en-GB" sz="2400" dirty="0">
                <a:solidFill>
                  <a:srgbClr val="FF0000"/>
                </a:solidFill>
              </a:rPr>
              <a:t>Strengthening coordination between IARC and WHO </a:t>
            </a:r>
            <a:r>
              <a:rPr lang="en-GB" sz="2400" dirty="0">
                <a:solidFill>
                  <a:srgbClr val="1F1F99"/>
                </a:solidFill>
              </a:rPr>
              <a:t>appreciated</a:t>
            </a:r>
          </a:p>
          <a:p>
            <a:pPr marL="285750" indent="-285750">
              <a:spcAft>
                <a:spcPts val="1200"/>
              </a:spcAft>
              <a:buFont typeface="Arial" panose="020B0604020202020204" pitchFamily="34" charset="0"/>
              <a:buChar char="•"/>
            </a:pPr>
            <a:r>
              <a:rPr lang="en-GB" sz="2400" dirty="0">
                <a:solidFill>
                  <a:srgbClr val="1F1F99"/>
                </a:solidFill>
              </a:rPr>
              <a:t>Funding support to Open Access Publishing and Acquisition of the </a:t>
            </a:r>
            <a:r>
              <a:rPr lang="en-GB" sz="2400" dirty="0">
                <a:solidFill>
                  <a:srgbClr val="FF0000"/>
                </a:solidFill>
              </a:rPr>
              <a:t>Scientific IT Platform </a:t>
            </a:r>
            <a:r>
              <a:rPr lang="en-GB" sz="2400" dirty="0">
                <a:solidFill>
                  <a:srgbClr val="1F1F99"/>
                </a:solidFill>
              </a:rPr>
              <a:t>authorized</a:t>
            </a:r>
          </a:p>
          <a:p>
            <a:pPr marL="285750" indent="-285750">
              <a:spcAft>
                <a:spcPts val="1200"/>
              </a:spcAft>
              <a:buFont typeface="Arial" panose="020B0604020202020204" pitchFamily="34" charset="0"/>
              <a:buChar char="•"/>
            </a:pPr>
            <a:endParaRPr lang="en-GB" sz="2400" dirty="0">
              <a:solidFill>
                <a:srgbClr val="1F1F99"/>
              </a:solidFill>
            </a:endParaRPr>
          </a:p>
          <a:p>
            <a:pPr marL="285750" indent="-285750">
              <a:spcAft>
                <a:spcPts val="1200"/>
              </a:spcAft>
              <a:buFont typeface="Arial" panose="020B0604020202020204" pitchFamily="34" charset="0"/>
              <a:buChar char="•"/>
            </a:pPr>
            <a:r>
              <a:rPr lang="en-GB" sz="2400" dirty="0">
                <a:solidFill>
                  <a:srgbClr val="1F1F99"/>
                </a:solidFill>
              </a:rPr>
              <a:t>While arrangements put in place to ensure the </a:t>
            </a:r>
            <a:r>
              <a:rPr lang="en-GB" sz="2400" dirty="0">
                <a:solidFill>
                  <a:srgbClr val="FF0000"/>
                </a:solidFill>
              </a:rPr>
              <a:t>health and safety </a:t>
            </a:r>
            <a:r>
              <a:rPr lang="en-GB" sz="2400" dirty="0">
                <a:solidFill>
                  <a:srgbClr val="1F1F99"/>
                </a:solidFill>
              </a:rPr>
              <a:t>of IARC’s personnel appreciated</a:t>
            </a:r>
          </a:p>
        </p:txBody>
      </p:sp>
      <p:sp>
        <p:nvSpPr>
          <p:cNvPr id="5" name="Slide Number Placeholder 4">
            <a:extLst>
              <a:ext uri="{FF2B5EF4-FFF2-40B4-BE49-F238E27FC236}">
                <a16:creationId xmlns:a16="http://schemas.microsoft.com/office/drawing/2014/main" id="{3E153012-9F5B-7B4E-B909-10FBAA46693A}"/>
              </a:ext>
            </a:extLst>
          </p:cNvPr>
          <p:cNvSpPr>
            <a:spLocks noGrp="1"/>
          </p:cNvSpPr>
          <p:nvPr>
            <p:ph type="sldNum" sz="quarter" idx="10"/>
          </p:nvPr>
        </p:nvSpPr>
        <p:spPr/>
        <p:txBody>
          <a:bodyPr/>
          <a:lstStyle/>
          <a:p>
            <a:pPr>
              <a:defRPr/>
            </a:pPr>
            <a:fld id="{0BA99665-BB23-493F-A010-F584A920B211}" type="slidenum">
              <a:rPr lang="en-US" smtClean="0"/>
              <a:pPr>
                <a:defRPr/>
              </a:pPr>
              <a:t>44</a:t>
            </a:fld>
            <a:endParaRPr lang="en-US" dirty="0"/>
          </a:p>
        </p:txBody>
      </p:sp>
    </p:spTree>
    <p:extLst>
      <p:ext uri="{BB962C8B-B14F-4D97-AF65-F5344CB8AC3E}">
        <p14:creationId xmlns:p14="http://schemas.microsoft.com/office/powerpoint/2010/main" val="716716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 y="-153751"/>
            <a:ext cx="10600660"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en-US" sz="3200" dirty="0">
                <a:solidFill>
                  <a:srgbClr val="3333FF"/>
                </a:solidFill>
                <a:latin typeface="+mj-lt"/>
                <a:ea typeface="+mj-ea"/>
                <a:cs typeface="+mj-cs"/>
              </a:rPr>
              <a:t>A successful GC 62</a:t>
            </a:r>
            <a:r>
              <a:rPr lang="en-US" altLang="en-US" sz="3200" baseline="30000" dirty="0">
                <a:solidFill>
                  <a:srgbClr val="3333FF"/>
                </a:solidFill>
                <a:latin typeface="+mj-lt"/>
                <a:ea typeface="+mj-ea"/>
                <a:cs typeface="+mj-cs"/>
              </a:rPr>
              <a:t>nd</a:t>
            </a:r>
            <a:r>
              <a:rPr lang="en-US" altLang="en-US" sz="3200" dirty="0">
                <a:solidFill>
                  <a:srgbClr val="3333FF"/>
                </a:solidFill>
                <a:latin typeface="+mj-lt"/>
                <a:ea typeface="+mj-ea"/>
                <a:cs typeface="+mj-cs"/>
              </a:rPr>
              <a:t> session</a:t>
            </a:r>
          </a:p>
        </p:txBody>
      </p:sp>
      <p:pic>
        <p:nvPicPr>
          <p:cNvPr id="3" name="Picture 2"/>
          <p:cNvPicPr>
            <a:picLocks noChangeAspect="1"/>
          </p:cNvPicPr>
          <p:nvPr/>
        </p:nvPicPr>
        <p:blipFill>
          <a:blip r:embed="rId3"/>
          <a:stretch>
            <a:fillRect/>
          </a:stretch>
        </p:blipFill>
        <p:spPr>
          <a:xfrm>
            <a:off x="8221949" y="858597"/>
            <a:ext cx="3953827" cy="5640705"/>
          </a:xfrm>
          <a:prstGeom prst="rect">
            <a:avLst/>
          </a:prstGeom>
        </p:spPr>
      </p:pic>
      <p:pic>
        <p:nvPicPr>
          <p:cNvPr id="4" name="Picture 3"/>
          <p:cNvPicPr>
            <a:picLocks noChangeAspect="1"/>
          </p:cNvPicPr>
          <p:nvPr/>
        </p:nvPicPr>
        <p:blipFill>
          <a:blip r:embed="rId4"/>
          <a:stretch>
            <a:fillRect/>
          </a:stretch>
        </p:blipFill>
        <p:spPr>
          <a:xfrm>
            <a:off x="55917" y="1211447"/>
            <a:ext cx="4943475" cy="1543050"/>
          </a:xfrm>
          <a:prstGeom prst="rect">
            <a:avLst/>
          </a:prstGeom>
        </p:spPr>
      </p:pic>
      <p:pic>
        <p:nvPicPr>
          <p:cNvPr id="5" name="Picture 4"/>
          <p:cNvPicPr>
            <a:picLocks noChangeAspect="1"/>
          </p:cNvPicPr>
          <p:nvPr/>
        </p:nvPicPr>
        <p:blipFill>
          <a:blip r:embed="rId5"/>
          <a:stretch>
            <a:fillRect/>
          </a:stretch>
        </p:blipFill>
        <p:spPr>
          <a:xfrm>
            <a:off x="55917" y="2770670"/>
            <a:ext cx="4762500" cy="1295400"/>
          </a:xfrm>
          <a:prstGeom prst="rect">
            <a:avLst/>
          </a:prstGeom>
        </p:spPr>
      </p:pic>
      <p:pic>
        <p:nvPicPr>
          <p:cNvPr id="6" name="Picture 5"/>
          <p:cNvPicPr>
            <a:picLocks noChangeAspect="1"/>
          </p:cNvPicPr>
          <p:nvPr/>
        </p:nvPicPr>
        <p:blipFill>
          <a:blip r:embed="rId6"/>
          <a:stretch>
            <a:fillRect/>
          </a:stretch>
        </p:blipFill>
        <p:spPr>
          <a:xfrm>
            <a:off x="55917" y="4344406"/>
            <a:ext cx="4467225" cy="2486025"/>
          </a:xfrm>
          <a:prstGeom prst="rect">
            <a:avLst/>
          </a:prstGeom>
        </p:spPr>
      </p:pic>
      <p:pic>
        <p:nvPicPr>
          <p:cNvPr id="7" name="Picture 6"/>
          <p:cNvPicPr>
            <a:picLocks noChangeAspect="1"/>
          </p:cNvPicPr>
          <p:nvPr/>
        </p:nvPicPr>
        <p:blipFill>
          <a:blip r:embed="rId7"/>
          <a:stretch>
            <a:fillRect/>
          </a:stretch>
        </p:blipFill>
        <p:spPr>
          <a:xfrm>
            <a:off x="4352262" y="4072382"/>
            <a:ext cx="3657600" cy="733425"/>
          </a:xfrm>
          <a:prstGeom prst="rect">
            <a:avLst/>
          </a:prstGeom>
        </p:spPr>
      </p:pic>
      <p:sp>
        <p:nvSpPr>
          <p:cNvPr id="8" name="Slide Number Placeholder 7">
            <a:extLst>
              <a:ext uri="{FF2B5EF4-FFF2-40B4-BE49-F238E27FC236}">
                <a16:creationId xmlns:a16="http://schemas.microsoft.com/office/drawing/2014/main" id="{86FCB7C2-A676-464B-A2A1-E3D1DF2BAE3D}"/>
              </a:ext>
            </a:extLst>
          </p:cNvPr>
          <p:cNvSpPr>
            <a:spLocks noGrp="1"/>
          </p:cNvSpPr>
          <p:nvPr>
            <p:ph type="sldNum" sz="quarter" idx="10"/>
          </p:nvPr>
        </p:nvSpPr>
        <p:spPr/>
        <p:txBody>
          <a:bodyPr/>
          <a:lstStyle/>
          <a:p>
            <a:pPr>
              <a:defRPr/>
            </a:pPr>
            <a:fld id="{0BA99665-BB23-493F-A010-F584A920B211}" type="slidenum">
              <a:rPr lang="en-US" smtClean="0"/>
              <a:pPr>
                <a:defRPr/>
              </a:pPr>
              <a:t>45</a:t>
            </a:fld>
            <a:endParaRPr lang="en-US" dirty="0"/>
          </a:p>
        </p:txBody>
      </p:sp>
    </p:spTree>
    <p:extLst>
      <p:ext uri="{BB962C8B-B14F-4D97-AF65-F5344CB8AC3E}">
        <p14:creationId xmlns:p14="http://schemas.microsoft.com/office/powerpoint/2010/main" val="33198717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0C060-2277-3C44-B541-7AB7E35A7C3B}"/>
              </a:ext>
            </a:extLst>
          </p:cNvPr>
          <p:cNvSpPr txBox="1">
            <a:spLocks/>
          </p:cNvSpPr>
          <p:nvPr/>
        </p:nvSpPr>
        <p:spPr bwMode="auto">
          <a:xfrm>
            <a:off x="0" y="2722993"/>
            <a:ext cx="12192000" cy="78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3092D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rgbClr val="1F1F99"/>
                </a:solidFill>
                <a:latin typeface="+mj-lt"/>
                <a:ea typeface="+mj-ea"/>
                <a:cs typeface="+mj-cs"/>
              </a:defRPr>
            </a:lvl1pPr>
            <a:lvl2pPr algn="ctr" rtl="0" eaLnBrk="1" fontAlgn="base" hangingPunct="1">
              <a:spcBef>
                <a:spcPct val="0"/>
              </a:spcBef>
              <a:spcAft>
                <a:spcPct val="0"/>
              </a:spcAft>
              <a:defRPr sz="4400">
                <a:solidFill>
                  <a:srgbClr val="1F1F99"/>
                </a:solidFill>
                <a:latin typeface="Tahoma" pitchFamily="34" charset="0"/>
                <a:cs typeface="Tahoma" pitchFamily="34" charset="0"/>
              </a:defRPr>
            </a:lvl2pPr>
            <a:lvl3pPr algn="ctr" rtl="0" eaLnBrk="1" fontAlgn="base" hangingPunct="1">
              <a:spcBef>
                <a:spcPct val="0"/>
              </a:spcBef>
              <a:spcAft>
                <a:spcPct val="0"/>
              </a:spcAft>
              <a:defRPr sz="4400">
                <a:solidFill>
                  <a:srgbClr val="1F1F99"/>
                </a:solidFill>
                <a:latin typeface="Tahoma" pitchFamily="34" charset="0"/>
                <a:cs typeface="Tahoma" pitchFamily="34" charset="0"/>
              </a:defRPr>
            </a:lvl3pPr>
            <a:lvl4pPr algn="ctr" rtl="0" eaLnBrk="1" fontAlgn="base" hangingPunct="1">
              <a:spcBef>
                <a:spcPct val="0"/>
              </a:spcBef>
              <a:spcAft>
                <a:spcPct val="0"/>
              </a:spcAft>
              <a:defRPr sz="4400">
                <a:solidFill>
                  <a:srgbClr val="1F1F99"/>
                </a:solidFill>
                <a:latin typeface="Tahoma" pitchFamily="34" charset="0"/>
                <a:cs typeface="Tahoma" pitchFamily="34" charset="0"/>
              </a:defRPr>
            </a:lvl4pPr>
            <a:lvl5pPr algn="ctr" rtl="0" eaLnBrk="1" fontAlgn="base" hangingPunct="1">
              <a:spcBef>
                <a:spcPct val="0"/>
              </a:spcBef>
              <a:spcAft>
                <a:spcPct val="0"/>
              </a:spcAft>
              <a:defRPr sz="4400">
                <a:solidFill>
                  <a:srgbClr val="1F1F99"/>
                </a:solidFill>
                <a:latin typeface="Tahoma" pitchFamily="34" charset="0"/>
                <a:cs typeface="Tahoma" pitchFamily="34" charset="0"/>
              </a:defRPr>
            </a:lvl5pPr>
            <a:lvl6pPr marL="457200" algn="ctr" rtl="0" eaLnBrk="1" fontAlgn="base" hangingPunct="1">
              <a:spcBef>
                <a:spcPct val="0"/>
              </a:spcBef>
              <a:spcAft>
                <a:spcPct val="0"/>
              </a:spcAft>
              <a:defRPr sz="4400">
                <a:solidFill>
                  <a:srgbClr val="3333FF"/>
                </a:solidFill>
                <a:latin typeface="Tahoma" pitchFamily="34" charset="0"/>
                <a:cs typeface="Tahoma" pitchFamily="34" charset="0"/>
              </a:defRPr>
            </a:lvl6pPr>
            <a:lvl7pPr marL="914400" algn="ctr" rtl="0" eaLnBrk="1" fontAlgn="base" hangingPunct="1">
              <a:spcBef>
                <a:spcPct val="0"/>
              </a:spcBef>
              <a:spcAft>
                <a:spcPct val="0"/>
              </a:spcAft>
              <a:defRPr sz="4400">
                <a:solidFill>
                  <a:srgbClr val="3333FF"/>
                </a:solidFill>
                <a:latin typeface="Tahoma" pitchFamily="34" charset="0"/>
                <a:cs typeface="Tahoma" pitchFamily="34" charset="0"/>
              </a:defRPr>
            </a:lvl7pPr>
            <a:lvl8pPr marL="1371600" algn="ctr" rtl="0" eaLnBrk="1" fontAlgn="base" hangingPunct="1">
              <a:spcBef>
                <a:spcPct val="0"/>
              </a:spcBef>
              <a:spcAft>
                <a:spcPct val="0"/>
              </a:spcAft>
              <a:defRPr sz="4400">
                <a:solidFill>
                  <a:srgbClr val="3333FF"/>
                </a:solidFill>
                <a:latin typeface="Tahoma" pitchFamily="34" charset="0"/>
                <a:cs typeface="Tahoma" pitchFamily="34" charset="0"/>
              </a:defRPr>
            </a:lvl8pPr>
            <a:lvl9pPr marL="1828800" algn="ctr" rtl="0" eaLnBrk="1" fontAlgn="base" hangingPunct="1">
              <a:spcBef>
                <a:spcPct val="0"/>
              </a:spcBef>
              <a:spcAft>
                <a:spcPct val="0"/>
              </a:spcAft>
              <a:defRPr sz="4400">
                <a:solidFill>
                  <a:srgbClr val="3333FF"/>
                </a:solidFill>
                <a:latin typeface="Tahoma" pitchFamily="34" charset="0"/>
                <a:cs typeface="Tahoma" pitchFamily="34" charset="0"/>
              </a:defRPr>
            </a:lvl9pPr>
          </a:lstStyle>
          <a:p>
            <a:r>
              <a:rPr lang="en-US" sz="3600" kern="0" dirty="0">
                <a:solidFill>
                  <a:srgbClr val="3333FF"/>
                </a:solidFill>
              </a:rPr>
              <a:t>4c. Director’s update from the 56</a:t>
            </a:r>
            <a:r>
              <a:rPr lang="en-US" sz="3600" kern="0" baseline="30000" dirty="0">
                <a:solidFill>
                  <a:srgbClr val="3333FF"/>
                </a:solidFill>
              </a:rPr>
              <a:t>th</a:t>
            </a:r>
            <a:r>
              <a:rPr lang="en-US" sz="3600" kern="0" dirty="0">
                <a:solidFill>
                  <a:srgbClr val="3333FF"/>
                </a:solidFill>
              </a:rPr>
              <a:t> Session of the Scientific Council</a:t>
            </a:r>
          </a:p>
        </p:txBody>
      </p:sp>
      <p:sp>
        <p:nvSpPr>
          <p:cNvPr id="3" name="Slide Number Placeholder 2">
            <a:extLst>
              <a:ext uri="{FF2B5EF4-FFF2-40B4-BE49-F238E27FC236}">
                <a16:creationId xmlns:a16="http://schemas.microsoft.com/office/drawing/2014/main" id="{BC090EBF-3458-BB43-8FE5-E268735AE413}"/>
              </a:ext>
            </a:extLst>
          </p:cNvPr>
          <p:cNvSpPr>
            <a:spLocks noGrp="1"/>
          </p:cNvSpPr>
          <p:nvPr>
            <p:ph type="sldNum" sz="quarter" idx="10"/>
          </p:nvPr>
        </p:nvSpPr>
        <p:spPr/>
        <p:txBody>
          <a:bodyPr/>
          <a:lstStyle/>
          <a:p>
            <a:pPr>
              <a:defRPr/>
            </a:pPr>
            <a:fld id="{0BA99665-BB23-493F-A010-F584A920B211}" type="slidenum">
              <a:rPr lang="en-US" smtClean="0"/>
              <a:pPr>
                <a:defRPr/>
              </a:pPr>
              <a:t>46</a:t>
            </a:fld>
            <a:endParaRPr lang="en-US" dirty="0"/>
          </a:p>
        </p:txBody>
      </p:sp>
    </p:spTree>
    <p:extLst>
      <p:ext uri="{BB962C8B-B14F-4D97-AF65-F5344CB8AC3E}">
        <p14:creationId xmlns:p14="http://schemas.microsoft.com/office/powerpoint/2010/main" val="30670625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059" y="211873"/>
            <a:ext cx="11898351" cy="584775"/>
          </a:xfrm>
          <a:prstGeom prst="rect">
            <a:avLst/>
          </a:prstGeom>
          <a:noFill/>
        </p:spPr>
        <p:txBody>
          <a:bodyPr wrap="square" rtlCol="0">
            <a:spAutoFit/>
          </a:bodyPr>
          <a:lstStyle/>
          <a:p>
            <a:pPr algn="ctr"/>
            <a:endParaRPr lang="en-GB" sz="3200" dirty="0">
              <a:solidFill>
                <a:srgbClr val="3333FF"/>
              </a:solidFill>
            </a:endParaRPr>
          </a:p>
        </p:txBody>
      </p:sp>
      <p:sp>
        <p:nvSpPr>
          <p:cNvPr id="3" name="TextBox 2"/>
          <p:cNvSpPr txBox="1"/>
          <p:nvPr/>
        </p:nvSpPr>
        <p:spPr>
          <a:xfrm>
            <a:off x="167268" y="880947"/>
            <a:ext cx="11809142" cy="518603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2400" dirty="0">
                <a:solidFill>
                  <a:srgbClr val="1F1F99"/>
                </a:solidFill>
              </a:rPr>
              <a:t>The Scientific Council congratulated the Director and the Agency on the </a:t>
            </a:r>
            <a:r>
              <a:rPr lang="en-GB" sz="2400" dirty="0">
                <a:solidFill>
                  <a:srgbClr val="FF0000"/>
                </a:solidFill>
              </a:rPr>
              <a:t>IARC Biennial Report 2018–2019</a:t>
            </a:r>
          </a:p>
          <a:p>
            <a:pPr marL="285750" indent="-285750">
              <a:spcAft>
                <a:spcPts val="600"/>
              </a:spcAft>
              <a:buFont typeface="Arial" panose="020B0604020202020204" pitchFamily="34" charset="0"/>
              <a:buChar char="•"/>
            </a:pPr>
            <a:r>
              <a:rPr lang="en-GB" sz="2400" dirty="0">
                <a:solidFill>
                  <a:srgbClr val="1F1F99"/>
                </a:solidFill>
              </a:rPr>
              <a:t>The SC appreciated </a:t>
            </a:r>
            <a:r>
              <a:rPr lang="en-GB" sz="2400" dirty="0">
                <a:solidFill>
                  <a:srgbClr val="FF0000"/>
                </a:solidFill>
              </a:rPr>
              <a:t>the evaluation report of IARC activities </a:t>
            </a:r>
            <a:r>
              <a:rPr lang="en-GB" sz="2400" dirty="0">
                <a:solidFill>
                  <a:srgbClr val="1F1F99"/>
                </a:solidFill>
              </a:rPr>
              <a:t>vis a vis its mandate and generally agreed with the recommendations </a:t>
            </a:r>
          </a:p>
          <a:p>
            <a:pPr marL="285750" indent="-285750">
              <a:spcAft>
                <a:spcPts val="600"/>
              </a:spcAft>
              <a:buFont typeface="Arial" panose="020B0604020202020204" pitchFamily="34" charset="0"/>
              <a:buChar char="•"/>
            </a:pPr>
            <a:r>
              <a:rPr lang="en-GB" sz="2400" dirty="0">
                <a:solidFill>
                  <a:srgbClr val="1F1F99"/>
                </a:solidFill>
              </a:rPr>
              <a:t>A </a:t>
            </a:r>
            <a:r>
              <a:rPr lang="en-GB" sz="2400" dirty="0">
                <a:solidFill>
                  <a:srgbClr val="FF0000"/>
                </a:solidFill>
              </a:rPr>
              <a:t>MTS Working Group SC/GC </a:t>
            </a:r>
            <a:r>
              <a:rPr lang="en-GB" sz="2400" dirty="0">
                <a:solidFill>
                  <a:srgbClr val="1F1F99"/>
                </a:solidFill>
              </a:rPr>
              <a:t>was established in May 2020, reviewed the draft of the MTS in September 2020 and provided guidance (</a:t>
            </a:r>
            <a:r>
              <a:rPr lang="en-GB" sz="2400" i="1" dirty="0">
                <a:solidFill>
                  <a:srgbClr val="FF0000"/>
                </a:solidFill>
              </a:rPr>
              <a:t>draft IARC medium-term Strategy 2021-2025, SC/57/4</a:t>
            </a:r>
            <a:r>
              <a:rPr lang="en-GB" sz="2400" dirty="0">
                <a:solidFill>
                  <a:srgbClr val="1F1F99"/>
                </a:solidFill>
              </a:rPr>
              <a:t>)</a:t>
            </a:r>
          </a:p>
          <a:p>
            <a:pPr marL="285750" indent="-285750">
              <a:spcAft>
                <a:spcPts val="600"/>
              </a:spcAft>
              <a:buFont typeface="Arial" panose="020B0604020202020204" pitchFamily="34" charset="0"/>
              <a:buChar char="•"/>
            </a:pPr>
            <a:r>
              <a:rPr lang="en-GB" sz="2400" dirty="0">
                <a:solidFill>
                  <a:srgbClr val="1F1F99"/>
                </a:solidFill>
              </a:rPr>
              <a:t>The Scientific Council strongly supported the continuity of research activities in the field of </a:t>
            </a:r>
            <a:r>
              <a:rPr lang="en-GB" sz="2400" dirty="0">
                <a:solidFill>
                  <a:srgbClr val="FF0000"/>
                </a:solidFill>
              </a:rPr>
              <a:t>social inequalities </a:t>
            </a:r>
            <a:r>
              <a:rPr lang="en-GB" sz="2400" dirty="0">
                <a:solidFill>
                  <a:srgbClr val="1F1F99"/>
                </a:solidFill>
              </a:rPr>
              <a:t>and </a:t>
            </a:r>
            <a:r>
              <a:rPr lang="en-GB" sz="2400" dirty="0">
                <a:solidFill>
                  <a:srgbClr val="FF0000"/>
                </a:solidFill>
              </a:rPr>
              <a:t>health economics </a:t>
            </a:r>
            <a:r>
              <a:rPr lang="en-GB" sz="2400" dirty="0">
                <a:solidFill>
                  <a:srgbClr val="1F1F99"/>
                </a:solidFill>
              </a:rPr>
              <a:t>in cancer research</a:t>
            </a:r>
          </a:p>
          <a:p>
            <a:pPr marL="285750" indent="-285750">
              <a:spcAft>
                <a:spcPts val="600"/>
              </a:spcAft>
              <a:buFont typeface="Arial" panose="020B0604020202020204" pitchFamily="34" charset="0"/>
              <a:buChar char="•"/>
            </a:pPr>
            <a:r>
              <a:rPr lang="en-GB" sz="2400" dirty="0">
                <a:solidFill>
                  <a:srgbClr val="1F1F99"/>
                </a:solidFill>
              </a:rPr>
              <a:t> The Scientific Council appreciated the efforts of </a:t>
            </a:r>
            <a:r>
              <a:rPr lang="en-GB" sz="2400" dirty="0">
                <a:solidFill>
                  <a:srgbClr val="FF0000"/>
                </a:solidFill>
              </a:rPr>
              <a:t>IARC Communications </a:t>
            </a:r>
            <a:r>
              <a:rPr lang="en-GB" sz="2400" dirty="0">
                <a:solidFill>
                  <a:srgbClr val="1F1F99"/>
                </a:solidFill>
              </a:rPr>
              <a:t>during the past year to increase awareness of IARC’s scientific output, and supported the continuation of </a:t>
            </a:r>
            <a:r>
              <a:rPr lang="en-GB" sz="2400" dirty="0">
                <a:solidFill>
                  <a:srgbClr val="FF0000"/>
                </a:solidFill>
              </a:rPr>
              <a:t>regular tracking of citations </a:t>
            </a:r>
            <a:r>
              <a:rPr lang="en-GB" sz="2400" dirty="0">
                <a:solidFill>
                  <a:srgbClr val="1F1F99"/>
                </a:solidFill>
              </a:rPr>
              <a:t>of IARC publications </a:t>
            </a:r>
          </a:p>
          <a:p>
            <a:pPr marL="285750" indent="-285750">
              <a:spcAft>
                <a:spcPts val="600"/>
              </a:spcAft>
              <a:buFont typeface="Arial" panose="020B0604020202020204" pitchFamily="34" charset="0"/>
              <a:buChar char="•"/>
            </a:pPr>
            <a:endParaRPr lang="en-GB" dirty="0">
              <a:solidFill>
                <a:srgbClr val="1F1F99"/>
              </a:solidFill>
            </a:endParaRPr>
          </a:p>
        </p:txBody>
      </p:sp>
      <p:sp>
        <p:nvSpPr>
          <p:cNvPr id="4" name="TextBox 3"/>
          <p:cNvSpPr txBox="1"/>
          <p:nvPr/>
        </p:nvSpPr>
        <p:spPr>
          <a:xfrm>
            <a:off x="0" y="47169"/>
            <a:ext cx="11679535" cy="584775"/>
          </a:xfrm>
          <a:prstGeom prst="rect">
            <a:avLst/>
          </a:prstGeom>
          <a:noFill/>
        </p:spPr>
        <p:txBody>
          <a:bodyPr wrap="square" rtlCol="0">
            <a:spAutoFit/>
          </a:bodyPr>
          <a:lstStyle/>
          <a:p>
            <a:pPr algn="ctr"/>
            <a:r>
              <a:rPr lang="en-GB" altLang="en-US" sz="3200" kern="0" dirty="0">
                <a:solidFill>
                  <a:srgbClr val="3333FF"/>
                </a:solidFill>
                <a:cs typeface="Tahoma" pitchFamily="34" charset="0"/>
              </a:rPr>
              <a:t>Sciences</a:t>
            </a:r>
          </a:p>
        </p:txBody>
      </p:sp>
      <p:sp>
        <p:nvSpPr>
          <p:cNvPr id="5" name="Slide Number Placeholder 4">
            <a:extLst>
              <a:ext uri="{FF2B5EF4-FFF2-40B4-BE49-F238E27FC236}">
                <a16:creationId xmlns:a16="http://schemas.microsoft.com/office/drawing/2014/main" id="{428DA877-9B53-744B-9C5A-146E74D7078D}"/>
              </a:ext>
            </a:extLst>
          </p:cNvPr>
          <p:cNvSpPr>
            <a:spLocks noGrp="1"/>
          </p:cNvSpPr>
          <p:nvPr>
            <p:ph type="sldNum" sz="quarter" idx="10"/>
          </p:nvPr>
        </p:nvSpPr>
        <p:spPr/>
        <p:txBody>
          <a:bodyPr/>
          <a:lstStyle/>
          <a:p>
            <a:pPr>
              <a:defRPr/>
            </a:pPr>
            <a:fld id="{0BA99665-BB23-493F-A010-F584A920B211}" type="slidenum">
              <a:rPr lang="en-US" smtClean="0"/>
              <a:pPr>
                <a:defRPr/>
              </a:pPr>
              <a:t>47</a:t>
            </a:fld>
            <a:endParaRPr lang="en-US" dirty="0"/>
          </a:p>
        </p:txBody>
      </p:sp>
    </p:spTree>
    <p:extLst>
      <p:ext uri="{BB962C8B-B14F-4D97-AF65-F5344CB8AC3E}">
        <p14:creationId xmlns:p14="http://schemas.microsoft.com/office/powerpoint/2010/main" val="652612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780" y="1092819"/>
            <a:ext cx="11530361" cy="3616375"/>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lang="en-GB" sz="2800" dirty="0">
                <a:solidFill>
                  <a:srgbClr val="1F1F99"/>
                </a:solidFill>
              </a:rPr>
              <a:t>The Scientific Council emphasized the need to continue to </a:t>
            </a:r>
            <a:r>
              <a:rPr lang="en-GB" sz="2800" dirty="0">
                <a:solidFill>
                  <a:srgbClr val="FF0000"/>
                </a:solidFill>
              </a:rPr>
              <a:t>provide excellent training opportunities </a:t>
            </a:r>
            <a:r>
              <a:rPr lang="en-GB" sz="2800" dirty="0">
                <a:solidFill>
                  <a:srgbClr val="1F1F99"/>
                </a:solidFill>
              </a:rPr>
              <a:t>to scientists, </a:t>
            </a:r>
            <a:r>
              <a:rPr lang="en-GB" sz="2800" dirty="0">
                <a:solidFill>
                  <a:srgbClr val="FF0000"/>
                </a:solidFill>
              </a:rPr>
              <a:t>particularly in LMICs</a:t>
            </a:r>
            <a:endParaRPr lang="en-GB" sz="2800" dirty="0">
              <a:solidFill>
                <a:srgbClr val="1F1F99"/>
              </a:solidFill>
            </a:endParaRPr>
          </a:p>
          <a:p>
            <a:pPr marL="285750" indent="-285750" algn="just">
              <a:spcAft>
                <a:spcPts val="600"/>
              </a:spcAft>
              <a:buFont typeface="Arial" panose="020B0604020202020204" pitchFamily="34" charset="0"/>
              <a:buChar char="•"/>
            </a:pPr>
            <a:r>
              <a:rPr lang="en-GB" sz="2800" dirty="0">
                <a:solidFill>
                  <a:srgbClr val="1F1F99"/>
                </a:solidFill>
              </a:rPr>
              <a:t>The Scientific Council recommended to offer </a:t>
            </a:r>
            <a:r>
              <a:rPr lang="en-GB" sz="2800" dirty="0">
                <a:solidFill>
                  <a:srgbClr val="FF0000"/>
                </a:solidFill>
              </a:rPr>
              <a:t>online learning </a:t>
            </a:r>
            <a:r>
              <a:rPr lang="en-GB" sz="2800" dirty="0">
                <a:solidFill>
                  <a:srgbClr val="1F1F99"/>
                </a:solidFill>
              </a:rPr>
              <a:t>(including webinars) to reach a wider audience, contain costs, and decrease the carbon footprint of IARC education/training activities</a:t>
            </a:r>
          </a:p>
          <a:p>
            <a:pPr marL="285750" indent="-285750" algn="just">
              <a:spcAft>
                <a:spcPts val="600"/>
              </a:spcAft>
              <a:buFont typeface="Arial" panose="020B0604020202020204" pitchFamily="34" charset="0"/>
              <a:buChar char="•"/>
            </a:pPr>
            <a:r>
              <a:rPr lang="en-GB" sz="2800" dirty="0">
                <a:solidFill>
                  <a:srgbClr val="1F1F99"/>
                </a:solidFill>
              </a:rPr>
              <a:t>The Scientific Council recommended that IARC continues </a:t>
            </a:r>
            <a:r>
              <a:rPr lang="en-GB" sz="2800" dirty="0">
                <a:solidFill>
                  <a:srgbClr val="FF0000"/>
                </a:solidFill>
              </a:rPr>
              <a:t>to monitor and record the outcomes </a:t>
            </a:r>
            <a:r>
              <a:rPr lang="en-GB" sz="2800" dirty="0">
                <a:solidFill>
                  <a:srgbClr val="1F1F99"/>
                </a:solidFill>
              </a:rPr>
              <a:t>of its education and training activities</a:t>
            </a:r>
          </a:p>
          <a:p>
            <a:endParaRPr lang="en-GB" dirty="0"/>
          </a:p>
        </p:txBody>
      </p:sp>
      <p:sp>
        <p:nvSpPr>
          <p:cNvPr id="3" name="TextBox 2"/>
          <p:cNvSpPr txBox="1"/>
          <p:nvPr/>
        </p:nvSpPr>
        <p:spPr>
          <a:xfrm>
            <a:off x="0" y="47169"/>
            <a:ext cx="11679535" cy="584775"/>
          </a:xfrm>
          <a:prstGeom prst="rect">
            <a:avLst/>
          </a:prstGeom>
          <a:noFill/>
        </p:spPr>
        <p:txBody>
          <a:bodyPr wrap="square" rtlCol="0">
            <a:spAutoFit/>
          </a:bodyPr>
          <a:lstStyle/>
          <a:p>
            <a:pPr algn="ctr"/>
            <a:r>
              <a:rPr lang="en-GB" altLang="en-US" sz="3200" kern="0" dirty="0">
                <a:solidFill>
                  <a:srgbClr val="3333FF"/>
                </a:solidFill>
                <a:cs typeface="Tahoma" pitchFamily="34" charset="0"/>
              </a:rPr>
              <a:t>Education and training</a:t>
            </a:r>
          </a:p>
        </p:txBody>
      </p:sp>
      <p:sp>
        <p:nvSpPr>
          <p:cNvPr id="4" name="Slide Number Placeholder 3">
            <a:extLst>
              <a:ext uri="{FF2B5EF4-FFF2-40B4-BE49-F238E27FC236}">
                <a16:creationId xmlns:a16="http://schemas.microsoft.com/office/drawing/2014/main" id="{9D02FFDE-F33E-F147-8AB5-9C1B91556A9C}"/>
              </a:ext>
            </a:extLst>
          </p:cNvPr>
          <p:cNvSpPr>
            <a:spLocks noGrp="1"/>
          </p:cNvSpPr>
          <p:nvPr>
            <p:ph type="sldNum" sz="quarter" idx="10"/>
          </p:nvPr>
        </p:nvSpPr>
        <p:spPr/>
        <p:txBody>
          <a:bodyPr/>
          <a:lstStyle/>
          <a:p>
            <a:pPr>
              <a:defRPr/>
            </a:pPr>
            <a:fld id="{0BA99665-BB23-493F-A010-F584A920B211}" type="slidenum">
              <a:rPr lang="en-US" smtClean="0"/>
              <a:pPr>
                <a:defRPr/>
              </a:pPr>
              <a:t>48</a:t>
            </a:fld>
            <a:endParaRPr lang="en-US" dirty="0"/>
          </a:p>
        </p:txBody>
      </p:sp>
    </p:spTree>
    <p:extLst>
      <p:ext uri="{BB962C8B-B14F-4D97-AF65-F5344CB8AC3E}">
        <p14:creationId xmlns:p14="http://schemas.microsoft.com/office/powerpoint/2010/main" val="37426585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7169"/>
            <a:ext cx="11679535" cy="584775"/>
          </a:xfrm>
          <a:prstGeom prst="rect">
            <a:avLst/>
          </a:prstGeom>
          <a:noFill/>
        </p:spPr>
        <p:txBody>
          <a:bodyPr wrap="square" rtlCol="0">
            <a:spAutoFit/>
          </a:bodyPr>
          <a:lstStyle/>
          <a:p>
            <a:pPr algn="ctr"/>
            <a:r>
              <a:rPr lang="en-GB" altLang="en-US" sz="3200" kern="0" dirty="0">
                <a:solidFill>
                  <a:srgbClr val="3333FF"/>
                </a:solidFill>
                <a:cs typeface="Tahoma" pitchFamily="34" charset="0"/>
              </a:rPr>
              <a:t>Resource Mobilization strategy</a:t>
            </a:r>
          </a:p>
        </p:txBody>
      </p:sp>
      <p:sp>
        <p:nvSpPr>
          <p:cNvPr id="3" name="TextBox 2"/>
          <p:cNvSpPr txBox="1"/>
          <p:nvPr/>
        </p:nvSpPr>
        <p:spPr>
          <a:xfrm>
            <a:off x="245327" y="970156"/>
            <a:ext cx="11775688" cy="544764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sz="2800" dirty="0">
                <a:solidFill>
                  <a:srgbClr val="1F1F99"/>
                </a:solidFill>
              </a:rPr>
              <a:t>The Scientific Council strongly supported </a:t>
            </a:r>
            <a:r>
              <a:rPr lang="en-GB" sz="2800" dirty="0">
                <a:solidFill>
                  <a:srgbClr val="FF0000"/>
                </a:solidFill>
              </a:rPr>
              <a:t>the new resource mobilization strategy </a:t>
            </a:r>
            <a:r>
              <a:rPr lang="en-GB" sz="2800" dirty="0">
                <a:solidFill>
                  <a:srgbClr val="1F1F99"/>
                </a:solidFill>
              </a:rPr>
              <a:t>being developed by IARC </a:t>
            </a:r>
            <a:r>
              <a:rPr lang="en-GB" sz="2800" dirty="0">
                <a:solidFill>
                  <a:srgbClr val="FF0000"/>
                </a:solidFill>
              </a:rPr>
              <a:t>to reach new potential donors: </a:t>
            </a:r>
            <a:endParaRPr lang="en-GB" sz="2800" dirty="0">
              <a:solidFill>
                <a:srgbClr val="1F1F99"/>
              </a:solidFill>
            </a:endParaRPr>
          </a:p>
          <a:p>
            <a:pPr marL="457200" indent="-457200">
              <a:spcAft>
                <a:spcPts val="1200"/>
              </a:spcAft>
              <a:buFont typeface="Courier New" panose="02070309020205020404" pitchFamily="49" charset="0"/>
              <a:buChar char="o"/>
            </a:pPr>
            <a:r>
              <a:rPr lang="en-GB" sz="2800" dirty="0">
                <a:solidFill>
                  <a:srgbClr val="1F1F99"/>
                </a:solidFill>
              </a:rPr>
              <a:t>non-State actors from Lyon and its surroundings, including for-profit entities, corporate and philanthropic foundations</a:t>
            </a:r>
          </a:p>
          <a:p>
            <a:pPr marL="285750" indent="-285750">
              <a:spcAft>
                <a:spcPts val="1200"/>
              </a:spcAft>
              <a:buFont typeface="Arial" panose="020B0604020202020204" pitchFamily="34" charset="0"/>
              <a:buChar char="•"/>
            </a:pPr>
            <a:r>
              <a:rPr lang="en-GB" sz="2800" dirty="0">
                <a:solidFill>
                  <a:srgbClr val="1F1F99"/>
                </a:solidFill>
              </a:rPr>
              <a:t>IARC is officially entitled </a:t>
            </a:r>
            <a:r>
              <a:rPr lang="en-GB" sz="2800" dirty="0">
                <a:solidFill>
                  <a:srgbClr val="FF0000"/>
                </a:solidFill>
              </a:rPr>
              <a:t>to receive donations which are tax-deductible </a:t>
            </a:r>
            <a:r>
              <a:rPr lang="en-GB" sz="2800" dirty="0">
                <a:solidFill>
                  <a:srgbClr val="1F1F99"/>
                </a:solidFill>
              </a:rPr>
              <a:t>from individuals as well as other legal entities, as per the conditions set forth in the relevant articles of the French “Code </a:t>
            </a:r>
            <a:r>
              <a:rPr lang="en-GB" sz="2800" dirty="0" err="1">
                <a:solidFill>
                  <a:srgbClr val="1F1F99"/>
                </a:solidFill>
              </a:rPr>
              <a:t>Général</a:t>
            </a:r>
            <a:r>
              <a:rPr lang="en-GB" sz="2800" dirty="0">
                <a:solidFill>
                  <a:srgbClr val="1F1F99"/>
                </a:solidFill>
              </a:rPr>
              <a:t> des </a:t>
            </a:r>
            <a:r>
              <a:rPr lang="en-GB" sz="2800" dirty="0" err="1">
                <a:solidFill>
                  <a:srgbClr val="1F1F99"/>
                </a:solidFill>
              </a:rPr>
              <a:t>Impôts</a:t>
            </a:r>
            <a:r>
              <a:rPr lang="en-GB" sz="2800" dirty="0">
                <a:solidFill>
                  <a:srgbClr val="1F1F99"/>
                </a:solidFill>
              </a:rPr>
              <a:t>” </a:t>
            </a:r>
          </a:p>
          <a:p>
            <a:pPr marL="285750" indent="-285750">
              <a:spcAft>
                <a:spcPts val="1200"/>
              </a:spcAft>
              <a:buFont typeface="Arial" panose="020B0604020202020204" pitchFamily="34" charset="0"/>
              <a:buChar char="•"/>
            </a:pPr>
            <a:r>
              <a:rPr lang="en-GB" sz="2800" dirty="0">
                <a:solidFill>
                  <a:srgbClr val="1F1F99"/>
                </a:solidFill>
              </a:rPr>
              <a:t>The Organisation for Economic Co-operation and Development (OECD) put IARC on the list of Official development assistance (ODA)-eligible organizations with a coefficient of 51%.</a:t>
            </a:r>
          </a:p>
          <a:p>
            <a:pPr marL="285750" indent="-285750">
              <a:spcAft>
                <a:spcPts val="600"/>
              </a:spcAft>
              <a:buFont typeface="Arial" panose="020B0604020202020204" pitchFamily="34" charset="0"/>
              <a:buChar char="•"/>
            </a:pPr>
            <a:endParaRPr lang="en-GB" sz="2800" dirty="0">
              <a:solidFill>
                <a:srgbClr val="1F1F99"/>
              </a:solidFill>
            </a:endParaRPr>
          </a:p>
        </p:txBody>
      </p:sp>
      <p:sp>
        <p:nvSpPr>
          <p:cNvPr id="4" name="Slide Number Placeholder 3">
            <a:extLst>
              <a:ext uri="{FF2B5EF4-FFF2-40B4-BE49-F238E27FC236}">
                <a16:creationId xmlns:a16="http://schemas.microsoft.com/office/drawing/2014/main" id="{7181B70D-1594-8E4E-A791-A522DF406D23}"/>
              </a:ext>
            </a:extLst>
          </p:cNvPr>
          <p:cNvSpPr>
            <a:spLocks noGrp="1"/>
          </p:cNvSpPr>
          <p:nvPr>
            <p:ph type="sldNum" sz="quarter" idx="10"/>
          </p:nvPr>
        </p:nvSpPr>
        <p:spPr/>
        <p:txBody>
          <a:bodyPr/>
          <a:lstStyle/>
          <a:p>
            <a:pPr>
              <a:defRPr/>
            </a:pPr>
            <a:fld id="{0BA99665-BB23-493F-A010-F584A920B211}" type="slidenum">
              <a:rPr lang="en-US" smtClean="0"/>
              <a:pPr>
                <a:defRPr/>
              </a:pPr>
              <a:t>49</a:t>
            </a:fld>
            <a:endParaRPr lang="en-US" dirty="0"/>
          </a:p>
        </p:txBody>
      </p:sp>
    </p:spTree>
    <p:extLst>
      <p:ext uri="{BB962C8B-B14F-4D97-AF65-F5344CB8AC3E}">
        <p14:creationId xmlns:p14="http://schemas.microsoft.com/office/powerpoint/2010/main" val="1607620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a:spLocks/>
          </p:cNvSpPr>
          <p:nvPr/>
        </p:nvSpPr>
        <p:spPr bwMode="auto">
          <a:xfrm>
            <a:off x="131548" y="1490049"/>
            <a:ext cx="8005714" cy="49193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lstStyle>
            <a:lvl1pPr marL="484188" indent="-484188">
              <a:defRPr>
                <a:solidFill>
                  <a:srgbClr val="000000"/>
                </a:solidFill>
                <a:latin typeface="Helvetica" charset="0"/>
                <a:ea typeface="Helvetica" charset="0"/>
                <a:cs typeface="Helvetica" charset="0"/>
                <a:sym typeface="Helvetica" charset="0"/>
              </a:defRPr>
            </a:lvl1pPr>
            <a:lvl2pPr>
              <a:defRPr>
                <a:solidFill>
                  <a:srgbClr val="000000"/>
                </a:solidFill>
                <a:latin typeface="Helvetica" charset="0"/>
                <a:ea typeface="Helvetica" charset="0"/>
                <a:cs typeface="Helvetica" charset="0"/>
                <a:sym typeface="Helvetica" charset="0"/>
              </a:defRPr>
            </a:lvl2pPr>
            <a:lvl3pPr>
              <a:defRPr>
                <a:solidFill>
                  <a:srgbClr val="000000"/>
                </a:solidFill>
                <a:latin typeface="Helvetica" charset="0"/>
                <a:ea typeface="Helvetica" charset="0"/>
                <a:cs typeface="Helvetica" charset="0"/>
                <a:sym typeface="Helvetica" charset="0"/>
              </a:defRPr>
            </a:lvl3pPr>
            <a:lvl4pPr>
              <a:defRPr>
                <a:solidFill>
                  <a:srgbClr val="000000"/>
                </a:solidFill>
                <a:latin typeface="Helvetica" charset="0"/>
                <a:ea typeface="Helvetica" charset="0"/>
                <a:cs typeface="Helvetica" charset="0"/>
                <a:sym typeface="Helvetica" charset="0"/>
              </a:defRPr>
            </a:lvl4pPr>
            <a:lvl5pPr>
              <a:defRPr>
                <a:solidFill>
                  <a:srgbClr val="000000"/>
                </a:solidFill>
                <a:latin typeface="Helvetica" charset="0"/>
                <a:ea typeface="Helvetica" charset="0"/>
                <a:cs typeface="Helvetica" charset="0"/>
                <a:sym typeface="Helvetica" charset="0"/>
              </a:defRPr>
            </a:lvl5pPr>
            <a:lvl6pPr fontAlgn="base" hangingPunct="0">
              <a:spcBef>
                <a:spcPct val="0"/>
              </a:spcBef>
              <a:spcAft>
                <a:spcPct val="0"/>
              </a:spcAft>
              <a:defRPr>
                <a:solidFill>
                  <a:srgbClr val="000000"/>
                </a:solidFill>
                <a:latin typeface="Helvetica" charset="0"/>
                <a:ea typeface="Helvetica" charset="0"/>
                <a:cs typeface="Helvetica" charset="0"/>
                <a:sym typeface="Helvetica" charset="0"/>
              </a:defRPr>
            </a:lvl6pPr>
            <a:lvl7pPr fontAlgn="base" hangingPunct="0">
              <a:spcBef>
                <a:spcPct val="0"/>
              </a:spcBef>
              <a:spcAft>
                <a:spcPct val="0"/>
              </a:spcAft>
              <a:defRPr>
                <a:solidFill>
                  <a:srgbClr val="000000"/>
                </a:solidFill>
                <a:latin typeface="Helvetica" charset="0"/>
                <a:ea typeface="Helvetica" charset="0"/>
                <a:cs typeface="Helvetica" charset="0"/>
                <a:sym typeface="Helvetica" charset="0"/>
              </a:defRPr>
            </a:lvl7pPr>
            <a:lvl8pPr fontAlgn="base" hangingPunct="0">
              <a:spcBef>
                <a:spcPct val="0"/>
              </a:spcBef>
              <a:spcAft>
                <a:spcPct val="0"/>
              </a:spcAft>
              <a:defRPr>
                <a:solidFill>
                  <a:srgbClr val="000000"/>
                </a:solidFill>
                <a:latin typeface="Helvetica" charset="0"/>
                <a:ea typeface="Helvetica" charset="0"/>
                <a:cs typeface="Helvetica" charset="0"/>
                <a:sym typeface="Helvetica" charset="0"/>
              </a:defRPr>
            </a:lvl8pPr>
            <a:lvl9pPr fontAlgn="base" hangingPunct="0">
              <a:spcBef>
                <a:spcPct val="0"/>
              </a:spcBef>
              <a:spcAft>
                <a:spcPct val="0"/>
              </a:spcAft>
              <a:defRPr>
                <a:solidFill>
                  <a:srgbClr val="000000"/>
                </a:solidFill>
                <a:latin typeface="Helvetica" charset="0"/>
                <a:ea typeface="Helvetica" charset="0"/>
                <a:cs typeface="Helvetica" charset="0"/>
                <a:sym typeface="Helvetica" charset="0"/>
              </a:defRPr>
            </a:lvl9pPr>
          </a:lstStyle>
          <a:p>
            <a:pPr marL="484188" marR="0" lvl="0" indent="-484188" algn="l" defTabSz="914400" rtl="0" eaLnBrk="0" fontAlgn="base" latinLnBrk="0" hangingPunct="0">
              <a:lnSpc>
                <a:spcPct val="100000"/>
              </a:lnSpc>
              <a:spcBef>
                <a:spcPts val="750"/>
              </a:spcBef>
              <a:spcAft>
                <a:spcPct val="0"/>
              </a:spcAft>
              <a:buClr>
                <a:srgbClr val="000000"/>
              </a:buClr>
              <a:buSzPct val="100000"/>
              <a:buFont typeface="Wingdings" panose="05000000000000000000" pitchFamily="2" charset="2"/>
              <a:buChar char="§"/>
              <a:tabLst/>
              <a:defRPr/>
            </a:pPr>
            <a:r>
              <a:rPr kumimoji="0" lang="en-GB" altLang="en-US" sz="2400" b="1" i="0" u="none" strike="noStrike" kern="1200" cap="none" spc="0" normalizeH="0" baseline="0" noProof="0" dirty="0">
                <a:ln>
                  <a:noFill/>
                </a:ln>
                <a:solidFill>
                  <a:srgbClr val="1F1F99"/>
                </a:solidFill>
                <a:effectLst/>
                <a:uLnTx/>
                <a:uFillTx/>
                <a:latin typeface="+mj-lt"/>
                <a:cs typeface="Tahoma" pitchFamily="34" charset="0"/>
                <a:sym typeface="Tahoma" pitchFamily="34" charset="0"/>
              </a:rPr>
              <a:t>E-learning</a:t>
            </a:r>
            <a:r>
              <a:rPr kumimoji="0" lang="en-GB" altLang="en-US" sz="2400" b="0" i="0" u="none" strike="noStrike" kern="1200" cap="none" spc="0" normalizeH="0" baseline="0" noProof="0" dirty="0">
                <a:ln>
                  <a:noFill/>
                </a:ln>
                <a:solidFill>
                  <a:srgbClr val="1F1F99"/>
                </a:solidFill>
                <a:effectLst/>
                <a:uLnTx/>
                <a:uFillTx/>
                <a:latin typeface="+mj-lt"/>
                <a:cs typeface="Tahoma" pitchFamily="34" charset="0"/>
                <a:sym typeface="Tahoma" pitchFamily="34" charset="0"/>
              </a:rPr>
              <a:t> modules (14) with Bloomberg Philanthropies </a:t>
            </a:r>
          </a:p>
          <a:p>
            <a:pPr marL="914400" marR="0" lvl="2" indent="0" algn="l" defTabSz="914400" rtl="0" eaLnBrk="0" fontAlgn="base" latinLnBrk="0" hangingPunct="0">
              <a:lnSpc>
                <a:spcPct val="100000"/>
              </a:lnSpc>
              <a:spcBef>
                <a:spcPts val="750"/>
              </a:spcBef>
              <a:spcAft>
                <a:spcPct val="0"/>
              </a:spcAft>
              <a:buClr>
                <a:srgbClr val="000000"/>
              </a:buClr>
              <a:buSzPct val="100000"/>
              <a:buFont typeface="Wingdings" panose="05000000000000000000" pitchFamily="2" charset="2"/>
              <a:buChar char="§"/>
              <a:tabLst/>
              <a:defRPr/>
            </a:pPr>
            <a:r>
              <a:rPr kumimoji="0" lang="en-GB" altLang="en-US" sz="2400" b="0" i="0" u="none" strike="noStrike" kern="1200" cap="none" spc="0" normalizeH="0" baseline="0" noProof="0" dirty="0">
                <a:ln>
                  <a:noFill/>
                </a:ln>
                <a:solidFill>
                  <a:srgbClr val="1F1F99"/>
                </a:solidFill>
                <a:effectLst/>
                <a:uLnTx/>
                <a:uFillTx/>
                <a:latin typeface="+mj-lt"/>
                <a:cs typeface="Tahoma" pitchFamily="34" charset="0"/>
                <a:sym typeface="Tahoma" pitchFamily="34" charset="0"/>
              </a:rPr>
              <a:t> Engagement with </a:t>
            </a:r>
            <a:r>
              <a:rPr kumimoji="0" lang="en-GB" altLang="en-US" sz="2400" b="0" i="0" u="none" strike="noStrike" kern="1200" cap="none" spc="0" normalizeH="0" baseline="0" noProof="0" dirty="0" err="1">
                <a:ln>
                  <a:noFill/>
                </a:ln>
                <a:solidFill>
                  <a:srgbClr val="1F1F99"/>
                </a:solidFill>
                <a:effectLst/>
                <a:uLnTx/>
                <a:uFillTx/>
                <a:latin typeface="+mj-lt"/>
                <a:cs typeface="Tahoma" pitchFamily="34" charset="0"/>
                <a:sym typeface="Tahoma" pitchFamily="34" charset="0"/>
              </a:rPr>
              <a:t>GICR</a:t>
            </a:r>
            <a:r>
              <a:rPr kumimoji="0" lang="en-GB" altLang="en-US" sz="2400" b="0" i="1" u="none" strike="noStrike" kern="1200" cap="none" spc="0" normalizeH="0" baseline="0" noProof="0" dirty="0" err="1">
                <a:ln>
                  <a:noFill/>
                </a:ln>
                <a:solidFill>
                  <a:srgbClr val="1F1F99"/>
                </a:solidFill>
                <a:effectLst/>
                <a:uLnTx/>
                <a:uFillTx/>
                <a:latin typeface="+mj-lt"/>
                <a:cs typeface="Tahoma" pitchFamily="34" charset="0"/>
                <a:sym typeface="Tahoma" pitchFamily="34" charset="0"/>
              </a:rPr>
              <a:t>Net</a:t>
            </a:r>
            <a:r>
              <a:rPr kumimoji="0" lang="en-GB" altLang="en-US" sz="2400" b="0" i="0" u="none" strike="noStrike" kern="1200" cap="none" spc="0" normalizeH="0" baseline="0" noProof="0" dirty="0">
                <a:ln>
                  <a:noFill/>
                </a:ln>
                <a:solidFill>
                  <a:srgbClr val="1F1F99"/>
                </a:solidFill>
                <a:effectLst/>
                <a:uLnTx/>
                <a:uFillTx/>
                <a:latin typeface="+mj-lt"/>
                <a:cs typeface="Tahoma" pitchFamily="34" charset="0"/>
                <a:sym typeface="Tahoma" pitchFamily="34" charset="0"/>
              </a:rPr>
              <a:t> trainers and partners  </a:t>
            </a:r>
          </a:p>
          <a:p>
            <a:pPr marL="457200" marR="0" lvl="0" indent="-457200" algn="l" defTabSz="914400" rtl="0" eaLnBrk="0" fontAlgn="base" latinLnBrk="0" hangingPunct="0">
              <a:lnSpc>
                <a:spcPct val="100000"/>
              </a:lnSpc>
              <a:spcBef>
                <a:spcPts val="750"/>
              </a:spcBef>
              <a:spcAft>
                <a:spcPct val="0"/>
              </a:spcAft>
              <a:buClr>
                <a:srgbClr val="000000"/>
              </a:buClr>
              <a:buSzPct val="100000"/>
              <a:buFont typeface="Wingdings" panose="05000000000000000000" pitchFamily="2" charset="2"/>
              <a:buChar char="§"/>
              <a:tabLst/>
              <a:defRPr/>
            </a:pPr>
            <a:r>
              <a:rPr kumimoji="0" lang="en-GB" altLang="en-US" sz="2400" b="1" i="0" u="none" strike="noStrike" kern="1200" cap="none" spc="0" normalizeH="0" baseline="0" noProof="0" dirty="0">
                <a:ln>
                  <a:noFill/>
                </a:ln>
                <a:solidFill>
                  <a:srgbClr val="1F1F99"/>
                </a:solidFill>
                <a:effectLst/>
                <a:uLnTx/>
                <a:uFillTx/>
                <a:latin typeface="+mj-lt"/>
                <a:cs typeface="Tahoma" pitchFamily="34" charset="0"/>
                <a:sym typeface="Tahoma" pitchFamily="34" charset="0"/>
              </a:rPr>
              <a:t>CanReg5+</a:t>
            </a:r>
            <a:r>
              <a:rPr kumimoji="0" lang="en-GB" altLang="en-US" sz="2400" b="0" i="0" u="none" strike="noStrike" kern="1200" cap="none" spc="0" normalizeH="0" baseline="0" noProof="0" dirty="0">
                <a:ln>
                  <a:noFill/>
                </a:ln>
                <a:solidFill>
                  <a:srgbClr val="1F1F99"/>
                </a:solidFill>
                <a:effectLst/>
                <a:uLnTx/>
                <a:uFillTx/>
                <a:latin typeface="+mj-lt"/>
                <a:cs typeface="Tahoma" pitchFamily="34" charset="0"/>
                <a:sym typeface="Tahoma" pitchFamily="34" charset="0"/>
              </a:rPr>
              <a:t>: enhanced stability and link with DHIS</a:t>
            </a:r>
          </a:p>
          <a:p>
            <a:pPr marL="914400" marR="0" lvl="2" indent="0" algn="l" defTabSz="914400" rtl="0" eaLnBrk="0" fontAlgn="base" latinLnBrk="0" hangingPunct="0">
              <a:lnSpc>
                <a:spcPct val="100000"/>
              </a:lnSpc>
              <a:spcBef>
                <a:spcPts val="750"/>
              </a:spcBef>
              <a:spcAft>
                <a:spcPct val="0"/>
              </a:spcAft>
              <a:buClr>
                <a:srgbClr val="000000"/>
              </a:buClr>
              <a:buSzPct val="100000"/>
              <a:buFont typeface="Wingdings" panose="05000000000000000000" pitchFamily="2" charset="2"/>
              <a:buChar char="§"/>
              <a:tabLst/>
              <a:defRPr/>
            </a:pPr>
            <a:r>
              <a:rPr kumimoji="0" lang="en-GB" altLang="en-US" sz="2400" b="0" i="0" u="none" strike="noStrike" kern="1200" cap="none" spc="0" normalizeH="0" baseline="0" noProof="0" dirty="0">
                <a:ln>
                  <a:noFill/>
                </a:ln>
                <a:solidFill>
                  <a:srgbClr val="1F1F99"/>
                </a:solidFill>
                <a:effectLst/>
                <a:uLnTx/>
                <a:uFillTx/>
                <a:latin typeface="+mj-lt"/>
                <a:cs typeface="Tahoma" pitchFamily="34" charset="0"/>
                <a:sym typeface="Tahoma" pitchFamily="34" charset="0"/>
              </a:rPr>
              <a:t> Rwanda and OECS countries (10) in the Caribbean </a:t>
            </a:r>
          </a:p>
          <a:p>
            <a:pPr marL="484188" marR="0" lvl="0" indent="-484188" algn="l" defTabSz="914400" rtl="0" eaLnBrk="0" fontAlgn="base" latinLnBrk="0" hangingPunct="0">
              <a:lnSpc>
                <a:spcPct val="100000"/>
              </a:lnSpc>
              <a:spcBef>
                <a:spcPts val="750"/>
              </a:spcBef>
              <a:spcAft>
                <a:spcPct val="0"/>
              </a:spcAft>
              <a:buClr>
                <a:srgbClr val="000000"/>
              </a:buClr>
              <a:buSzPct val="100000"/>
              <a:buFont typeface="Wingdings" panose="05000000000000000000" pitchFamily="2" charset="2"/>
              <a:buChar char="§"/>
              <a:tabLst/>
              <a:defRPr/>
            </a:pPr>
            <a:r>
              <a:rPr kumimoji="0" lang="en-GB" altLang="en-US" sz="2400" b="1" i="0" u="none" strike="noStrike" kern="1200" cap="none" spc="0" normalizeH="0" baseline="0" noProof="0" dirty="0" err="1">
                <a:ln>
                  <a:noFill/>
                </a:ln>
                <a:solidFill>
                  <a:srgbClr val="1F1F99"/>
                </a:solidFill>
                <a:effectLst/>
                <a:uLnTx/>
                <a:uFillTx/>
                <a:latin typeface="+mj-lt"/>
                <a:cs typeface="Tahoma" pitchFamily="34" charset="0"/>
                <a:sym typeface="Tahoma" pitchFamily="34" charset="0"/>
              </a:rPr>
              <a:t>ChildGICR</a:t>
            </a:r>
            <a:r>
              <a:rPr kumimoji="0" lang="en-GB" altLang="en-US" sz="2400" b="0" i="0" u="none" strike="noStrike" kern="1200" cap="none" spc="0" normalizeH="0" baseline="0" noProof="0" dirty="0">
                <a:ln>
                  <a:noFill/>
                </a:ln>
                <a:solidFill>
                  <a:srgbClr val="1F1F99"/>
                </a:solidFill>
                <a:effectLst/>
                <a:uLnTx/>
                <a:uFillTx/>
                <a:latin typeface="+mj-lt"/>
                <a:cs typeface="Tahoma" pitchFamily="34" charset="0"/>
                <a:sym typeface="Tahoma" pitchFamily="34" charset="0"/>
              </a:rPr>
              <a:t>: partnership with St Jude’s Children’s Research Hospital:</a:t>
            </a:r>
          </a:p>
          <a:p>
            <a:pPr marL="914400" marR="0" lvl="2" indent="0" algn="l" defTabSz="914400" rtl="0" eaLnBrk="0" fontAlgn="base" latinLnBrk="0" hangingPunct="0">
              <a:lnSpc>
                <a:spcPct val="100000"/>
              </a:lnSpc>
              <a:spcBef>
                <a:spcPts val="750"/>
              </a:spcBef>
              <a:spcAft>
                <a:spcPct val="0"/>
              </a:spcAft>
              <a:buClr>
                <a:srgbClr val="000000"/>
              </a:buClr>
              <a:buSzPct val="100000"/>
              <a:buFont typeface="Wingdings" panose="05000000000000000000" pitchFamily="2" charset="2"/>
              <a:buChar char="§"/>
              <a:tabLst/>
              <a:defRPr/>
            </a:pPr>
            <a:r>
              <a:rPr kumimoji="0" lang="en-GB" altLang="en-US" sz="2400" b="0" i="0" u="none" strike="noStrike" kern="1200" cap="none" spc="0" normalizeH="0" baseline="0" noProof="0" dirty="0">
                <a:ln>
                  <a:noFill/>
                </a:ln>
                <a:solidFill>
                  <a:srgbClr val="1F1F99"/>
                </a:solidFill>
                <a:effectLst/>
                <a:uLnTx/>
                <a:uFillTx/>
                <a:latin typeface="+mj-lt"/>
                <a:cs typeface="Helvetica" charset="0"/>
                <a:sym typeface="Wingdings"/>
              </a:rPr>
              <a:t> Country Assessments; Education; and Research</a:t>
            </a:r>
            <a:r>
              <a:rPr kumimoji="0" lang="en-GB" altLang="en-US" sz="2400" b="0" i="0" u="none" strike="noStrike" kern="1200" cap="none" spc="0" normalizeH="0" baseline="0" noProof="0" dirty="0">
                <a:ln>
                  <a:noFill/>
                </a:ln>
                <a:solidFill>
                  <a:srgbClr val="000000"/>
                </a:solidFill>
                <a:effectLst/>
                <a:uLnTx/>
                <a:uFillTx/>
                <a:latin typeface="+mj-lt"/>
                <a:cs typeface="Helvetica" charset="0"/>
                <a:sym typeface="Wingdings"/>
              </a:rPr>
              <a:t>  </a:t>
            </a:r>
          </a:p>
        </p:txBody>
      </p:sp>
      <p:pic>
        <p:nvPicPr>
          <p:cNvPr id="7" name="Picture 6">
            <a:extLst>
              <a:ext uri="{FF2B5EF4-FFF2-40B4-BE49-F238E27FC236}">
                <a16:creationId xmlns:a16="http://schemas.microsoft.com/office/drawing/2014/main" id="{8B2EBF43-4131-4FB3-ADF6-ED43B1F187C6}"/>
              </a:ext>
            </a:extLst>
          </p:cNvPr>
          <p:cNvPicPr>
            <a:picLocks noChangeAspect="1"/>
          </p:cNvPicPr>
          <p:nvPr/>
        </p:nvPicPr>
        <p:blipFill>
          <a:blip r:embed="rId3"/>
          <a:stretch>
            <a:fillRect/>
          </a:stretch>
        </p:blipFill>
        <p:spPr>
          <a:xfrm>
            <a:off x="9318704" y="177514"/>
            <a:ext cx="2125950" cy="5041209"/>
          </a:xfrm>
          <a:prstGeom prst="rect">
            <a:avLst/>
          </a:prstGeom>
        </p:spPr>
      </p:pic>
      <p:pic>
        <p:nvPicPr>
          <p:cNvPr id="8" name="Picture 7">
            <a:extLst>
              <a:ext uri="{FF2B5EF4-FFF2-40B4-BE49-F238E27FC236}">
                <a16:creationId xmlns:a16="http://schemas.microsoft.com/office/drawing/2014/main" id="{C09E3A40-B040-4E25-ADC2-1DFFB8360CF2}"/>
              </a:ext>
            </a:extLst>
          </p:cNvPr>
          <p:cNvPicPr>
            <a:picLocks noChangeAspect="1"/>
          </p:cNvPicPr>
          <p:nvPr/>
        </p:nvPicPr>
        <p:blipFill>
          <a:blip r:embed="rId4"/>
          <a:stretch>
            <a:fillRect/>
          </a:stretch>
        </p:blipFill>
        <p:spPr>
          <a:xfrm>
            <a:off x="8137261" y="5360229"/>
            <a:ext cx="4054739" cy="1408180"/>
          </a:xfrm>
          <a:prstGeom prst="rect">
            <a:avLst/>
          </a:prstGeom>
        </p:spPr>
      </p:pic>
      <p:sp>
        <p:nvSpPr>
          <p:cNvPr id="9" name="TextBox 8">
            <a:extLst>
              <a:ext uri="{FF2B5EF4-FFF2-40B4-BE49-F238E27FC236}">
                <a16:creationId xmlns:a16="http://schemas.microsoft.com/office/drawing/2014/main" id="{F27BF6AA-2A5B-46B5-80AA-D6992C305E28}"/>
              </a:ext>
            </a:extLst>
          </p:cNvPr>
          <p:cNvSpPr txBox="1"/>
          <p:nvPr/>
        </p:nvSpPr>
        <p:spPr>
          <a:xfrm>
            <a:off x="0" y="123093"/>
            <a:ext cx="10314878" cy="584775"/>
          </a:xfrm>
          <a:prstGeom prst="rect">
            <a:avLst/>
          </a:prstGeom>
          <a:noFill/>
        </p:spPr>
        <p:txBody>
          <a:bodyPr wrap="square" rtlCol="0">
            <a:spAutoFit/>
          </a:bodyPr>
          <a:lstStyle/>
          <a:p>
            <a:pPr algn="ctr"/>
            <a:r>
              <a:rPr lang="en-GB" sz="3200" dirty="0">
                <a:solidFill>
                  <a:srgbClr val="3333FF"/>
                </a:solidFill>
                <a:effectLst/>
                <a:latin typeface="Tahoma" panose="020B0604030504040204" pitchFamily="34" charset="0"/>
                <a:ea typeface="Tahoma" panose="020B0604030504040204" pitchFamily="34" charset="0"/>
                <a:cs typeface="Tahoma" panose="020B0604030504040204" pitchFamily="34" charset="0"/>
              </a:rPr>
              <a:t>GICR Priority areas: 2020</a:t>
            </a:r>
            <a:endParaRPr lang="en-GB" sz="3200" dirty="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a:extLst>
              <a:ext uri="{FF2B5EF4-FFF2-40B4-BE49-F238E27FC236}">
                <a16:creationId xmlns:a16="http://schemas.microsoft.com/office/drawing/2014/main" id="{61C60256-560F-2C45-97CD-ED747DE6E77C}"/>
              </a:ext>
            </a:extLst>
          </p:cNvPr>
          <p:cNvSpPr>
            <a:spLocks noGrp="1"/>
          </p:cNvSpPr>
          <p:nvPr>
            <p:ph type="sldNum" sz="quarter" idx="10"/>
          </p:nvPr>
        </p:nvSpPr>
        <p:spPr/>
        <p:txBody>
          <a:bodyPr/>
          <a:lstStyle/>
          <a:p>
            <a:pPr>
              <a:defRPr/>
            </a:pPr>
            <a:fld id="{0BA99665-BB23-493F-A010-F584A920B211}" type="slidenum">
              <a:rPr lang="en-US" smtClean="0"/>
              <a:pPr>
                <a:defRPr/>
              </a:pPr>
              <a:t>5</a:t>
            </a:fld>
            <a:endParaRPr lang="en-US" dirty="0"/>
          </a:p>
        </p:txBody>
      </p:sp>
    </p:spTree>
    <p:extLst>
      <p:ext uri="{BB962C8B-B14F-4D97-AF65-F5344CB8AC3E}">
        <p14:creationId xmlns:p14="http://schemas.microsoft.com/office/powerpoint/2010/main" val="1206738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7169"/>
            <a:ext cx="11679535" cy="584775"/>
          </a:xfrm>
          <a:prstGeom prst="rect">
            <a:avLst/>
          </a:prstGeom>
          <a:noFill/>
        </p:spPr>
        <p:txBody>
          <a:bodyPr wrap="square" rtlCol="0">
            <a:spAutoFit/>
          </a:bodyPr>
          <a:lstStyle/>
          <a:p>
            <a:pPr algn="ctr"/>
            <a:r>
              <a:rPr lang="en-GB" altLang="en-US" sz="3200" kern="0" dirty="0">
                <a:solidFill>
                  <a:srgbClr val="3333FF"/>
                </a:solidFill>
                <a:cs typeface="Tahoma" pitchFamily="34" charset="0"/>
              </a:rPr>
              <a:t>The Nouveau Centre</a:t>
            </a:r>
          </a:p>
        </p:txBody>
      </p:sp>
      <p:pic>
        <p:nvPicPr>
          <p:cNvPr id="6" name="Picture 2" descr="http://intra.iarc.fr/about-us/NouveauCentre/SiteAssets/working/PG10_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7431" y="891717"/>
            <a:ext cx="10247848" cy="512392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6B4C3E3-12B9-1448-8978-3496CF6CC890}"/>
              </a:ext>
            </a:extLst>
          </p:cNvPr>
          <p:cNvSpPr>
            <a:spLocks noGrp="1"/>
          </p:cNvSpPr>
          <p:nvPr>
            <p:ph type="sldNum" sz="quarter" idx="10"/>
          </p:nvPr>
        </p:nvSpPr>
        <p:spPr/>
        <p:txBody>
          <a:bodyPr/>
          <a:lstStyle/>
          <a:p>
            <a:pPr>
              <a:defRPr/>
            </a:pPr>
            <a:fld id="{0BA99665-BB23-493F-A010-F584A920B211}" type="slidenum">
              <a:rPr lang="en-US" smtClean="0"/>
              <a:pPr>
                <a:defRPr/>
              </a:pPr>
              <a:t>50</a:t>
            </a:fld>
            <a:endParaRPr lang="en-US" dirty="0"/>
          </a:p>
        </p:txBody>
      </p:sp>
    </p:spTree>
    <p:extLst>
      <p:ext uri="{BB962C8B-B14F-4D97-AF65-F5344CB8AC3E}">
        <p14:creationId xmlns:p14="http://schemas.microsoft.com/office/powerpoint/2010/main" val="12026052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7069"/>
            <a:ext cx="12192000" cy="914400"/>
          </a:xfrm>
          <a:prstGeom prst="rect">
            <a:avLst/>
          </a:prstGeom>
        </p:spPr>
        <p:txBody>
          <a:bodyPr/>
          <a:lst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a:lstStyle>
          <a:p>
            <a:r>
              <a:rPr lang="en-GB" sz="3200" kern="0" dirty="0"/>
              <a:t>A successful start</a:t>
            </a:r>
          </a:p>
        </p:txBody>
      </p:sp>
      <p:grpSp>
        <p:nvGrpSpPr>
          <p:cNvPr id="5" name="Group 4"/>
          <p:cNvGrpSpPr/>
          <p:nvPr/>
        </p:nvGrpSpPr>
        <p:grpSpPr>
          <a:xfrm>
            <a:off x="0" y="584202"/>
            <a:ext cx="11523955" cy="6247543"/>
            <a:chOff x="0" y="584202"/>
            <a:chExt cx="11523955" cy="6247543"/>
          </a:xfrm>
        </p:grpSpPr>
        <p:pic>
          <p:nvPicPr>
            <p:cNvPr id="3" name="Picture 2"/>
            <p:cNvPicPr>
              <a:picLocks noChangeAspect="1"/>
            </p:cNvPicPr>
            <p:nvPr/>
          </p:nvPicPr>
          <p:blipFill>
            <a:blip r:embed="rId3"/>
            <a:stretch>
              <a:fillRect/>
            </a:stretch>
          </p:blipFill>
          <p:spPr>
            <a:xfrm>
              <a:off x="1209904" y="584202"/>
              <a:ext cx="10314051" cy="6247543"/>
            </a:xfrm>
            <a:prstGeom prst="rect">
              <a:avLst/>
            </a:prstGeom>
          </p:spPr>
        </p:pic>
        <p:sp>
          <p:nvSpPr>
            <p:cNvPr id="4" name="TextBox 3"/>
            <p:cNvSpPr txBox="1"/>
            <p:nvPr/>
          </p:nvSpPr>
          <p:spPr>
            <a:xfrm>
              <a:off x="0" y="6066263"/>
              <a:ext cx="1304693" cy="765482"/>
            </a:xfrm>
            <a:prstGeom prst="rect">
              <a:avLst/>
            </a:prstGeom>
            <a:solidFill>
              <a:schemeClr val="bg1"/>
            </a:solidFill>
          </p:spPr>
          <p:txBody>
            <a:bodyPr wrap="square" rtlCol="0">
              <a:spAutoFit/>
            </a:bodyPr>
            <a:lstStyle/>
            <a:p>
              <a:endParaRPr lang="en-GB" dirty="0"/>
            </a:p>
          </p:txBody>
        </p:sp>
      </p:grpSp>
      <p:sp>
        <p:nvSpPr>
          <p:cNvPr id="6" name="Slide Number Placeholder 5">
            <a:extLst>
              <a:ext uri="{FF2B5EF4-FFF2-40B4-BE49-F238E27FC236}">
                <a16:creationId xmlns:a16="http://schemas.microsoft.com/office/drawing/2014/main" id="{A73B0DDF-DE27-CD46-965D-DB865F2CFBB9}"/>
              </a:ext>
            </a:extLst>
          </p:cNvPr>
          <p:cNvSpPr>
            <a:spLocks noGrp="1"/>
          </p:cNvSpPr>
          <p:nvPr>
            <p:ph type="sldNum" sz="quarter" idx="10"/>
          </p:nvPr>
        </p:nvSpPr>
        <p:spPr/>
        <p:txBody>
          <a:bodyPr/>
          <a:lstStyle/>
          <a:p>
            <a:pPr>
              <a:defRPr/>
            </a:pPr>
            <a:fld id="{0BA99665-BB23-493F-A010-F584A920B211}" type="slidenum">
              <a:rPr lang="en-US" smtClean="0"/>
              <a:pPr>
                <a:defRPr/>
              </a:pPr>
              <a:t>51</a:t>
            </a:fld>
            <a:endParaRPr lang="en-US" dirty="0"/>
          </a:p>
        </p:txBody>
      </p:sp>
    </p:spTree>
    <p:extLst>
      <p:ext uri="{BB962C8B-B14F-4D97-AF65-F5344CB8AC3E}">
        <p14:creationId xmlns:p14="http://schemas.microsoft.com/office/powerpoint/2010/main" val="2647653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010C060-2277-3C44-B541-7AB7E35A7C3B}"/>
              </a:ext>
            </a:extLst>
          </p:cNvPr>
          <p:cNvSpPr txBox="1">
            <a:spLocks/>
          </p:cNvSpPr>
          <p:nvPr/>
        </p:nvSpPr>
        <p:spPr bwMode="auto">
          <a:xfrm>
            <a:off x="0" y="2722993"/>
            <a:ext cx="12192000" cy="78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3092D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rgbClr val="1F1F99"/>
                </a:solidFill>
                <a:latin typeface="+mj-lt"/>
                <a:ea typeface="+mj-ea"/>
                <a:cs typeface="+mj-cs"/>
              </a:defRPr>
            </a:lvl1pPr>
            <a:lvl2pPr algn="ctr" rtl="0" eaLnBrk="1" fontAlgn="base" hangingPunct="1">
              <a:spcBef>
                <a:spcPct val="0"/>
              </a:spcBef>
              <a:spcAft>
                <a:spcPct val="0"/>
              </a:spcAft>
              <a:defRPr sz="4400">
                <a:solidFill>
                  <a:srgbClr val="1F1F99"/>
                </a:solidFill>
                <a:latin typeface="Tahoma" pitchFamily="34" charset="0"/>
                <a:cs typeface="Tahoma" pitchFamily="34" charset="0"/>
              </a:defRPr>
            </a:lvl2pPr>
            <a:lvl3pPr algn="ctr" rtl="0" eaLnBrk="1" fontAlgn="base" hangingPunct="1">
              <a:spcBef>
                <a:spcPct val="0"/>
              </a:spcBef>
              <a:spcAft>
                <a:spcPct val="0"/>
              </a:spcAft>
              <a:defRPr sz="4400">
                <a:solidFill>
                  <a:srgbClr val="1F1F99"/>
                </a:solidFill>
                <a:latin typeface="Tahoma" pitchFamily="34" charset="0"/>
                <a:cs typeface="Tahoma" pitchFamily="34" charset="0"/>
              </a:defRPr>
            </a:lvl3pPr>
            <a:lvl4pPr algn="ctr" rtl="0" eaLnBrk="1" fontAlgn="base" hangingPunct="1">
              <a:spcBef>
                <a:spcPct val="0"/>
              </a:spcBef>
              <a:spcAft>
                <a:spcPct val="0"/>
              </a:spcAft>
              <a:defRPr sz="4400">
                <a:solidFill>
                  <a:srgbClr val="1F1F99"/>
                </a:solidFill>
                <a:latin typeface="Tahoma" pitchFamily="34" charset="0"/>
                <a:cs typeface="Tahoma" pitchFamily="34" charset="0"/>
              </a:defRPr>
            </a:lvl4pPr>
            <a:lvl5pPr algn="ctr" rtl="0" eaLnBrk="1" fontAlgn="base" hangingPunct="1">
              <a:spcBef>
                <a:spcPct val="0"/>
              </a:spcBef>
              <a:spcAft>
                <a:spcPct val="0"/>
              </a:spcAft>
              <a:defRPr sz="4400">
                <a:solidFill>
                  <a:srgbClr val="1F1F99"/>
                </a:solidFill>
                <a:latin typeface="Tahoma" pitchFamily="34" charset="0"/>
                <a:cs typeface="Tahoma" pitchFamily="34" charset="0"/>
              </a:defRPr>
            </a:lvl5pPr>
            <a:lvl6pPr marL="457200" algn="ctr" rtl="0" eaLnBrk="1" fontAlgn="base" hangingPunct="1">
              <a:spcBef>
                <a:spcPct val="0"/>
              </a:spcBef>
              <a:spcAft>
                <a:spcPct val="0"/>
              </a:spcAft>
              <a:defRPr sz="4400">
                <a:solidFill>
                  <a:srgbClr val="3333FF"/>
                </a:solidFill>
                <a:latin typeface="Tahoma" pitchFamily="34" charset="0"/>
                <a:cs typeface="Tahoma" pitchFamily="34" charset="0"/>
              </a:defRPr>
            </a:lvl6pPr>
            <a:lvl7pPr marL="914400" algn="ctr" rtl="0" eaLnBrk="1" fontAlgn="base" hangingPunct="1">
              <a:spcBef>
                <a:spcPct val="0"/>
              </a:spcBef>
              <a:spcAft>
                <a:spcPct val="0"/>
              </a:spcAft>
              <a:defRPr sz="4400">
                <a:solidFill>
                  <a:srgbClr val="3333FF"/>
                </a:solidFill>
                <a:latin typeface="Tahoma" pitchFamily="34" charset="0"/>
                <a:cs typeface="Tahoma" pitchFamily="34" charset="0"/>
              </a:defRPr>
            </a:lvl7pPr>
            <a:lvl8pPr marL="1371600" algn="ctr" rtl="0" eaLnBrk="1" fontAlgn="base" hangingPunct="1">
              <a:spcBef>
                <a:spcPct val="0"/>
              </a:spcBef>
              <a:spcAft>
                <a:spcPct val="0"/>
              </a:spcAft>
              <a:defRPr sz="4400">
                <a:solidFill>
                  <a:srgbClr val="3333FF"/>
                </a:solidFill>
                <a:latin typeface="Tahoma" pitchFamily="34" charset="0"/>
                <a:cs typeface="Tahoma" pitchFamily="34" charset="0"/>
              </a:defRPr>
            </a:lvl8pPr>
            <a:lvl9pPr marL="1828800" algn="ctr" rtl="0" eaLnBrk="1" fontAlgn="base" hangingPunct="1">
              <a:spcBef>
                <a:spcPct val="0"/>
              </a:spcBef>
              <a:spcAft>
                <a:spcPct val="0"/>
              </a:spcAft>
              <a:defRPr sz="4400">
                <a:solidFill>
                  <a:srgbClr val="3333FF"/>
                </a:solidFill>
                <a:latin typeface="Tahoma" pitchFamily="34" charset="0"/>
                <a:cs typeface="Tahoma" pitchFamily="34" charset="0"/>
              </a:defRPr>
            </a:lvl9pPr>
          </a:lstStyle>
          <a:p>
            <a:r>
              <a:rPr lang="en-US" sz="3600" kern="0" dirty="0">
                <a:solidFill>
                  <a:srgbClr val="3333FF"/>
                </a:solidFill>
              </a:rPr>
              <a:t>4d. Highlights from the Biennial Report of the IARC Ethics Committee (IEC) 2019-2020</a:t>
            </a:r>
          </a:p>
        </p:txBody>
      </p:sp>
      <p:sp>
        <p:nvSpPr>
          <p:cNvPr id="2" name="Slide Number Placeholder 1">
            <a:extLst>
              <a:ext uri="{FF2B5EF4-FFF2-40B4-BE49-F238E27FC236}">
                <a16:creationId xmlns:a16="http://schemas.microsoft.com/office/drawing/2014/main" id="{EFC39B79-4E77-CD43-BD31-4D3627DE7A21}"/>
              </a:ext>
            </a:extLst>
          </p:cNvPr>
          <p:cNvSpPr>
            <a:spLocks noGrp="1"/>
          </p:cNvSpPr>
          <p:nvPr>
            <p:ph type="sldNum" sz="quarter" idx="10"/>
          </p:nvPr>
        </p:nvSpPr>
        <p:spPr/>
        <p:txBody>
          <a:bodyPr/>
          <a:lstStyle/>
          <a:p>
            <a:pPr>
              <a:defRPr/>
            </a:pPr>
            <a:fld id="{0BA99665-BB23-493F-A010-F584A920B211}" type="slidenum">
              <a:rPr lang="en-US" smtClean="0"/>
              <a:pPr>
                <a:defRPr/>
              </a:pPr>
              <a:t>52</a:t>
            </a:fld>
            <a:endParaRPr lang="en-US" dirty="0"/>
          </a:p>
        </p:txBody>
      </p:sp>
    </p:spTree>
    <p:extLst>
      <p:ext uri="{BB962C8B-B14F-4D97-AF65-F5344CB8AC3E}">
        <p14:creationId xmlns:p14="http://schemas.microsoft.com/office/powerpoint/2010/main" val="23440443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85071"/>
            <a:ext cx="12192000" cy="1143000"/>
          </a:xfrm>
          <a:prstGeom prst="rect">
            <a:avLst/>
          </a:prstGeom>
        </p:spPr>
        <p:txBody>
          <a:bodyPr/>
          <a:lst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a:lstStyle>
          <a:p>
            <a:r>
              <a:rPr lang="en-GB" sz="3200" kern="0" dirty="0"/>
              <a:t>Mission and scope of the IARC Ethical Committee (IEC)</a:t>
            </a:r>
          </a:p>
        </p:txBody>
      </p:sp>
      <p:sp>
        <p:nvSpPr>
          <p:cNvPr id="3" name="Content Placeholder 2"/>
          <p:cNvSpPr txBox="1">
            <a:spLocks/>
          </p:cNvSpPr>
          <p:nvPr/>
        </p:nvSpPr>
        <p:spPr>
          <a:xfrm>
            <a:off x="111511" y="1417639"/>
            <a:ext cx="11876049" cy="4169979"/>
          </a:xfrm>
          <a:prstGeom prst="rect">
            <a:avLst/>
          </a:prstGeom>
        </p:spPr>
        <p:txBody>
          <a:bodyPr/>
          <a:lstStyle>
            <a:lvl1pPr marL="444500" indent="-4445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990600" indent="-366713" algn="l" rtl="0" eaLnBrk="0" fontAlgn="base" hangingPunct="0">
              <a:spcBef>
                <a:spcPct val="20000"/>
              </a:spcBef>
              <a:spcAft>
                <a:spcPct val="0"/>
              </a:spcAft>
              <a:buClr>
                <a:schemeClr val="tx1"/>
              </a:buClr>
              <a:buChar char="•"/>
              <a:defRPr sz="2800">
                <a:solidFill>
                  <a:schemeClr val="tx1"/>
                </a:solidFill>
                <a:latin typeface="+mn-lt"/>
                <a:cs typeface="+mn-cs"/>
              </a:defRPr>
            </a:lvl2pPr>
            <a:lvl3pPr marL="1435100" indent="-265113" algn="l" rtl="0" eaLnBrk="0" fontAlgn="base" hangingPunct="0">
              <a:spcBef>
                <a:spcPct val="20000"/>
              </a:spcBef>
              <a:spcAft>
                <a:spcPct val="0"/>
              </a:spcAft>
              <a:buClr>
                <a:schemeClr val="tx1"/>
              </a:buClr>
              <a:buChar char="•"/>
              <a:defRPr sz="2400">
                <a:solidFill>
                  <a:schemeClr val="tx1"/>
                </a:solidFill>
                <a:latin typeface="+mn-lt"/>
                <a:cs typeface="+mn-cs"/>
              </a:defRPr>
            </a:lvl3pPr>
            <a:lvl4pPr marL="1879600" indent="-265113" algn="l" rtl="0" eaLnBrk="0" fontAlgn="base" hangingPunct="0">
              <a:spcBef>
                <a:spcPct val="20000"/>
              </a:spcBef>
              <a:spcAft>
                <a:spcPct val="0"/>
              </a:spcAft>
              <a:buClr>
                <a:schemeClr val="tx1"/>
              </a:buClr>
              <a:buChar char="•"/>
              <a:defRPr sz="2000">
                <a:solidFill>
                  <a:schemeClr val="tx1"/>
                </a:solidFill>
                <a:latin typeface="+mn-lt"/>
                <a:cs typeface="+mn-cs"/>
              </a:defRPr>
            </a:lvl4pPr>
            <a:lvl5pPr marL="2287588" indent="-228600" algn="l" rtl="0" eaLnBrk="0" fontAlgn="base" hangingPunct="0">
              <a:spcBef>
                <a:spcPct val="20000"/>
              </a:spcBef>
              <a:spcAft>
                <a:spcPct val="0"/>
              </a:spcAft>
              <a:buClr>
                <a:schemeClr val="tx1"/>
              </a:buClr>
              <a:buChar char="•"/>
              <a:defRPr sz="2000">
                <a:solidFill>
                  <a:schemeClr val="tx1"/>
                </a:solidFill>
                <a:latin typeface="+mn-lt"/>
                <a:cs typeface="+mn-cs"/>
              </a:defRPr>
            </a:lvl5pPr>
            <a:lvl6pPr marL="2744788" indent="-228600" algn="l" rtl="0" fontAlgn="base">
              <a:spcBef>
                <a:spcPct val="20000"/>
              </a:spcBef>
              <a:spcAft>
                <a:spcPct val="0"/>
              </a:spcAft>
              <a:buClr>
                <a:schemeClr val="tx1"/>
              </a:buClr>
              <a:buChar char="•"/>
              <a:defRPr sz="2000">
                <a:solidFill>
                  <a:schemeClr val="tx1"/>
                </a:solidFill>
                <a:latin typeface="+mn-lt"/>
                <a:cs typeface="+mn-cs"/>
              </a:defRPr>
            </a:lvl6pPr>
            <a:lvl7pPr marL="3201988" indent="-228600" algn="l" rtl="0" fontAlgn="base">
              <a:spcBef>
                <a:spcPct val="20000"/>
              </a:spcBef>
              <a:spcAft>
                <a:spcPct val="0"/>
              </a:spcAft>
              <a:buClr>
                <a:schemeClr val="tx1"/>
              </a:buClr>
              <a:buChar char="•"/>
              <a:defRPr sz="2000">
                <a:solidFill>
                  <a:schemeClr val="tx1"/>
                </a:solidFill>
                <a:latin typeface="+mn-lt"/>
                <a:cs typeface="+mn-cs"/>
              </a:defRPr>
            </a:lvl7pPr>
            <a:lvl8pPr marL="3659188" indent="-228600" algn="l" rtl="0" fontAlgn="base">
              <a:spcBef>
                <a:spcPct val="20000"/>
              </a:spcBef>
              <a:spcAft>
                <a:spcPct val="0"/>
              </a:spcAft>
              <a:buClr>
                <a:schemeClr val="tx1"/>
              </a:buClr>
              <a:buChar char="•"/>
              <a:defRPr sz="2000">
                <a:solidFill>
                  <a:schemeClr val="tx1"/>
                </a:solidFill>
                <a:latin typeface="+mn-lt"/>
                <a:cs typeface="+mn-cs"/>
              </a:defRPr>
            </a:lvl8pPr>
            <a:lvl9pPr marL="4116388" indent="-228600" algn="l" rtl="0" fontAlgn="base">
              <a:spcBef>
                <a:spcPct val="20000"/>
              </a:spcBef>
              <a:spcAft>
                <a:spcPct val="0"/>
              </a:spcAft>
              <a:buClr>
                <a:schemeClr val="tx1"/>
              </a:buClr>
              <a:buChar char="•"/>
              <a:defRPr sz="2000">
                <a:solidFill>
                  <a:schemeClr val="tx1"/>
                </a:solidFill>
                <a:latin typeface="+mn-lt"/>
                <a:cs typeface="+mn-cs"/>
              </a:defRPr>
            </a:lvl9pPr>
          </a:lstStyle>
          <a:p>
            <a:pPr marL="0" indent="0" algn="just">
              <a:spcAft>
                <a:spcPts val="1200"/>
              </a:spcAft>
              <a:buFontTx/>
              <a:buNone/>
            </a:pPr>
            <a:r>
              <a:rPr lang="en-GB" kern="0" dirty="0">
                <a:solidFill>
                  <a:srgbClr val="3333FF"/>
                </a:solidFill>
              </a:rPr>
              <a:t>To ensure: </a:t>
            </a:r>
          </a:p>
          <a:p>
            <a:pPr lvl="1" algn="just">
              <a:spcAft>
                <a:spcPts val="600"/>
              </a:spcAft>
            </a:pPr>
            <a:r>
              <a:rPr lang="en-GB" kern="0" dirty="0">
                <a:solidFill>
                  <a:srgbClr val="1F1F99"/>
                </a:solidFill>
              </a:rPr>
              <a:t>The protection of the safety, well-being and privacy of participants in studies carried out by IARC, to enable and promote conduct of good quality research;</a:t>
            </a:r>
          </a:p>
          <a:p>
            <a:pPr lvl="1" algn="just">
              <a:spcAft>
                <a:spcPts val="600"/>
              </a:spcAft>
            </a:pPr>
            <a:r>
              <a:rPr lang="en-GB" kern="0" dirty="0">
                <a:solidFill>
                  <a:srgbClr val="1F1F99"/>
                </a:solidFill>
              </a:rPr>
              <a:t>That IARC’s studies demonstrate the respect for the most rigorous ethical principles and standards; and</a:t>
            </a:r>
          </a:p>
          <a:p>
            <a:pPr lvl="1" algn="just">
              <a:spcAft>
                <a:spcPts val="600"/>
              </a:spcAft>
            </a:pPr>
            <a:r>
              <a:rPr lang="en-GB" kern="0" dirty="0">
                <a:solidFill>
                  <a:srgbClr val="1F1F99"/>
                </a:solidFill>
              </a:rPr>
              <a:t>That IARC’s studies reflect the values of WHO and of the UN family.</a:t>
            </a:r>
          </a:p>
        </p:txBody>
      </p:sp>
      <p:sp>
        <p:nvSpPr>
          <p:cNvPr id="4" name="Slide Number Placeholder 3">
            <a:extLst>
              <a:ext uri="{FF2B5EF4-FFF2-40B4-BE49-F238E27FC236}">
                <a16:creationId xmlns:a16="http://schemas.microsoft.com/office/drawing/2014/main" id="{31D3A31A-E1AA-0B4E-B99D-D9146F40D027}"/>
              </a:ext>
            </a:extLst>
          </p:cNvPr>
          <p:cNvSpPr>
            <a:spLocks noGrp="1"/>
          </p:cNvSpPr>
          <p:nvPr>
            <p:ph type="sldNum" sz="quarter" idx="10"/>
          </p:nvPr>
        </p:nvSpPr>
        <p:spPr/>
        <p:txBody>
          <a:bodyPr/>
          <a:lstStyle/>
          <a:p>
            <a:pPr>
              <a:defRPr/>
            </a:pPr>
            <a:fld id="{0BA99665-BB23-493F-A010-F584A920B211}" type="slidenum">
              <a:rPr lang="en-US" smtClean="0"/>
              <a:pPr>
                <a:defRPr/>
              </a:pPr>
              <a:t>53</a:t>
            </a:fld>
            <a:endParaRPr lang="en-US" dirty="0"/>
          </a:p>
        </p:txBody>
      </p:sp>
    </p:spTree>
    <p:extLst>
      <p:ext uri="{BB962C8B-B14F-4D97-AF65-F5344CB8AC3E}">
        <p14:creationId xmlns:p14="http://schemas.microsoft.com/office/powerpoint/2010/main" val="470927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51618"/>
            <a:ext cx="12192000" cy="1143000"/>
          </a:xfrm>
          <a:prstGeom prst="rect">
            <a:avLst/>
          </a:prstGeom>
        </p:spPr>
        <p:txBody>
          <a:bodyPr/>
          <a:lst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a:lstStyle>
          <a:p>
            <a:r>
              <a:rPr lang="fr-FR" sz="3200" kern="0" dirty="0">
                <a:latin typeface="Tahoma" panose="020B0604030504040204" pitchFamily="34" charset="0"/>
                <a:ea typeface="Tahoma" panose="020B0604030504040204" pitchFamily="34" charset="0"/>
                <a:cs typeface="Tahoma" panose="020B0604030504040204" pitchFamily="34" charset="0"/>
              </a:rPr>
              <a:t>Composition of the IEC</a:t>
            </a:r>
            <a:endParaRPr lang="en-GB" sz="3200" kern="0" dirty="0"/>
          </a:p>
        </p:txBody>
      </p:sp>
      <p:sp>
        <p:nvSpPr>
          <p:cNvPr id="3" name="Content Placeholder 2">
            <a:extLst>
              <a:ext uri="{FF2B5EF4-FFF2-40B4-BE49-F238E27FC236}">
                <a16:creationId xmlns:a16="http://schemas.microsoft.com/office/drawing/2014/main" id="{616C284A-6E6B-4A83-A9AA-86E40DA357D3}"/>
              </a:ext>
            </a:extLst>
          </p:cNvPr>
          <p:cNvSpPr txBox="1">
            <a:spLocks/>
          </p:cNvSpPr>
          <p:nvPr/>
        </p:nvSpPr>
        <p:spPr>
          <a:xfrm>
            <a:off x="178419" y="1600201"/>
            <a:ext cx="11864897" cy="2447925"/>
          </a:xfrm>
          <a:prstGeom prst="rect">
            <a:avLst/>
          </a:prstGeom>
        </p:spPr>
        <p:txBody>
          <a:bodyPr/>
          <a:lstStyle>
            <a:lvl1pPr marL="444500" indent="-4445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990600" indent="-366713" algn="l" rtl="0" eaLnBrk="0" fontAlgn="base" hangingPunct="0">
              <a:spcBef>
                <a:spcPct val="20000"/>
              </a:spcBef>
              <a:spcAft>
                <a:spcPct val="0"/>
              </a:spcAft>
              <a:buClr>
                <a:schemeClr val="tx1"/>
              </a:buClr>
              <a:buChar char="•"/>
              <a:defRPr sz="2800">
                <a:solidFill>
                  <a:schemeClr val="tx1"/>
                </a:solidFill>
                <a:latin typeface="+mn-lt"/>
                <a:cs typeface="+mn-cs"/>
              </a:defRPr>
            </a:lvl2pPr>
            <a:lvl3pPr marL="1435100" indent="-265113" algn="l" rtl="0" eaLnBrk="0" fontAlgn="base" hangingPunct="0">
              <a:spcBef>
                <a:spcPct val="20000"/>
              </a:spcBef>
              <a:spcAft>
                <a:spcPct val="0"/>
              </a:spcAft>
              <a:buClr>
                <a:schemeClr val="tx1"/>
              </a:buClr>
              <a:buChar char="•"/>
              <a:defRPr sz="2400">
                <a:solidFill>
                  <a:schemeClr val="tx1"/>
                </a:solidFill>
                <a:latin typeface="+mn-lt"/>
                <a:cs typeface="+mn-cs"/>
              </a:defRPr>
            </a:lvl3pPr>
            <a:lvl4pPr marL="1879600" indent="-265113" algn="l" rtl="0" eaLnBrk="0" fontAlgn="base" hangingPunct="0">
              <a:spcBef>
                <a:spcPct val="20000"/>
              </a:spcBef>
              <a:spcAft>
                <a:spcPct val="0"/>
              </a:spcAft>
              <a:buClr>
                <a:schemeClr val="tx1"/>
              </a:buClr>
              <a:buChar char="•"/>
              <a:defRPr sz="2000">
                <a:solidFill>
                  <a:schemeClr val="tx1"/>
                </a:solidFill>
                <a:latin typeface="+mn-lt"/>
                <a:cs typeface="+mn-cs"/>
              </a:defRPr>
            </a:lvl4pPr>
            <a:lvl5pPr marL="2287588" indent="-228600" algn="l" rtl="0" eaLnBrk="0" fontAlgn="base" hangingPunct="0">
              <a:spcBef>
                <a:spcPct val="20000"/>
              </a:spcBef>
              <a:spcAft>
                <a:spcPct val="0"/>
              </a:spcAft>
              <a:buClr>
                <a:schemeClr val="tx1"/>
              </a:buClr>
              <a:buChar char="•"/>
              <a:defRPr sz="2000">
                <a:solidFill>
                  <a:schemeClr val="tx1"/>
                </a:solidFill>
                <a:latin typeface="+mn-lt"/>
                <a:cs typeface="+mn-cs"/>
              </a:defRPr>
            </a:lvl5pPr>
            <a:lvl6pPr marL="2744788" indent="-228600" algn="l" rtl="0" fontAlgn="base">
              <a:spcBef>
                <a:spcPct val="20000"/>
              </a:spcBef>
              <a:spcAft>
                <a:spcPct val="0"/>
              </a:spcAft>
              <a:buClr>
                <a:schemeClr val="tx1"/>
              </a:buClr>
              <a:buChar char="•"/>
              <a:defRPr sz="2000">
                <a:solidFill>
                  <a:schemeClr val="tx1"/>
                </a:solidFill>
                <a:latin typeface="+mn-lt"/>
                <a:cs typeface="+mn-cs"/>
              </a:defRPr>
            </a:lvl6pPr>
            <a:lvl7pPr marL="3201988" indent="-228600" algn="l" rtl="0" fontAlgn="base">
              <a:spcBef>
                <a:spcPct val="20000"/>
              </a:spcBef>
              <a:spcAft>
                <a:spcPct val="0"/>
              </a:spcAft>
              <a:buClr>
                <a:schemeClr val="tx1"/>
              </a:buClr>
              <a:buChar char="•"/>
              <a:defRPr sz="2000">
                <a:solidFill>
                  <a:schemeClr val="tx1"/>
                </a:solidFill>
                <a:latin typeface="+mn-lt"/>
                <a:cs typeface="+mn-cs"/>
              </a:defRPr>
            </a:lvl7pPr>
            <a:lvl8pPr marL="3659188" indent="-228600" algn="l" rtl="0" fontAlgn="base">
              <a:spcBef>
                <a:spcPct val="20000"/>
              </a:spcBef>
              <a:spcAft>
                <a:spcPct val="0"/>
              </a:spcAft>
              <a:buClr>
                <a:schemeClr val="tx1"/>
              </a:buClr>
              <a:buChar char="•"/>
              <a:defRPr sz="2000">
                <a:solidFill>
                  <a:schemeClr val="tx1"/>
                </a:solidFill>
                <a:latin typeface="+mn-lt"/>
                <a:cs typeface="+mn-cs"/>
              </a:defRPr>
            </a:lvl8pPr>
            <a:lvl9pPr marL="4116388" indent="-228600" algn="l" rtl="0" fontAlgn="base">
              <a:spcBef>
                <a:spcPct val="20000"/>
              </a:spcBef>
              <a:spcAft>
                <a:spcPct val="0"/>
              </a:spcAft>
              <a:buClr>
                <a:schemeClr val="tx1"/>
              </a:buClr>
              <a:buChar char="•"/>
              <a:defRPr sz="2000">
                <a:solidFill>
                  <a:schemeClr val="tx1"/>
                </a:solidFill>
                <a:latin typeface="+mn-lt"/>
                <a:cs typeface="+mn-cs"/>
              </a:defRPr>
            </a:lvl9pPr>
          </a:lstStyle>
          <a:p>
            <a:pPr algn="just">
              <a:spcAft>
                <a:spcPts val="600"/>
              </a:spcAft>
            </a:pPr>
            <a:r>
              <a:rPr lang="en-GB" sz="2800" kern="0" dirty="0">
                <a:solidFill>
                  <a:srgbClr val="1F1F99"/>
                </a:solidFill>
              </a:rPr>
              <a:t>Senior individuals with diverse backgrounds and nationalities (Belgium, Brazil, Denmark, France, United Kingdom, Saudi Arabia, Turkey)</a:t>
            </a:r>
          </a:p>
          <a:p>
            <a:pPr algn="just">
              <a:spcAft>
                <a:spcPts val="600"/>
              </a:spcAft>
            </a:pPr>
            <a:r>
              <a:rPr lang="en-GB" sz="2800" kern="0" dirty="0">
                <a:solidFill>
                  <a:srgbClr val="1F1F99"/>
                </a:solidFill>
              </a:rPr>
              <a:t>Representing sciences, medical care, and the general population.</a:t>
            </a:r>
          </a:p>
          <a:p>
            <a:endParaRPr lang="en-GB" kern="0" dirty="0"/>
          </a:p>
        </p:txBody>
      </p:sp>
      <p:sp>
        <p:nvSpPr>
          <p:cNvPr id="4" name="Slide Number Placeholder 3">
            <a:extLst>
              <a:ext uri="{FF2B5EF4-FFF2-40B4-BE49-F238E27FC236}">
                <a16:creationId xmlns:a16="http://schemas.microsoft.com/office/drawing/2014/main" id="{40AE8E54-B1AA-4344-9A39-ABC0B6C8C479}"/>
              </a:ext>
            </a:extLst>
          </p:cNvPr>
          <p:cNvSpPr>
            <a:spLocks noGrp="1"/>
          </p:cNvSpPr>
          <p:nvPr>
            <p:ph type="sldNum" sz="quarter" idx="10"/>
          </p:nvPr>
        </p:nvSpPr>
        <p:spPr/>
        <p:txBody>
          <a:bodyPr/>
          <a:lstStyle/>
          <a:p>
            <a:pPr>
              <a:defRPr/>
            </a:pPr>
            <a:fld id="{0BA99665-BB23-493F-A010-F584A920B211}" type="slidenum">
              <a:rPr lang="en-US" smtClean="0"/>
              <a:pPr>
                <a:defRPr/>
              </a:pPr>
              <a:t>54</a:t>
            </a:fld>
            <a:endParaRPr lang="en-US" dirty="0"/>
          </a:p>
        </p:txBody>
      </p:sp>
    </p:spTree>
    <p:extLst>
      <p:ext uri="{BB962C8B-B14F-4D97-AF65-F5344CB8AC3E}">
        <p14:creationId xmlns:p14="http://schemas.microsoft.com/office/powerpoint/2010/main" val="18822348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38557"/>
            <a:ext cx="12192000" cy="1143000"/>
          </a:xfrm>
          <a:prstGeom prst="rect">
            <a:avLst/>
          </a:prstGeom>
        </p:spPr>
        <p:txBody>
          <a:bodyPr/>
          <a:lst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a:lstStyle>
          <a:p>
            <a:r>
              <a:rPr lang="fr-FR" sz="3200" kern="0" dirty="0">
                <a:latin typeface="Tahoma" panose="020B0604030504040204" pitchFamily="34" charset="0"/>
                <a:ea typeface="Tahoma" panose="020B0604030504040204" pitchFamily="34" charset="0"/>
                <a:cs typeface="Tahoma" panose="020B0604030504040204" pitchFamily="34" charset="0"/>
              </a:rPr>
              <a:t>IEC evaluations</a:t>
            </a:r>
            <a:endParaRPr lang="en-GB" sz="3200" kern="0" dirty="0"/>
          </a:p>
        </p:txBody>
      </p:sp>
      <p:sp>
        <p:nvSpPr>
          <p:cNvPr id="3" name="TextBox 2">
            <a:extLst>
              <a:ext uri="{FF2B5EF4-FFF2-40B4-BE49-F238E27FC236}">
                <a16:creationId xmlns:a16="http://schemas.microsoft.com/office/drawing/2014/main" id="{4C5A2358-BE22-4CF5-BCD5-C2EB751E68DB}"/>
              </a:ext>
            </a:extLst>
          </p:cNvPr>
          <p:cNvSpPr txBox="1"/>
          <p:nvPr/>
        </p:nvSpPr>
        <p:spPr>
          <a:xfrm>
            <a:off x="200722" y="1457212"/>
            <a:ext cx="5642517" cy="523220"/>
          </a:xfrm>
          <a:prstGeom prst="rect">
            <a:avLst/>
          </a:prstGeom>
          <a:noFill/>
        </p:spPr>
        <p:txBody>
          <a:bodyPr wrap="square" rtlCol="0">
            <a:spAutoFit/>
          </a:bodyPr>
          <a:lstStyle/>
          <a:p>
            <a:pPr algn="ctr" fontAlgn="base">
              <a:spcBef>
                <a:spcPct val="0"/>
              </a:spcBef>
              <a:spcAft>
                <a:spcPct val="0"/>
              </a:spcAft>
            </a:pPr>
            <a:r>
              <a:rPr lang="en-GB" sz="2800" dirty="0">
                <a:solidFill>
                  <a:srgbClr val="FF0000"/>
                </a:solidFill>
              </a:rPr>
              <a:t>Evaluations over the biennium</a:t>
            </a:r>
          </a:p>
        </p:txBody>
      </p:sp>
      <p:sp>
        <p:nvSpPr>
          <p:cNvPr id="4" name="TextBox 3">
            <a:extLst>
              <a:ext uri="{FF2B5EF4-FFF2-40B4-BE49-F238E27FC236}">
                <a16:creationId xmlns:a16="http://schemas.microsoft.com/office/drawing/2014/main" id="{0D32F8C7-AB55-4F75-9206-267D56EA31CF}"/>
              </a:ext>
            </a:extLst>
          </p:cNvPr>
          <p:cNvSpPr txBox="1"/>
          <p:nvPr/>
        </p:nvSpPr>
        <p:spPr>
          <a:xfrm>
            <a:off x="6018856" y="1026325"/>
            <a:ext cx="5946403" cy="954107"/>
          </a:xfrm>
          <a:prstGeom prst="rect">
            <a:avLst/>
          </a:prstGeom>
          <a:noFill/>
        </p:spPr>
        <p:txBody>
          <a:bodyPr wrap="square" rtlCol="0">
            <a:spAutoFit/>
          </a:bodyPr>
          <a:lstStyle/>
          <a:p>
            <a:pPr algn="ctr" fontAlgn="base">
              <a:spcBef>
                <a:spcPct val="0"/>
              </a:spcBef>
              <a:spcAft>
                <a:spcPct val="0"/>
              </a:spcAft>
            </a:pPr>
            <a:r>
              <a:rPr lang="en-GB" sz="2800" dirty="0">
                <a:solidFill>
                  <a:srgbClr val="FF0000"/>
                </a:solidFill>
              </a:rPr>
              <a:t>Increased expedite reviews during covid-19</a:t>
            </a:r>
          </a:p>
        </p:txBody>
      </p:sp>
      <p:pic>
        <p:nvPicPr>
          <p:cNvPr id="7" name="Picture 6"/>
          <p:cNvPicPr>
            <a:picLocks noChangeAspect="1"/>
          </p:cNvPicPr>
          <p:nvPr/>
        </p:nvPicPr>
        <p:blipFill>
          <a:blip r:embed="rId3"/>
          <a:stretch>
            <a:fillRect/>
          </a:stretch>
        </p:blipFill>
        <p:spPr>
          <a:xfrm>
            <a:off x="39960" y="2049171"/>
            <a:ext cx="5968365" cy="4086225"/>
          </a:xfrm>
          <a:prstGeom prst="rect">
            <a:avLst/>
          </a:prstGeom>
        </p:spPr>
      </p:pic>
      <p:pic>
        <p:nvPicPr>
          <p:cNvPr id="8" name="Picture 7"/>
          <p:cNvPicPr>
            <a:picLocks noChangeAspect="1"/>
          </p:cNvPicPr>
          <p:nvPr/>
        </p:nvPicPr>
        <p:blipFill>
          <a:blip r:embed="rId4"/>
          <a:stretch>
            <a:fillRect/>
          </a:stretch>
        </p:blipFill>
        <p:spPr>
          <a:xfrm>
            <a:off x="6054711" y="1900581"/>
            <a:ext cx="6055043" cy="4234815"/>
          </a:xfrm>
          <a:prstGeom prst="rect">
            <a:avLst/>
          </a:prstGeom>
        </p:spPr>
      </p:pic>
      <p:sp>
        <p:nvSpPr>
          <p:cNvPr id="5" name="Slide Number Placeholder 4">
            <a:extLst>
              <a:ext uri="{FF2B5EF4-FFF2-40B4-BE49-F238E27FC236}">
                <a16:creationId xmlns:a16="http://schemas.microsoft.com/office/drawing/2014/main" id="{BD7471B2-F796-F149-B083-A67D060E2D22}"/>
              </a:ext>
            </a:extLst>
          </p:cNvPr>
          <p:cNvSpPr>
            <a:spLocks noGrp="1"/>
          </p:cNvSpPr>
          <p:nvPr>
            <p:ph type="sldNum" sz="quarter" idx="10"/>
          </p:nvPr>
        </p:nvSpPr>
        <p:spPr/>
        <p:txBody>
          <a:bodyPr/>
          <a:lstStyle/>
          <a:p>
            <a:pPr>
              <a:defRPr/>
            </a:pPr>
            <a:fld id="{0BA99665-BB23-493F-A010-F584A920B211}" type="slidenum">
              <a:rPr lang="en-US" smtClean="0"/>
              <a:pPr>
                <a:defRPr/>
              </a:pPr>
              <a:t>55</a:t>
            </a:fld>
            <a:endParaRPr lang="en-US" dirty="0"/>
          </a:p>
        </p:txBody>
      </p:sp>
    </p:spTree>
    <p:extLst>
      <p:ext uri="{BB962C8B-B14F-4D97-AF65-F5344CB8AC3E}">
        <p14:creationId xmlns:p14="http://schemas.microsoft.com/office/powerpoint/2010/main" val="4541572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40464"/>
            <a:ext cx="12192000" cy="1143000"/>
          </a:xfrm>
          <a:prstGeom prst="rect">
            <a:avLst/>
          </a:prstGeom>
        </p:spPr>
        <p:txBody>
          <a:bodyPr/>
          <a:lst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a:lstStyle>
          <a:p>
            <a:r>
              <a:rPr lang="fr-FR" sz="3200" kern="0" dirty="0" err="1">
                <a:latin typeface="Tahoma" panose="020B0604030504040204" pitchFamily="34" charset="0"/>
                <a:ea typeface="Tahoma" panose="020B0604030504040204" pitchFamily="34" charset="0"/>
                <a:cs typeface="Tahoma" panose="020B0604030504040204" pitchFamily="34" charset="0"/>
              </a:rPr>
              <a:t>Other</a:t>
            </a:r>
            <a:r>
              <a:rPr lang="fr-FR" sz="3200" kern="0" dirty="0">
                <a:latin typeface="Tahoma" panose="020B0604030504040204" pitchFamily="34" charset="0"/>
                <a:ea typeface="Tahoma" panose="020B0604030504040204" pitchFamily="34" charset="0"/>
                <a:cs typeface="Tahoma" panose="020B0604030504040204" pitchFamily="34" charset="0"/>
              </a:rPr>
              <a:t> </a:t>
            </a:r>
            <a:r>
              <a:rPr lang="fr-FR" sz="3200" kern="0" dirty="0" err="1">
                <a:latin typeface="Tahoma" panose="020B0604030504040204" pitchFamily="34" charset="0"/>
                <a:ea typeface="Tahoma" panose="020B0604030504040204" pitchFamily="34" charset="0"/>
                <a:cs typeface="Tahoma" panose="020B0604030504040204" pitchFamily="34" charset="0"/>
              </a:rPr>
              <a:t>activities</a:t>
            </a:r>
            <a:endParaRPr lang="en-GB" sz="3200" kern="0" dirty="0"/>
          </a:p>
        </p:txBody>
      </p:sp>
      <p:sp>
        <p:nvSpPr>
          <p:cNvPr id="3" name="Content Placeholder 2"/>
          <p:cNvSpPr txBox="1">
            <a:spLocks/>
          </p:cNvSpPr>
          <p:nvPr/>
        </p:nvSpPr>
        <p:spPr>
          <a:xfrm>
            <a:off x="111511" y="953432"/>
            <a:ext cx="11909503" cy="3800475"/>
          </a:xfrm>
          <a:prstGeom prst="rect">
            <a:avLst/>
          </a:prstGeom>
        </p:spPr>
        <p:txBody>
          <a:bodyPr/>
          <a:lstStyle>
            <a:lvl1pPr marL="444500" indent="-4445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990600" indent="-366713" algn="l" rtl="0" eaLnBrk="0" fontAlgn="base" hangingPunct="0">
              <a:spcBef>
                <a:spcPct val="20000"/>
              </a:spcBef>
              <a:spcAft>
                <a:spcPct val="0"/>
              </a:spcAft>
              <a:buClr>
                <a:schemeClr val="tx1"/>
              </a:buClr>
              <a:buChar char="•"/>
              <a:defRPr sz="2800">
                <a:solidFill>
                  <a:schemeClr val="tx1"/>
                </a:solidFill>
                <a:latin typeface="+mn-lt"/>
                <a:cs typeface="+mn-cs"/>
              </a:defRPr>
            </a:lvl2pPr>
            <a:lvl3pPr marL="1435100" indent="-265113" algn="l" rtl="0" eaLnBrk="0" fontAlgn="base" hangingPunct="0">
              <a:spcBef>
                <a:spcPct val="20000"/>
              </a:spcBef>
              <a:spcAft>
                <a:spcPct val="0"/>
              </a:spcAft>
              <a:buClr>
                <a:schemeClr val="tx1"/>
              </a:buClr>
              <a:buChar char="•"/>
              <a:defRPr sz="2400">
                <a:solidFill>
                  <a:schemeClr val="tx1"/>
                </a:solidFill>
                <a:latin typeface="+mn-lt"/>
                <a:cs typeface="+mn-cs"/>
              </a:defRPr>
            </a:lvl3pPr>
            <a:lvl4pPr marL="1879600" indent="-265113" algn="l" rtl="0" eaLnBrk="0" fontAlgn="base" hangingPunct="0">
              <a:spcBef>
                <a:spcPct val="20000"/>
              </a:spcBef>
              <a:spcAft>
                <a:spcPct val="0"/>
              </a:spcAft>
              <a:buClr>
                <a:schemeClr val="tx1"/>
              </a:buClr>
              <a:buChar char="•"/>
              <a:defRPr sz="2000">
                <a:solidFill>
                  <a:schemeClr val="tx1"/>
                </a:solidFill>
                <a:latin typeface="+mn-lt"/>
                <a:cs typeface="+mn-cs"/>
              </a:defRPr>
            </a:lvl4pPr>
            <a:lvl5pPr marL="2287588" indent="-228600" algn="l" rtl="0" eaLnBrk="0" fontAlgn="base" hangingPunct="0">
              <a:spcBef>
                <a:spcPct val="20000"/>
              </a:spcBef>
              <a:spcAft>
                <a:spcPct val="0"/>
              </a:spcAft>
              <a:buClr>
                <a:schemeClr val="tx1"/>
              </a:buClr>
              <a:buChar char="•"/>
              <a:defRPr sz="2000">
                <a:solidFill>
                  <a:schemeClr val="tx1"/>
                </a:solidFill>
                <a:latin typeface="+mn-lt"/>
                <a:cs typeface="+mn-cs"/>
              </a:defRPr>
            </a:lvl5pPr>
            <a:lvl6pPr marL="2744788" indent="-228600" algn="l" rtl="0" fontAlgn="base">
              <a:spcBef>
                <a:spcPct val="20000"/>
              </a:spcBef>
              <a:spcAft>
                <a:spcPct val="0"/>
              </a:spcAft>
              <a:buClr>
                <a:schemeClr val="tx1"/>
              </a:buClr>
              <a:buChar char="•"/>
              <a:defRPr sz="2000">
                <a:solidFill>
                  <a:schemeClr val="tx1"/>
                </a:solidFill>
                <a:latin typeface="+mn-lt"/>
                <a:cs typeface="+mn-cs"/>
              </a:defRPr>
            </a:lvl6pPr>
            <a:lvl7pPr marL="3201988" indent="-228600" algn="l" rtl="0" fontAlgn="base">
              <a:spcBef>
                <a:spcPct val="20000"/>
              </a:spcBef>
              <a:spcAft>
                <a:spcPct val="0"/>
              </a:spcAft>
              <a:buClr>
                <a:schemeClr val="tx1"/>
              </a:buClr>
              <a:buChar char="•"/>
              <a:defRPr sz="2000">
                <a:solidFill>
                  <a:schemeClr val="tx1"/>
                </a:solidFill>
                <a:latin typeface="+mn-lt"/>
                <a:cs typeface="+mn-cs"/>
              </a:defRPr>
            </a:lvl7pPr>
            <a:lvl8pPr marL="3659188" indent="-228600" algn="l" rtl="0" fontAlgn="base">
              <a:spcBef>
                <a:spcPct val="20000"/>
              </a:spcBef>
              <a:spcAft>
                <a:spcPct val="0"/>
              </a:spcAft>
              <a:buClr>
                <a:schemeClr val="tx1"/>
              </a:buClr>
              <a:buChar char="•"/>
              <a:defRPr sz="2000">
                <a:solidFill>
                  <a:schemeClr val="tx1"/>
                </a:solidFill>
                <a:latin typeface="+mn-lt"/>
                <a:cs typeface="+mn-cs"/>
              </a:defRPr>
            </a:lvl8pPr>
            <a:lvl9pPr marL="4116388" indent="-228600" algn="l" rtl="0" fontAlgn="base">
              <a:spcBef>
                <a:spcPct val="20000"/>
              </a:spcBef>
              <a:spcAft>
                <a:spcPct val="0"/>
              </a:spcAft>
              <a:buClr>
                <a:schemeClr val="tx1"/>
              </a:buClr>
              <a:buChar char="•"/>
              <a:defRPr sz="2000">
                <a:solidFill>
                  <a:schemeClr val="tx1"/>
                </a:solidFill>
                <a:latin typeface="+mn-lt"/>
                <a:cs typeface="+mn-cs"/>
              </a:defRPr>
            </a:lvl9pPr>
          </a:lstStyle>
          <a:p>
            <a:pPr algn="just">
              <a:spcAft>
                <a:spcPts val="600"/>
              </a:spcAft>
            </a:pPr>
            <a:r>
              <a:rPr lang="en-GB" sz="2800" kern="0" dirty="0">
                <a:solidFill>
                  <a:srgbClr val="1F1F99"/>
                </a:solidFill>
              </a:rPr>
              <a:t>Ongoing update of Procedures;</a:t>
            </a:r>
          </a:p>
          <a:p>
            <a:pPr algn="just">
              <a:spcAft>
                <a:spcPts val="600"/>
              </a:spcAft>
            </a:pPr>
            <a:r>
              <a:rPr lang="en-GB" sz="2800" kern="0" dirty="0">
                <a:solidFill>
                  <a:srgbClr val="1F1F99"/>
                </a:solidFill>
              </a:rPr>
              <a:t>Monitoring of potential Conflicts of Interest in research studies;</a:t>
            </a:r>
          </a:p>
          <a:p>
            <a:pPr algn="just">
              <a:spcAft>
                <a:spcPts val="600"/>
              </a:spcAft>
            </a:pPr>
            <a:r>
              <a:rPr lang="en-GB" sz="2800" kern="0" dirty="0">
                <a:solidFill>
                  <a:srgbClr val="1F1F99"/>
                </a:solidFill>
              </a:rPr>
              <a:t>Monitoring of the </a:t>
            </a:r>
            <a:r>
              <a:rPr lang="en-GB" sz="2800" i="1" kern="0" dirty="0" err="1">
                <a:solidFill>
                  <a:srgbClr val="1F1F99"/>
                </a:solidFill>
              </a:rPr>
              <a:t>Asbest</a:t>
            </a:r>
            <a:r>
              <a:rPr lang="en-GB" sz="2800" kern="0" dirty="0">
                <a:solidFill>
                  <a:srgbClr val="1F1F99"/>
                </a:solidFill>
              </a:rPr>
              <a:t> study;</a:t>
            </a:r>
          </a:p>
          <a:p>
            <a:pPr algn="just">
              <a:spcAft>
                <a:spcPts val="600"/>
              </a:spcAft>
            </a:pPr>
            <a:r>
              <a:rPr lang="en-GB" sz="2800" kern="0" dirty="0">
                <a:solidFill>
                  <a:srgbClr val="1F1F99"/>
                </a:solidFill>
              </a:rPr>
              <a:t>Training;</a:t>
            </a:r>
          </a:p>
          <a:p>
            <a:pPr algn="just">
              <a:spcAft>
                <a:spcPts val="600"/>
              </a:spcAft>
            </a:pPr>
            <a:r>
              <a:rPr lang="en-GB" sz="2800" kern="0" dirty="0">
                <a:solidFill>
                  <a:srgbClr val="1F1F99"/>
                </a:solidFill>
              </a:rPr>
              <a:t>External collaborations with UN Agencies; and</a:t>
            </a:r>
          </a:p>
          <a:p>
            <a:pPr algn="just">
              <a:spcAft>
                <a:spcPts val="600"/>
              </a:spcAft>
            </a:pPr>
            <a:r>
              <a:rPr lang="en-GB" sz="2800" kern="0" dirty="0">
                <a:solidFill>
                  <a:srgbClr val="1F1F99"/>
                </a:solidFill>
              </a:rPr>
              <a:t>Ongoing reflection on current bioethics issues.</a:t>
            </a:r>
          </a:p>
          <a:p>
            <a:endParaRPr lang="en-GB" kern="0" dirty="0"/>
          </a:p>
        </p:txBody>
      </p:sp>
      <p:sp>
        <p:nvSpPr>
          <p:cNvPr id="4" name="Slide Number Placeholder 3">
            <a:extLst>
              <a:ext uri="{FF2B5EF4-FFF2-40B4-BE49-F238E27FC236}">
                <a16:creationId xmlns:a16="http://schemas.microsoft.com/office/drawing/2014/main" id="{96C0397E-1498-F84A-B2D6-79FB4DBCBF7D}"/>
              </a:ext>
            </a:extLst>
          </p:cNvPr>
          <p:cNvSpPr>
            <a:spLocks noGrp="1"/>
          </p:cNvSpPr>
          <p:nvPr>
            <p:ph type="sldNum" sz="quarter" idx="10"/>
          </p:nvPr>
        </p:nvSpPr>
        <p:spPr/>
        <p:txBody>
          <a:bodyPr/>
          <a:lstStyle/>
          <a:p>
            <a:pPr>
              <a:defRPr/>
            </a:pPr>
            <a:fld id="{0BA99665-BB23-493F-A010-F584A920B211}" type="slidenum">
              <a:rPr lang="en-US" smtClean="0"/>
              <a:pPr>
                <a:defRPr/>
              </a:pPr>
              <a:t>56</a:t>
            </a:fld>
            <a:endParaRPr lang="en-US" dirty="0"/>
          </a:p>
        </p:txBody>
      </p:sp>
    </p:spTree>
    <p:extLst>
      <p:ext uri="{BB962C8B-B14F-4D97-AF65-F5344CB8AC3E}">
        <p14:creationId xmlns:p14="http://schemas.microsoft.com/office/powerpoint/2010/main" val="18075396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0C060-2277-3C44-B541-7AB7E35A7C3B}"/>
              </a:ext>
            </a:extLst>
          </p:cNvPr>
          <p:cNvSpPr txBox="1">
            <a:spLocks/>
          </p:cNvSpPr>
          <p:nvPr/>
        </p:nvSpPr>
        <p:spPr bwMode="auto">
          <a:xfrm>
            <a:off x="0" y="2259545"/>
            <a:ext cx="12192000" cy="78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3092D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rgbClr val="1F1F99"/>
                </a:solidFill>
                <a:latin typeface="+mj-lt"/>
                <a:ea typeface="+mj-ea"/>
                <a:cs typeface="+mj-cs"/>
              </a:defRPr>
            </a:lvl1pPr>
            <a:lvl2pPr algn="ctr" rtl="0" eaLnBrk="1" fontAlgn="base" hangingPunct="1">
              <a:spcBef>
                <a:spcPct val="0"/>
              </a:spcBef>
              <a:spcAft>
                <a:spcPct val="0"/>
              </a:spcAft>
              <a:defRPr sz="4400">
                <a:solidFill>
                  <a:srgbClr val="1F1F99"/>
                </a:solidFill>
                <a:latin typeface="Tahoma" pitchFamily="34" charset="0"/>
                <a:cs typeface="Tahoma" pitchFamily="34" charset="0"/>
              </a:defRPr>
            </a:lvl2pPr>
            <a:lvl3pPr algn="ctr" rtl="0" eaLnBrk="1" fontAlgn="base" hangingPunct="1">
              <a:spcBef>
                <a:spcPct val="0"/>
              </a:spcBef>
              <a:spcAft>
                <a:spcPct val="0"/>
              </a:spcAft>
              <a:defRPr sz="4400">
                <a:solidFill>
                  <a:srgbClr val="1F1F99"/>
                </a:solidFill>
                <a:latin typeface="Tahoma" pitchFamily="34" charset="0"/>
                <a:cs typeface="Tahoma" pitchFamily="34" charset="0"/>
              </a:defRPr>
            </a:lvl3pPr>
            <a:lvl4pPr algn="ctr" rtl="0" eaLnBrk="1" fontAlgn="base" hangingPunct="1">
              <a:spcBef>
                <a:spcPct val="0"/>
              </a:spcBef>
              <a:spcAft>
                <a:spcPct val="0"/>
              </a:spcAft>
              <a:defRPr sz="4400">
                <a:solidFill>
                  <a:srgbClr val="1F1F99"/>
                </a:solidFill>
                <a:latin typeface="Tahoma" pitchFamily="34" charset="0"/>
                <a:cs typeface="Tahoma" pitchFamily="34" charset="0"/>
              </a:defRPr>
            </a:lvl4pPr>
            <a:lvl5pPr algn="ctr" rtl="0" eaLnBrk="1" fontAlgn="base" hangingPunct="1">
              <a:spcBef>
                <a:spcPct val="0"/>
              </a:spcBef>
              <a:spcAft>
                <a:spcPct val="0"/>
              </a:spcAft>
              <a:defRPr sz="4400">
                <a:solidFill>
                  <a:srgbClr val="1F1F99"/>
                </a:solidFill>
                <a:latin typeface="Tahoma" pitchFamily="34" charset="0"/>
                <a:cs typeface="Tahoma" pitchFamily="34" charset="0"/>
              </a:defRPr>
            </a:lvl5pPr>
            <a:lvl6pPr marL="457200" algn="ctr" rtl="0" eaLnBrk="1" fontAlgn="base" hangingPunct="1">
              <a:spcBef>
                <a:spcPct val="0"/>
              </a:spcBef>
              <a:spcAft>
                <a:spcPct val="0"/>
              </a:spcAft>
              <a:defRPr sz="4400">
                <a:solidFill>
                  <a:srgbClr val="3333FF"/>
                </a:solidFill>
                <a:latin typeface="Tahoma" pitchFamily="34" charset="0"/>
                <a:cs typeface="Tahoma" pitchFamily="34" charset="0"/>
              </a:defRPr>
            </a:lvl6pPr>
            <a:lvl7pPr marL="914400" algn="ctr" rtl="0" eaLnBrk="1" fontAlgn="base" hangingPunct="1">
              <a:spcBef>
                <a:spcPct val="0"/>
              </a:spcBef>
              <a:spcAft>
                <a:spcPct val="0"/>
              </a:spcAft>
              <a:defRPr sz="4400">
                <a:solidFill>
                  <a:srgbClr val="3333FF"/>
                </a:solidFill>
                <a:latin typeface="Tahoma" pitchFamily="34" charset="0"/>
                <a:cs typeface="Tahoma" pitchFamily="34" charset="0"/>
              </a:defRPr>
            </a:lvl7pPr>
            <a:lvl8pPr marL="1371600" algn="ctr" rtl="0" eaLnBrk="1" fontAlgn="base" hangingPunct="1">
              <a:spcBef>
                <a:spcPct val="0"/>
              </a:spcBef>
              <a:spcAft>
                <a:spcPct val="0"/>
              </a:spcAft>
              <a:defRPr sz="4400">
                <a:solidFill>
                  <a:srgbClr val="3333FF"/>
                </a:solidFill>
                <a:latin typeface="Tahoma" pitchFamily="34" charset="0"/>
                <a:cs typeface="Tahoma" pitchFamily="34" charset="0"/>
              </a:defRPr>
            </a:lvl8pPr>
            <a:lvl9pPr marL="1828800" algn="ctr" rtl="0" eaLnBrk="1" fontAlgn="base" hangingPunct="1">
              <a:spcBef>
                <a:spcPct val="0"/>
              </a:spcBef>
              <a:spcAft>
                <a:spcPct val="0"/>
              </a:spcAft>
              <a:defRPr sz="4400">
                <a:solidFill>
                  <a:srgbClr val="3333FF"/>
                </a:solidFill>
                <a:latin typeface="Tahoma" pitchFamily="34" charset="0"/>
                <a:cs typeface="Tahoma" pitchFamily="34" charset="0"/>
              </a:defRPr>
            </a:lvl9pPr>
          </a:lstStyle>
          <a:p>
            <a:r>
              <a:rPr lang="en-US" sz="4800" b="1" kern="0" dirty="0">
                <a:solidFill>
                  <a:srgbClr val="3333FF"/>
                </a:solidFill>
              </a:rPr>
              <a:t>Thank you!</a:t>
            </a:r>
          </a:p>
        </p:txBody>
      </p:sp>
      <p:sp>
        <p:nvSpPr>
          <p:cNvPr id="3" name="Slide Number Placeholder 2">
            <a:extLst>
              <a:ext uri="{FF2B5EF4-FFF2-40B4-BE49-F238E27FC236}">
                <a16:creationId xmlns:a16="http://schemas.microsoft.com/office/drawing/2014/main" id="{FFAB6F53-6E64-B141-967D-40A028C59B02}"/>
              </a:ext>
            </a:extLst>
          </p:cNvPr>
          <p:cNvSpPr>
            <a:spLocks noGrp="1"/>
          </p:cNvSpPr>
          <p:nvPr>
            <p:ph type="sldNum" sz="quarter" idx="10"/>
          </p:nvPr>
        </p:nvSpPr>
        <p:spPr/>
        <p:txBody>
          <a:bodyPr/>
          <a:lstStyle/>
          <a:p>
            <a:pPr>
              <a:defRPr/>
            </a:pPr>
            <a:fld id="{0BA99665-BB23-493F-A010-F584A920B211}" type="slidenum">
              <a:rPr lang="en-US" smtClean="0"/>
              <a:pPr>
                <a:defRPr/>
              </a:pPr>
              <a:t>57</a:t>
            </a:fld>
            <a:endParaRPr lang="en-US" dirty="0"/>
          </a:p>
        </p:txBody>
      </p:sp>
    </p:spTree>
    <p:extLst>
      <p:ext uri="{BB962C8B-B14F-4D97-AF65-F5344CB8AC3E}">
        <p14:creationId xmlns:p14="http://schemas.microsoft.com/office/powerpoint/2010/main" val="1049100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CBD075-430D-43C2-AF20-2B19ADAC6F9F}"/>
              </a:ext>
            </a:extLst>
          </p:cNvPr>
          <p:cNvSpPr txBox="1"/>
          <p:nvPr/>
        </p:nvSpPr>
        <p:spPr>
          <a:xfrm>
            <a:off x="0" y="123093"/>
            <a:ext cx="12192000" cy="1569660"/>
          </a:xfrm>
          <a:prstGeom prst="rect">
            <a:avLst/>
          </a:prstGeom>
          <a:noFill/>
        </p:spPr>
        <p:txBody>
          <a:bodyPr wrap="square" rtlCol="0">
            <a:spAutoFit/>
          </a:bodyPr>
          <a:lstStyle/>
          <a:p>
            <a:pPr algn="ctr"/>
            <a:r>
              <a:rPr lang="en-GB" sz="3200" dirty="0">
                <a:solidFill>
                  <a:srgbClr val="3333FF"/>
                </a:solidFill>
                <a:effectLst/>
                <a:latin typeface="Tahoma" panose="020B0604030504040204" pitchFamily="34" charset="0"/>
                <a:ea typeface="Tahoma" panose="020B0604030504040204" pitchFamily="34" charset="0"/>
                <a:cs typeface="Tahoma" panose="020B0604030504040204" pitchFamily="34" charset="0"/>
              </a:rPr>
              <a:t>Draft framework for monitoring and evaluation of the Cervical Cancer Elimination Initiative </a:t>
            </a:r>
          </a:p>
          <a:p>
            <a:endParaRPr lang="en-GB" sz="32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a:stretch>
            <a:fillRect/>
          </a:stretch>
        </p:blipFill>
        <p:spPr>
          <a:xfrm>
            <a:off x="91161" y="1159306"/>
            <a:ext cx="10624185" cy="5668328"/>
          </a:xfrm>
          <a:prstGeom prst="rect">
            <a:avLst/>
          </a:prstGeom>
        </p:spPr>
      </p:pic>
      <p:sp>
        <p:nvSpPr>
          <p:cNvPr id="2" name="Slide Number Placeholder 1">
            <a:extLst>
              <a:ext uri="{FF2B5EF4-FFF2-40B4-BE49-F238E27FC236}">
                <a16:creationId xmlns:a16="http://schemas.microsoft.com/office/drawing/2014/main" id="{BB89AE3C-F930-C945-949B-D7EB2478A5F9}"/>
              </a:ext>
            </a:extLst>
          </p:cNvPr>
          <p:cNvSpPr>
            <a:spLocks noGrp="1"/>
          </p:cNvSpPr>
          <p:nvPr>
            <p:ph type="sldNum" sz="quarter" idx="10"/>
          </p:nvPr>
        </p:nvSpPr>
        <p:spPr/>
        <p:txBody>
          <a:bodyPr/>
          <a:lstStyle/>
          <a:p>
            <a:pPr>
              <a:defRPr/>
            </a:pPr>
            <a:fld id="{0BA99665-BB23-493F-A010-F584A920B211}" type="slidenum">
              <a:rPr lang="en-US" smtClean="0"/>
              <a:pPr>
                <a:defRPr/>
              </a:pPr>
              <a:t>6</a:t>
            </a:fld>
            <a:endParaRPr lang="en-US" dirty="0"/>
          </a:p>
        </p:txBody>
      </p:sp>
    </p:spTree>
    <p:extLst>
      <p:ext uri="{BB962C8B-B14F-4D97-AF65-F5344CB8AC3E}">
        <p14:creationId xmlns:p14="http://schemas.microsoft.com/office/powerpoint/2010/main" val="3287962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7C00778-1F01-4F96-93A3-D87054C68848}"/>
              </a:ext>
            </a:extLst>
          </p:cNvPr>
          <p:cNvSpPr txBox="1">
            <a:spLocks/>
          </p:cNvSpPr>
          <p:nvPr/>
        </p:nvSpPr>
        <p:spPr>
          <a:xfrm>
            <a:off x="458385" y="1174910"/>
            <a:ext cx="7984430" cy="4857463"/>
          </a:xfrm>
          <a:prstGeom prst="rect">
            <a:avLst/>
          </a:prstGeom>
        </p:spPr>
        <p:txBody>
          <a:bodyPr/>
          <a:lstStyle>
            <a:lvl1pPr marL="444500" indent="-4445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990600" indent="-366713" algn="l" rtl="0" eaLnBrk="0" fontAlgn="base" hangingPunct="0">
              <a:spcBef>
                <a:spcPct val="20000"/>
              </a:spcBef>
              <a:spcAft>
                <a:spcPct val="0"/>
              </a:spcAft>
              <a:buClr>
                <a:schemeClr val="tx1"/>
              </a:buClr>
              <a:buChar char="•"/>
              <a:defRPr sz="2800">
                <a:solidFill>
                  <a:schemeClr val="tx1"/>
                </a:solidFill>
                <a:latin typeface="+mn-lt"/>
                <a:cs typeface="+mn-cs"/>
              </a:defRPr>
            </a:lvl2pPr>
            <a:lvl3pPr marL="1435100" indent="-265113" algn="l" rtl="0" eaLnBrk="0" fontAlgn="base" hangingPunct="0">
              <a:spcBef>
                <a:spcPct val="20000"/>
              </a:spcBef>
              <a:spcAft>
                <a:spcPct val="0"/>
              </a:spcAft>
              <a:buClr>
                <a:schemeClr val="tx1"/>
              </a:buClr>
              <a:buChar char="•"/>
              <a:defRPr sz="2400">
                <a:solidFill>
                  <a:schemeClr val="tx1"/>
                </a:solidFill>
                <a:latin typeface="+mn-lt"/>
                <a:cs typeface="+mn-cs"/>
              </a:defRPr>
            </a:lvl3pPr>
            <a:lvl4pPr marL="1879600" indent="-265113" algn="l" rtl="0" eaLnBrk="0" fontAlgn="base" hangingPunct="0">
              <a:spcBef>
                <a:spcPct val="20000"/>
              </a:spcBef>
              <a:spcAft>
                <a:spcPct val="0"/>
              </a:spcAft>
              <a:buClr>
                <a:schemeClr val="tx1"/>
              </a:buClr>
              <a:buChar char="•"/>
              <a:defRPr sz="2000">
                <a:solidFill>
                  <a:schemeClr val="tx1"/>
                </a:solidFill>
                <a:latin typeface="+mn-lt"/>
                <a:cs typeface="+mn-cs"/>
              </a:defRPr>
            </a:lvl4pPr>
            <a:lvl5pPr marL="2287588" indent="-228600" algn="l" rtl="0" eaLnBrk="0" fontAlgn="base" hangingPunct="0">
              <a:spcBef>
                <a:spcPct val="20000"/>
              </a:spcBef>
              <a:spcAft>
                <a:spcPct val="0"/>
              </a:spcAft>
              <a:buClr>
                <a:schemeClr val="tx1"/>
              </a:buClr>
              <a:buChar char="•"/>
              <a:defRPr sz="2000">
                <a:solidFill>
                  <a:schemeClr val="tx1"/>
                </a:solidFill>
                <a:latin typeface="+mn-lt"/>
                <a:cs typeface="+mn-cs"/>
              </a:defRPr>
            </a:lvl5pPr>
            <a:lvl6pPr marL="2744788" indent="-228600" algn="l" rtl="0" fontAlgn="base">
              <a:spcBef>
                <a:spcPct val="20000"/>
              </a:spcBef>
              <a:spcAft>
                <a:spcPct val="0"/>
              </a:spcAft>
              <a:buClr>
                <a:schemeClr val="tx1"/>
              </a:buClr>
              <a:buChar char="•"/>
              <a:defRPr sz="2000">
                <a:solidFill>
                  <a:schemeClr val="tx1"/>
                </a:solidFill>
                <a:latin typeface="+mn-lt"/>
                <a:cs typeface="+mn-cs"/>
              </a:defRPr>
            </a:lvl6pPr>
            <a:lvl7pPr marL="3201988" indent="-228600" algn="l" rtl="0" fontAlgn="base">
              <a:spcBef>
                <a:spcPct val="20000"/>
              </a:spcBef>
              <a:spcAft>
                <a:spcPct val="0"/>
              </a:spcAft>
              <a:buClr>
                <a:schemeClr val="tx1"/>
              </a:buClr>
              <a:buChar char="•"/>
              <a:defRPr sz="2000">
                <a:solidFill>
                  <a:schemeClr val="tx1"/>
                </a:solidFill>
                <a:latin typeface="+mn-lt"/>
                <a:cs typeface="+mn-cs"/>
              </a:defRPr>
            </a:lvl7pPr>
            <a:lvl8pPr marL="3659188" indent="-228600" algn="l" rtl="0" fontAlgn="base">
              <a:spcBef>
                <a:spcPct val="20000"/>
              </a:spcBef>
              <a:spcAft>
                <a:spcPct val="0"/>
              </a:spcAft>
              <a:buClr>
                <a:schemeClr val="tx1"/>
              </a:buClr>
              <a:buChar char="•"/>
              <a:defRPr sz="2000">
                <a:solidFill>
                  <a:schemeClr val="tx1"/>
                </a:solidFill>
                <a:latin typeface="+mn-lt"/>
                <a:cs typeface="+mn-cs"/>
              </a:defRPr>
            </a:lvl8pPr>
            <a:lvl9pPr marL="4116388" indent="-228600" algn="l" rtl="0" fontAlgn="base">
              <a:spcBef>
                <a:spcPct val="20000"/>
              </a:spcBef>
              <a:spcAft>
                <a:spcPct val="0"/>
              </a:spcAft>
              <a:buClr>
                <a:schemeClr val="tx1"/>
              </a:buClr>
              <a:buChar char="•"/>
              <a:defRPr sz="2000">
                <a:solidFill>
                  <a:schemeClr val="tx1"/>
                </a:solidFill>
                <a:latin typeface="+mn-lt"/>
                <a:cs typeface="+mn-cs"/>
              </a:defRPr>
            </a:lvl9pPr>
          </a:lstStyle>
          <a:p>
            <a:pPr marL="0" indent="0">
              <a:buFontTx/>
              <a:buNone/>
            </a:pPr>
            <a:r>
              <a:rPr lang="en-GB" sz="2400" kern="0" dirty="0">
                <a:solidFill>
                  <a:srgbClr val="3333FF"/>
                </a:solidFill>
                <a:latin typeface="Tahoma" panose="020B0604030504040204" pitchFamily="34" charset="0"/>
                <a:ea typeface="Tahoma" panose="020B0604030504040204" pitchFamily="34" charset="0"/>
                <a:cs typeface="Tahoma" panose="020B0604030504040204" pitchFamily="34" charset="0"/>
              </a:rPr>
              <a:t>Objectives: </a:t>
            </a:r>
          </a:p>
          <a:p>
            <a:pPr marL="457200" indent="-457200">
              <a:buFont typeface="+mj-lt"/>
              <a:buAutoNum type="arabicPeriod"/>
            </a:pPr>
            <a:r>
              <a:rPr lang="en-GB" sz="2000" kern="0" dirty="0">
                <a:solidFill>
                  <a:srgbClr val="1F1F99"/>
                </a:solidFill>
                <a:latin typeface="Tahoma" panose="020B0604030504040204" pitchFamily="34" charset="0"/>
                <a:ea typeface="Tahoma" panose="020B0604030504040204" pitchFamily="34" charset="0"/>
                <a:cs typeface="Tahoma" panose="020B0604030504040204" pitchFamily="34" charset="0"/>
              </a:rPr>
              <a:t>Estimating prevalence of childhood cancer survivors in Europe</a:t>
            </a:r>
          </a:p>
          <a:p>
            <a:pPr marL="457200" indent="-457200">
              <a:buFont typeface="+mj-lt"/>
              <a:buAutoNum type="arabicPeriod"/>
            </a:pPr>
            <a:r>
              <a:rPr lang="en-GB" sz="2000" kern="0" dirty="0">
                <a:solidFill>
                  <a:srgbClr val="1F1F99"/>
                </a:solidFill>
                <a:latin typeface="Tahoma" panose="020B0604030504040204" pitchFamily="34" charset="0"/>
                <a:ea typeface="Tahoma" panose="020B0604030504040204" pitchFamily="34" charset="0"/>
                <a:cs typeface="Tahoma" panose="020B0604030504040204" pitchFamily="34" charset="0"/>
              </a:rPr>
              <a:t>Quantifying risk of second cancers in survivors in Europe</a:t>
            </a:r>
          </a:p>
          <a:p>
            <a:pPr marL="457200" indent="-457200">
              <a:buFont typeface="+mj-lt"/>
              <a:buAutoNum type="arabicPeriod"/>
            </a:pPr>
            <a:r>
              <a:rPr lang="en-GB" sz="2000" kern="0" dirty="0">
                <a:solidFill>
                  <a:srgbClr val="1F1F99"/>
                </a:solidFill>
                <a:latin typeface="Tahoma" panose="020B0604030504040204" pitchFamily="34" charset="0"/>
                <a:ea typeface="Tahoma" panose="020B0604030504040204" pitchFamily="34" charset="0"/>
                <a:cs typeface="Tahoma" panose="020B0604030504040204" pitchFamily="34" charset="0"/>
              </a:rPr>
              <a:t>Assessing determinants of risk of SPN</a:t>
            </a:r>
          </a:p>
          <a:p>
            <a:pPr marL="457200" indent="-457200">
              <a:buFont typeface="+mj-lt"/>
              <a:buAutoNum type="arabicPeriod"/>
            </a:pPr>
            <a:r>
              <a:rPr lang="en-GB" sz="2000" kern="0" dirty="0">
                <a:solidFill>
                  <a:srgbClr val="1F1F99"/>
                </a:solidFill>
                <a:latin typeface="Tahoma" panose="020B0604030504040204" pitchFamily="34" charset="0"/>
                <a:ea typeface="Tahoma" panose="020B0604030504040204" pitchFamily="34" charset="0"/>
                <a:cs typeface="Tahoma" panose="020B0604030504040204" pitchFamily="34" charset="0"/>
              </a:rPr>
              <a:t>Recommendations for registries </a:t>
            </a:r>
          </a:p>
          <a:p>
            <a:pPr marL="0" indent="0">
              <a:buFontTx/>
              <a:buNone/>
            </a:pPr>
            <a:r>
              <a:rPr lang="en-GB" sz="2400" kern="0" dirty="0">
                <a:solidFill>
                  <a:srgbClr val="3333FF"/>
                </a:solidFill>
                <a:latin typeface="Tahoma" panose="020B0604030504040204" pitchFamily="34" charset="0"/>
                <a:ea typeface="Tahoma" panose="020B0604030504040204" pitchFamily="34" charset="0"/>
                <a:cs typeface="Tahoma" panose="020B0604030504040204" pitchFamily="34" charset="0"/>
              </a:rPr>
              <a:t>Expected impact:</a:t>
            </a:r>
          </a:p>
          <a:p>
            <a:pPr marL="400050" lvl="1" indent="0">
              <a:buFontTx/>
              <a:buNone/>
            </a:pPr>
            <a:r>
              <a:rPr lang="en-GB" sz="2000" kern="0" dirty="0">
                <a:solidFill>
                  <a:srgbClr val="1F1F99"/>
                </a:solidFill>
                <a:latin typeface="Tahoma" panose="020B0604030504040204" pitchFamily="34" charset="0"/>
                <a:ea typeface="Tahoma" panose="020B0604030504040204" pitchFamily="34" charset="0"/>
                <a:cs typeface="Tahoma" panose="020B0604030504040204" pitchFamily="34" charset="0"/>
              </a:rPr>
              <a:t>Information for patients and clinicians and guidance of priority-setting in the future prevention of SPN by:</a:t>
            </a:r>
          </a:p>
          <a:p>
            <a:pPr lvl="1"/>
            <a:r>
              <a:rPr lang="en-GB" sz="2000" kern="0" dirty="0">
                <a:solidFill>
                  <a:srgbClr val="1F1F99"/>
                </a:solidFill>
                <a:latin typeface="Tahoma" panose="020B0604030504040204" pitchFamily="34" charset="0"/>
                <a:ea typeface="Tahoma" panose="020B0604030504040204" pitchFamily="34" charset="0"/>
                <a:cs typeface="Tahoma" panose="020B0604030504040204" pitchFamily="34" charset="0"/>
              </a:rPr>
              <a:t>Quantifying cancer burden in survivors</a:t>
            </a:r>
          </a:p>
          <a:p>
            <a:pPr lvl="1"/>
            <a:r>
              <a:rPr lang="en-GB" sz="2000" kern="0" dirty="0">
                <a:solidFill>
                  <a:srgbClr val="1F1F99"/>
                </a:solidFill>
                <a:latin typeface="Tahoma" panose="020B0604030504040204" pitchFamily="34" charset="0"/>
                <a:ea typeface="Tahoma" panose="020B0604030504040204" pitchFamily="34" charset="0"/>
                <a:cs typeface="Tahoma" panose="020B0604030504040204" pitchFamily="34" charset="0"/>
              </a:rPr>
              <a:t>Assessing evidence-based treatment choices</a:t>
            </a:r>
          </a:p>
          <a:p>
            <a:pPr lvl="1"/>
            <a:r>
              <a:rPr lang="en-GB" sz="2000" kern="0" dirty="0">
                <a:solidFill>
                  <a:srgbClr val="1F1F99"/>
                </a:solidFill>
                <a:latin typeface="Tahoma" panose="020B0604030504040204" pitchFamily="34" charset="0"/>
                <a:ea typeface="Tahoma" panose="020B0604030504040204" pitchFamily="34" charset="0"/>
                <a:cs typeface="Tahoma" panose="020B0604030504040204" pitchFamily="34" charset="0"/>
              </a:rPr>
              <a:t>Helping to reduce the risk of a second cancer in survivors</a:t>
            </a:r>
          </a:p>
          <a:p>
            <a:pPr marL="0" indent="0">
              <a:buFontTx/>
              <a:buNone/>
            </a:pPr>
            <a:r>
              <a:rPr lang="en-GB" sz="2400" kern="0" dirty="0">
                <a:solidFill>
                  <a:srgbClr val="3333FF"/>
                </a:solidFill>
                <a:latin typeface="Tahoma" panose="020B0604030504040204" pitchFamily="34" charset="0"/>
                <a:ea typeface="Tahoma" panose="020B0604030504040204" pitchFamily="34" charset="0"/>
                <a:cs typeface="Tahoma" panose="020B0604030504040204" pitchFamily="34" charset="0"/>
              </a:rPr>
              <a:t>Timeline: </a:t>
            </a:r>
          </a:p>
          <a:p>
            <a:pPr marL="400050" lvl="1" indent="0">
              <a:buFontTx/>
              <a:buNone/>
            </a:pPr>
            <a:r>
              <a:rPr lang="en-GB" sz="2000" kern="0" dirty="0">
                <a:solidFill>
                  <a:srgbClr val="1F1F99"/>
                </a:solidFill>
                <a:latin typeface="Tahoma" panose="020B0604030504040204" pitchFamily="34" charset="0"/>
                <a:ea typeface="Tahoma" panose="020B0604030504040204" pitchFamily="34" charset="0"/>
                <a:cs typeface="Tahoma" panose="020B0604030504040204" pitchFamily="34" charset="0"/>
              </a:rPr>
              <a:t>November 2020 – October 2023</a:t>
            </a:r>
          </a:p>
          <a:p>
            <a:endParaRPr lang="en-GB" sz="2400" kern="0" dirty="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3">
            <a:extLst>
              <a:ext uri="{FF2B5EF4-FFF2-40B4-BE49-F238E27FC236}">
                <a16:creationId xmlns:a16="http://schemas.microsoft.com/office/drawing/2014/main" id="{1ED3829E-71FF-4F3E-BCF2-3B2ED503B144}"/>
              </a:ext>
            </a:extLst>
          </p:cNvPr>
          <p:cNvSpPr txBox="1">
            <a:spLocks/>
          </p:cNvSpPr>
          <p:nvPr/>
        </p:nvSpPr>
        <p:spPr>
          <a:xfrm>
            <a:off x="8442816" y="1106366"/>
            <a:ext cx="3180616" cy="4420220"/>
          </a:xfrm>
          <a:prstGeom prst="rect">
            <a:avLst/>
          </a:prstGeom>
        </p:spPr>
        <p:txBody>
          <a:bodyPr/>
          <a:lstStyle>
            <a:lvl1pPr marL="444500" indent="-4445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990600" indent="-366713" algn="l" rtl="0" eaLnBrk="0" fontAlgn="base" hangingPunct="0">
              <a:spcBef>
                <a:spcPct val="20000"/>
              </a:spcBef>
              <a:spcAft>
                <a:spcPct val="0"/>
              </a:spcAft>
              <a:buClr>
                <a:schemeClr val="tx1"/>
              </a:buClr>
              <a:buChar char="•"/>
              <a:defRPr sz="2800">
                <a:solidFill>
                  <a:schemeClr val="tx1"/>
                </a:solidFill>
                <a:latin typeface="+mn-lt"/>
                <a:cs typeface="+mn-cs"/>
              </a:defRPr>
            </a:lvl2pPr>
            <a:lvl3pPr marL="1435100" indent="-265113" algn="l" rtl="0" eaLnBrk="0" fontAlgn="base" hangingPunct="0">
              <a:spcBef>
                <a:spcPct val="20000"/>
              </a:spcBef>
              <a:spcAft>
                <a:spcPct val="0"/>
              </a:spcAft>
              <a:buClr>
                <a:schemeClr val="tx1"/>
              </a:buClr>
              <a:buChar char="•"/>
              <a:defRPr sz="2400">
                <a:solidFill>
                  <a:schemeClr val="tx1"/>
                </a:solidFill>
                <a:latin typeface="+mn-lt"/>
                <a:cs typeface="+mn-cs"/>
              </a:defRPr>
            </a:lvl3pPr>
            <a:lvl4pPr marL="1879600" indent="-265113" algn="l" rtl="0" eaLnBrk="0" fontAlgn="base" hangingPunct="0">
              <a:spcBef>
                <a:spcPct val="20000"/>
              </a:spcBef>
              <a:spcAft>
                <a:spcPct val="0"/>
              </a:spcAft>
              <a:buClr>
                <a:schemeClr val="tx1"/>
              </a:buClr>
              <a:buChar char="•"/>
              <a:defRPr sz="2000">
                <a:solidFill>
                  <a:schemeClr val="tx1"/>
                </a:solidFill>
                <a:latin typeface="+mn-lt"/>
                <a:cs typeface="+mn-cs"/>
              </a:defRPr>
            </a:lvl4pPr>
            <a:lvl5pPr marL="2287588" indent="-228600" algn="l" rtl="0" eaLnBrk="0" fontAlgn="base" hangingPunct="0">
              <a:spcBef>
                <a:spcPct val="20000"/>
              </a:spcBef>
              <a:spcAft>
                <a:spcPct val="0"/>
              </a:spcAft>
              <a:buClr>
                <a:schemeClr val="tx1"/>
              </a:buClr>
              <a:buChar char="•"/>
              <a:defRPr sz="2000">
                <a:solidFill>
                  <a:schemeClr val="tx1"/>
                </a:solidFill>
                <a:latin typeface="+mn-lt"/>
                <a:cs typeface="+mn-cs"/>
              </a:defRPr>
            </a:lvl5pPr>
            <a:lvl6pPr marL="2744788" indent="-228600" algn="l" rtl="0" fontAlgn="base">
              <a:spcBef>
                <a:spcPct val="20000"/>
              </a:spcBef>
              <a:spcAft>
                <a:spcPct val="0"/>
              </a:spcAft>
              <a:buClr>
                <a:schemeClr val="tx1"/>
              </a:buClr>
              <a:buChar char="•"/>
              <a:defRPr sz="2000">
                <a:solidFill>
                  <a:schemeClr val="tx1"/>
                </a:solidFill>
                <a:latin typeface="+mn-lt"/>
                <a:cs typeface="+mn-cs"/>
              </a:defRPr>
            </a:lvl6pPr>
            <a:lvl7pPr marL="3201988" indent="-228600" algn="l" rtl="0" fontAlgn="base">
              <a:spcBef>
                <a:spcPct val="20000"/>
              </a:spcBef>
              <a:spcAft>
                <a:spcPct val="0"/>
              </a:spcAft>
              <a:buClr>
                <a:schemeClr val="tx1"/>
              </a:buClr>
              <a:buChar char="•"/>
              <a:defRPr sz="2000">
                <a:solidFill>
                  <a:schemeClr val="tx1"/>
                </a:solidFill>
                <a:latin typeface="+mn-lt"/>
                <a:cs typeface="+mn-cs"/>
              </a:defRPr>
            </a:lvl7pPr>
            <a:lvl8pPr marL="3659188" indent="-228600" algn="l" rtl="0" fontAlgn="base">
              <a:spcBef>
                <a:spcPct val="20000"/>
              </a:spcBef>
              <a:spcAft>
                <a:spcPct val="0"/>
              </a:spcAft>
              <a:buClr>
                <a:schemeClr val="tx1"/>
              </a:buClr>
              <a:buChar char="•"/>
              <a:defRPr sz="2000">
                <a:solidFill>
                  <a:schemeClr val="tx1"/>
                </a:solidFill>
                <a:latin typeface="+mn-lt"/>
                <a:cs typeface="+mn-cs"/>
              </a:defRPr>
            </a:lvl8pPr>
            <a:lvl9pPr marL="4116388" indent="-228600" algn="l" rtl="0" fontAlgn="base">
              <a:spcBef>
                <a:spcPct val="20000"/>
              </a:spcBef>
              <a:spcAft>
                <a:spcPct val="0"/>
              </a:spcAft>
              <a:buClr>
                <a:schemeClr val="tx1"/>
              </a:buClr>
              <a:buChar char="•"/>
              <a:defRPr sz="2000">
                <a:solidFill>
                  <a:schemeClr val="tx1"/>
                </a:solidFill>
                <a:latin typeface="+mn-lt"/>
                <a:cs typeface="+mn-cs"/>
              </a:defRPr>
            </a:lvl9pPr>
          </a:lstStyle>
          <a:p>
            <a:pPr marL="0" indent="0">
              <a:buFontTx/>
              <a:buNone/>
            </a:pPr>
            <a:r>
              <a:rPr lang="en-GB" sz="2000" kern="0">
                <a:solidFill>
                  <a:srgbClr val="3333FF"/>
                </a:solidFill>
                <a:latin typeface="Tahoma" panose="020B0604030504040204" pitchFamily="34" charset="0"/>
                <a:ea typeface="Tahoma" panose="020B0604030504040204" pitchFamily="34" charset="0"/>
                <a:cs typeface="Tahoma" panose="020B0604030504040204" pitchFamily="34" charset="0"/>
              </a:rPr>
              <a:t>Collaborators: </a:t>
            </a:r>
          </a:p>
          <a:p>
            <a:pPr marL="0" indent="0">
              <a:buFontTx/>
              <a:buNone/>
            </a:pPr>
            <a:r>
              <a:rPr lang="en-GB" sz="1400" kern="0">
                <a:latin typeface="Tahoma" panose="020B0604030504040204" pitchFamily="34" charset="0"/>
                <a:ea typeface="Tahoma" panose="020B0604030504040204" pitchFamily="34" charset="0"/>
                <a:cs typeface="Tahoma" panose="020B0604030504040204" pitchFamily="34" charset="0"/>
              </a:rPr>
              <a:t>Australia </a:t>
            </a:r>
          </a:p>
          <a:p>
            <a:pPr marL="252000" lvl="1" indent="0">
              <a:buFontTx/>
              <a:buNone/>
            </a:pPr>
            <a:r>
              <a:rPr lang="en-GB" sz="1100" kern="0">
                <a:latin typeface="Tahoma" panose="020B0604030504040204" pitchFamily="34" charset="0"/>
                <a:ea typeface="Tahoma" panose="020B0604030504040204" pitchFamily="34" charset="0"/>
                <a:cs typeface="Tahoma" panose="020B0604030504040204" pitchFamily="34" charset="0"/>
              </a:rPr>
              <a:t>The University of Queensland</a:t>
            </a:r>
          </a:p>
          <a:p>
            <a:pPr marL="0" indent="0">
              <a:buFontTx/>
              <a:buNone/>
            </a:pPr>
            <a:r>
              <a:rPr lang="en-GB" sz="1400" kern="0">
                <a:latin typeface="Tahoma" panose="020B0604030504040204" pitchFamily="34" charset="0"/>
                <a:ea typeface="Tahoma" panose="020B0604030504040204" pitchFamily="34" charset="0"/>
                <a:cs typeface="Tahoma" panose="020B0604030504040204" pitchFamily="34" charset="0"/>
              </a:rPr>
              <a:t>Germany</a:t>
            </a:r>
          </a:p>
          <a:p>
            <a:pPr marL="252000" lvl="1" indent="0">
              <a:buFontTx/>
              <a:buNone/>
            </a:pPr>
            <a:r>
              <a:rPr lang="en-GB" sz="1100" kern="0">
                <a:latin typeface="Tahoma" panose="020B0604030504040204" pitchFamily="34" charset="0"/>
                <a:ea typeface="Tahoma" panose="020B0604030504040204" pitchFamily="34" charset="0"/>
                <a:cs typeface="Tahoma" panose="020B0604030504040204" pitchFamily="34" charset="0"/>
              </a:rPr>
              <a:t>Johannes Gutenberg University</a:t>
            </a:r>
          </a:p>
          <a:p>
            <a:pPr marL="0" indent="0">
              <a:buFontTx/>
              <a:buNone/>
            </a:pPr>
            <a:r>
              <a:rPr lang="en-GB" sz="1400" kern="0">
                <a:latin typeface="Tahoma" panose="020B0604030504040204" pitchFamily="34" charset="0"/>
                <a:ea typeface="Tahoma" panose="020B0604030504040204" pitchFamily="34" charset="0"/>
                <a:cs typeface="Tahoma" panose="020B0604030504040204" pitchFamily="34" charset="0"/>
              </a:rPr>
              <a:t>Denmark</a:t>
            </a:r>
          </a:p>
          <a:p>
            <a:pPr marL="252000" lvl="1" indent="0">
              <a:buFontTx/>
              <a:buNone/>
            </a:pPr>
            <a:r>
              <a:rPr lang="en-GB" sz="1100" kern="0">
                <a:latin typeface="Tahoma" panose="020B0604030504040204" pitchFamily="34" charset="0"/>
                <a:ea typeface="Tahoma" panose="020B0604030504040204" pitchFamily="34" charset="0"/>
                <a:cs typeface="Tahoma" panose="020B0604030504040204" pitchFamily="34" charset="0"/>
              </a:rPr>
              <a:t>Danish Cancer Society</a:t>
            </a:r>
          </a:p>
          <a:p>
            <a:pPr marL="0" indent="0">
              <a:buFontTx/>
              <a:buNone/>
            </a:pPr>
            <a:r>
              <a:rPr lang="en-GB" sz="1400" kern="0">
                <a:latin typeface="Tahoma" panose="020B0604030504040204" pitchFamily="34" charset="0"/>
                <a:ea typeface="Tahoma" panose="020B0604030504040204" pitchFamily="34" charset="0"/>
                <a:cs typeface="Tahoma" panose="020B0604030504040204" pitchFamily="34" charset="0"/>
              </a:rPr>
              <a:t>Sweden</a:t>
            </a:r>
          </a:p>
          <a:p>
            <a:pPr marL="252000" lvl="1" indent="0">
              <a:buFontTx/>
              <a:buNone/>
            </a:pPr>
            <a:r>
              <a:rPr lang="en-GB" sz="1100" kern="0">
                <a:latin typeface="Tahoma" panose="020B0604030504040204" pitchFamily="34" charset="0"/>
                <a:ea typeface="Tahoma" panose="020B0604030504040204" pitchFamily="34" charset="0"/>
                <a:cs typeface="Tahoma" panose="020B0604030504040204" pitchFamily="34" charset="0"/>
              </a:rPr>
              <a:t>Lund University</a:t>
            </a:r>
          </a:p>
          <a:p>
            <a:pPr marL="0" indent="0">
              <a:buFontTx/>
              <a:buNone/>
            </a:pPr>
            <a:r>
              <a:rPr lang="en-GB" sz="1400" kern="0">
                <a:latin typeface="Tahoma" panose="020B0604030504040204" pitchFamily="34" charset="0"/>
                <a:ea typeface="Tahoma" panose="020B0604030504040204" pitchFamily="34" charset="0"/>
                <a:cs typeface="Tahoma" panose="020B0604030504040204" pitchFamily="34" charset="0"/>
              </a:rPr>
              <a:t>Switzerland</a:t>
            </a:r>
          </a:p>
          <a:p>
            <a:pPr marL="252000" lvl="1" indent="0">
              <a:buFontTx/>
              <a:buNone/>
            </a:pPr>
            <a:r>
              <a:rPr lang="en-GB" sz="1100" kern="0">
                <a:latin typeface="Tahoma" panose="020B0604030504040204" pitchFamily="34" charset="0"/>
                <a:ea typeface="Tahoma" panose="020B0604030504040204" pitchFamily="34" charset="0"/>
                <a:cs typeface="Tahoma" panose="020B0604030504040204" pitchFamily="34" charset="0"/>
              </a:rPr>
              <a:t>University of Bern</a:t>
            </a:r>
          </a:p>
          <a:p>
            <a:pPr marL="0" indent="0">
              <a:buFontTx/>
              <a:buNone/>
            </a:pPr>
            <a:r>
              <a:rPr lang="en-GB" sz="1400" kern="0">
                <a:latin typeface="Tahoma" panose="020B0604030504040204" pitchFamily="34" charset="0"/>
                <a:ea typeface="Tahoma" panose="020B0604030504040204" pitchFamily="34" charset="0"/>
                <a:cs typeface="Tahoma" panose="020B0604030504040204" pitchFamily="34" charset="0"/>
              </a:rPr>
              <a:t>UK</a:t>
            </a:r>
          </a:p>
          <a:p>
            <a:pPr marL="252000" lvl="1" indent="0">
              <a:buFontTx/>
              <a:buNone/>
            </a:pPr>
            <a:r>
              <a:rPr lang="en-GB" sz="1100" kern="0">
                <a:latin typeface="Tahoma" panose="020B0604030504040204" pitchFamily="34" charset="0"/>
                <a:ea typeface="Tahoma" panose="020B0604030504040204" pitchFamily="34" charset="0"/>
                <a:cs typeface="Tahoma" panose="020B0604030504040204" pitchFamily="34" charset="0"/>
              </a:rPr>
              <a:t>Public Health England</a:t>
            </a:r>
          </a:p>
          <a:p>
            <a:pPr marL="252000" lvl="1" indent="0">
              <a:buFontTx/>
              <a:buNone/>
            </a:pPr>
            <a:r>
              <a:rPr lang="en-GB" sz="1100" kern="0">
                <a:latin typeface="Tahoma" panose="020B0604030504040204" pitchFamily="34" charset="0"/>
                <a:ea typeface="Tahoma" panose="020B0604030504040204" pitchFamily="34" charset="0"/>
                <a:cs typeface="Tahoma" panose="020B0604030504040204" pitchFamily="34" charset="0"/>
              </a:rPr>
              <a:t>University of Birmingham</a:t>
            </a:r>
          </a:p>
          <a:p>
            <a:pPr marL="252000" lvl="1" indent="0">
              <a:buFontTx/>
              <a:buNone/>
            </a:pPr>
            <a:r>
              <a:rPr lang="en-GB" sz="1100" kern="0">
                <a:latin typeface="Tahoma" panose="020B0604030504040204" pitchFamily="34" charset="0"/>
                <a:ea typeface="Tahoma" panose="020B0604030504040204" pitchFamily="34" charset="0"/>
                <a:cs typeface="Tahoma" panose="020B0604030504040204" pitchFamily="34" charset="0"/>
              </a:rPr>
              <a:t>University College London</a:t>
            </a:r>
          </a:p>
          <a:p>
            <a:pPr marL="0" indent="0">
              <a:buFontTx/>
              <a:buNone/>
            </a:pPr>
            <a:r>
              <a:rPr lang="en-GB" sz="1400" kern="0">
                <a:latin typeface="Tahoma" panose="020B0604030504040204" pitchFamily="34" charset="0"/>
                <a:ea typeface="Tahoma" panose="020B0604030504040204" pitchFamily="34" charset="0"/>
                <a:cs typeface="Tahoma" panose="020B0604030504040204" pitchFamily="34" charset="0"/>
              </a:rPr>
              <a:t>Europe</a:t>
            </a:r>
          </a:p>
          <a:p>
            <a:pPr marL="252000" lvl="1" indent="0">
              <a:buFontTx/>
              <a:buNone/>
            </a:pPr>
            <a:r>
              <a:rPr lang="en-GB" sz="1100" kern="0">
                <a:latin typeface="Tahoma" panose="020B0604030504040204" pitchFamily="34" charset="0"/>
                <a:ea typeface="Tahoma" panose="020B0604030504040204" pitchFamily="34" charset="0"/>
                <a:cs typeface="Tahoma" panose="020B0604030504040204" pitchFamily="34" charset="0"/>
              </a:rPr>
              <a:t>Childhood Cancer International</a:t>
            </a:r>
          </a:p>
          <a:p>
            <a:pPr marL="0" lvl="1" indent="0">
              <a:buFontTx/>
              <a:buNone/>
            </a:pPr>
            <a:r>
              <a:rPr lang="en-GB" sz="1400" kern="0">
                <a:latin typeface="Tahoma" panose="020B0604030504040204" pitchFamily="34" charset="0"/>
                <a:ea typeface="Tahoma" panose="020B0604030504040204" pitchFamily="34" charset="0"/>
                <a:cs typeface="Tahoma" panose="020B0604030504040204" pitchFamily="34" charset="0"/>
              </a:rPr>
              <a:t>IARC</a:t>
            </a:r>
          </a:p>
          <a:p>
            <a:pPr marL="252000" lvl="1" indent="0">
              <a:buFontTx/>
              <a:buNone/>
            </a:pPr>
            <a:r>
              <a:rPr lang="en-GB" sz="1100" kern="0">
                <a:latin typeface="Tahoma" panose="020B0604030504040204" pitchFamily="34" charset="0"/>
                <a:ea typeface="Tahoma" panose="020B0604030504040204" pitchFamily="34" charset="0"/>
                <a:cs typeface="Tahoma" panose="020B0604030504040204" pitchFamily="34" charset="0"/>
              </a:rPr>
              <a:t>Section of Cancer Surveillance </a:t>
            </a:r>
            <a:endParaRPr lang="en-GB" sz="1100" kern="0"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2">
            <a:extLst>
              <a:ext uri="{FF2B5EF4-FFF2-40B4-BE49-F238E27FC236}">
                <a16:creationId xmlns:a16="http://schemas.microsoft.com/office/drawing/2014/main" id="{8F38D8B4-E3B9-4084-890C-ED7047A45012}"/>
              </a:ext>
            </a:extLst>
          </p:cNvPr>
          <p:cNvSpPr>
            <a:spLocks noChangeArrowheads="1"/>
          </p:cNvSpPr>
          <p:nvPr/>
        </p:nvSpPr>
        <p:spPr bwMode="auto">
          <a:xfrm>
            <a:off x="2686050" y="406400"/>
            <a:ext cx="68580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8968" tIns="24484" rIns="48968" bIns="24484" anchor="ctr"/>
          <a:lstStyle>
            <a:lvl1pPr marL="136525" indent="-136525" defTabSz="684213">
              <a:spcBef>
                <a:spcPct val="20000"/>
              </a:spcBef>
              <a:buChar char="•"/>
              <a:defRPr sz="3200">
                <a:solidFill>
                  <a:schemeClr val="tx1"/>
                </a:solidFill>
                <a:latin typeface="Arial" panose="020B0604020202020204" pitchFamily="34" charset="0"/>
              </a:defRPr>
            </a:lvl1pPr>
            <a:lvl2pPr marL="990600" indent="-366713" defTabSz="684213">
              <a:spcBef>
                <a:spcPct val="20000"/>
              </a:spcBef>
              <a:buChar char="–"/>
              <a:defRPr sz="2800">
                <a:solidFill>
                  <a:schemeClr val="tx1"/>
                </a:solidFill>
                <a:latin typeface="Arial" panose="020B0604020202020204" pitchFamily="34" charset="0"/>
              </a:defRPr>
            </a:lvl2pPr>
            <a:lvl3pPr marL="1435100" indent="-265113" defTabSz="684213">
              <a:spcBef>
                <a:spcPct val="20000"/>
              </a:spcBef>
              <a:buChar char="•"/>
              <a:defRPr sz="2400">
                <a:solidFill>
                  <a:schemeClr val="tx1"/>
                </a:solidFill>
                <a:latin typeface="Arial" panose="020B0604020202020204" pitchFamily="34" charset="0"/>
              </a:defRPr>
            </a:lvl3pPr>
            <a:lvl4pPr marL="1879600" indent="-265113" defTabSz="684213">
              <a:spcBef>
                <a:spcPct val="20000"/>
              </a:spcBef>
              <a:buChar char="–"/>
              <a:defRPr sz="2000">
                <a:solidFill>
                  <a:schemeClr val="tx1"/>
                </a:solidFill>
                <a:latin typeface="Arial" panose="020B0604020202020204" pitchFamily="34" charset="0"/>
              </a:defRPr>
            </a:lvl4pPr>
            <a:lvl5pPr marL="2287588" indent="-228600" defTabSz="684213">
              <a:spcBef>
                <a:spcPct val="20000"/>
              </a:spcBef>
              <a:buChar char="»"/>
              <a:defRPr sz="2000">
                <a:solidFill>
                  <a:schemeClr val="tx1"/>
                </a:solidFill>
                <a:latin typeface="Arial" panose="020B0604020202020204" pitchFamily="34" charset="0"/>
              </a:defRPr>
            </a:lvl5pPr>
            <a:lvl6pPr marL="2744788" indent="-228600" defTabSz="684213" eaLnBrk="0" fontAlgn="base" hangingPunct="0">
              <a:spcBef>
                <a:spcPct val="20000"/>
              </a:spcBef>
              <a:spcAft>
                <a:spcPct val="0"/>
              </a:spcAft>
              <a:buChar char="»"/>
              <a:defRPr sz="2000">
                <a:solidFill>
                  <a:schemeClr val="tx1"/>
                </a:solidFill>
                <a:latin typeface="Arial" panose="020B0604020202020204" pitchFamily="34" charset="0"/>
              </a:defRPr>
            </a:lvl6pPr>
            <a:lvl7pPr marL="3201988" indent="-228600" defTabSz="684213" eaLnBrk="0" fontAlgn="base" hangingPunct="0">
              <a:spcBef>
                <a:spcPct val="20000"/>
              </a:spcBef>
              <a:spcAft>
                <a:spcPct val="0"/>
              </a:spcAft>
              <a:buChar char="»"/>
              <a:defRPr sz="2000">
                <a:solidFill>
                  <a:schemeClr val="tx1"/>
                </a:solidFill>
                <a:latin typeface="Arial" panose="020B0604020202020204" pitchFamily="34" charset="0"/>
              </a:defRPr>
            </a:lvl7pPr>
            <a:lvl8pPr marL="3659188" indent="-228600" defTabSz="684213" eaLnBrk="0" fontAlgn="base" hangingPunct="0">
              <a:spcBef>
                <a:spcPct val="20000"/>
              </a:spcBef>
              <a:spcAft>
                <a:spcPct val="0"/>
              </a:spcAft>
              <a:buChar char="»"/>
              <a:defRPr sz="2000">
                <a:solidFill>
                  <a:schemeClr val="tx1"/>
                </a:solidFill>
                <a:latin typeface="Arial" panose="020B0604020202020204" pitchFamily="34" charset="0"/>
              </a:defRPr>
            </a:lvl8pPr>
            <a:lvl9pPr marL="4116388" indent="-228600" defTabSz="6842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Aft>
                <a:spcPct val="0"/>
              </a:spcAft>
              <a:buClr>
                <a:srgbClr val="000000"/>
              </a:buClr>
              <a:buNone/>
            </a:pPr>
            <a:endParaRPr lang="en-GB" altLang="en-US" sz="3000" dirty="0">
              <a:solidFill>
                <a:srgbClr val="002060"/>
              </a:solidFill>
              <a:latin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7F247F2A-3D4A-481D-B7E8-EAE0B57A2CCB}"/>
              </a:ext>
            </a:extLst>
          </p:cNvPr>
          <p:cNvPicPr>
            <a:picLocks noChangeAspect="1"/>
          </p:cNvPicPr>
          <p:nvPr/>
        </p:nvPicPr>
        <p:blipFill>
          <a:blip r:embed="rId3"/>
          <a:stretch>
            <a:fillRect/>
          </a:stretch>
        </p:blipFill>
        <p:spPr>
          <a:xfrm>
            <a:off x="9187237" y="5939823"/>
            <a:ext cx="2047126" cy="812352"/>
          </a:xfrm>
          <a:prstGeom prst="rect">
            <a:avLst/>
          </a:prstGeom>
        </p:spPr>
      </p:pic>
      <p:sp>
        <p:nvSpPr>
          <p:cNvPr id="6" name="TextBox 5">
            <a:extLst>
              <a:ext uri="{FF2B5EF4-FFF2-40B4-BE49-F238E27FC236}">
                <a16:creationId xmlns:a16="http://schemas.microsoft.com/office/drawing/2014/main" id="{0E76A97C-AB6D-44B6-86A8-1AF343806C5C}"/>
              </a:ext>
            </a:extLst>
          </p:cNvPr>
          <p:cNvSpPr txBox="1"/>
          <p:nvPr/>
        </p:nvSpPr>
        <p:spPr>
          <a:xfrm>
            <a:off x="8442815" y="5576422"/>
            <a:ext cx="1918921" cy="369332"/>
          </a:xfrm>
          <a:prstGeom prst="rect">
            <a:avLst/>
          </a:prstGeom>
          <a:noFill/>
        </p:spPr>
        <p:txBody>
          <a:bodyPr wrap="square">
            <a:spAutoFit/>
          </a:bodyPr>
          <a:lstStyle/>
          <a:p>
            <a:pPr marL="0" indent="0">
              <a:buNone/>
            </a:pPr>
            <a:r>
              <a:rPr lang="en-GB" sz="1800" dirty="0">
                <a:solidFill>
                  <a:srgbClr val="3333FF"/>
                </a:solidFill>
                <a:latin typeface="Tahoma" panose="020B0604030504040204" pitchFamily="34" charset="0"/>
                <a:ea typeface="Tahoma" panose="020B0604030504040204" pitchFamily="34" charset="0"/>
                <a:cs typeface="Tahoma" panose="020B0604030504040204" pitchFamily="34" charset="0"/>
              </a:rPr>
              <a:t>Funder:</a:t>
            </a:r>
          </a:p>
        </p:txBody>
      </p:sp>
      <p:sp>
        <p:nvSpPr>
          <p:cNvPr id="7" name="TextBox 6">
            <a:extLst>
              <a:ext uri="{FF2B5EF4-FFF2-40B4-BE49-F238E27FC236}">
                <a16:creationId xmlns:a16="http://schemas.microsoft.com/office/drawing/2014/main" id="{ACCA3F33-47D0-4849-8437-4A6C82C923FF}"/>
              </a:ext>
            </a:extLst>
          </p:cNvPr>
          <p:cNvSpPr txBox="1"/>
          <p:nvPr/>
        </p:nvSpPr>
        <p:spPr>
          <a:xfrm>
            <a:off x="93690" y="52757"/>
            <a:ext cx="12098310" cy="1077218"/>
          </a:xfrm>
          <a:prstGeom prst="rect">
            <a:avLst/>
          </a:prstGeom>
          <a:noFill/>
        </p:spPr>
        <p:txBody>
          <a:bodyPr wrap="square" rtlCol="0">
            <a:spAutoFit/>
          </a:bodyPr>
          <a:lstStyle/>
          <a:p>
            <a:pPr algn="ctr"/>
            <a:r>
              <a:rPr lang="en-GB" sz="3200" dirty="0">
                <a:solidFill>
                  <a:srgbClr val="3333FF"/>
                </a:solidFill>
                <a:effectLst/>
                <a:latin typeface="Tahoma" panose="020B0604030504040204" pitchFamily="34" charset="0"/>
                <a:ea typeface="Tahoma" panose="020B0604030504040204" pitchFamily="34" charset="0"/>
                <a:cs typeface="Tahoma" panose="020B0604030504040204" pitchFamily="34" charset="0"/>
              </a:rPr>
              <a:t>Cancer risk in childhood cancer survivors (CRICCS): understanding the causes to target prevention</a:t>
            </a:r>
            <a:endParaRPr lang="en-GB" sz="3200" dirty="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sp>
        <p:nvSpPr>
          <p:cNvPr id="8" name="Slide Number Placeholder 7">
            <a:extLst>
              <a:ext uri="{FF2B5EF4-FFF2-40B4-BE49-F238E27FC236}">
                <a16:creationId xmlns:a16="http://schemas.microsoft.com/office/drawing/2014/main" id="{C07E21FE-3230-3644-A6CB-5FDB3CA24AD0}"/>
              </a:ext>
            </a:extLst>
          </p:cNvPr>
          <p:cNvSpPr>
            <a:spLocks noGrp="1"/>
          </p:cNvSpPr>
          <p:nvPr>
            <p:ph type="sldNum" sz="quarter" idx="10"/>
          </p:nvPr>
        </p:nvSpPr>
        <p:spPr/>
        <p:txBody>
          <a:bodyPr/>
          <a:lstStyle/>
          <a:p>
            <a:pPr>
              <a:defRPr/>
            </a:pPr>
            <a:fld id="{0BA99665-BB23-493F-A010-F584A920B211}" type="slidenum">
              <a:rPr lang="en-US" smtClean="0"/>
              <a:pPr>
                <a:defRPr/>
              </a:pPr>
              <a:t>7</a:t>
            </a:fld>
            <a:endParaRPr lang="en-US" dirty="0"/>
          </a:p>
        </p:txBody>
      </p:sp>
    </p:spTree>
    <p:extLst>
      <p:ext uri="{BB962C8B-B14F-4D97-AF65-F5344CB8AC3E}">
        <p14:creationId xmlns:p14="http://schemas.microsoft.com/office/powerpoint/2010/main" val="509533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monographs.iarc.fr/images/banners/monographs-web.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919550" y="192068"/>
            <a:ext cx="8354055" cy="792088"/>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sp>
        <p:nvSpPr>
          <p:cNvPr id="9" name="Title 1"/>
          <p:cNvSpPr txBox="1">
            <a:spLocks/>
          </p:cNvSpPr>
          <p:nvPr/>
        </p:nvSpPr>
        <p:spPr>
          <a:xfrm>
            <a:off x="0" y="84372"/>
            <a:ext cx="12192000" cy="919135"/>
          </a:xfrm>
          <a:prstGeom prst="rect">
            <a:avLst/>
          </a:prstGeom>
        </p:spPr>
        <p:txBody>
          <a:bodyPr/>
          <a:lst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a:lstStyle>
          <a:p>
            <a:r>
              <a:rPr lang="en-GB" sz="3200" i="1" kern="0" dirty="0">
                <a:latin typeface="Calibri"/>
                <a:cs typeface="Calibri"/>
              </a:rPr>
              <a:t>IARC Monographs </a:t>
            </a:r>
            <a:r>
              <a:rPr lang="en-GB" sz="3200" kern="0" dirty="0">
                <a:latin typeface="Calibri"/>
                <a:cs typeface="Calibri"/>
              </a:rPr>
              <a:t>Programme</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14" y="1354272"/>
            <a:ext cx="3640932" cy="4676414"/>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r="2959" b="44874"/>
          <a:stretch/>
        </p:blipFill>
        <p:spPr>
          <a:xfrm>
            <a:off x="8643001" y="1055712"/>
            <a:ext cx="3485555" cy="5162544"/>
          </a:xfrm>
          <a:prstGeom prst="rect">
            <a:avLst/>
          </a:prstGeom>
        </p:spPr>
      </p:pic>
      <p:sp>
        <p:nvSpPr>
          <p:cNvPr id="12" name="TextBox 11"/>
          <p:cNvSpPr txBox="1"/>
          <p:nvPr/>
        </p:nvSpPr>
        <p:spPr>
          <a:xfrm>
            <a:off x="4050062" y="1003507"/>
            <a:ext cx="4266623" cy="400110"/>
          </a:xfrm>
          <a:prstGeom prst="rect">
            <a:avLst/>
          </a:prstGeom>
          <a:noFill/>
        </p:spPr>
        <p:txBody>
          <a:bodyPr wrap="square" rtlCol="0">
            <a:spAutoFit/>
          </a:bodyPr>
          <a:lstStyle/>
          <a:p>
            <a:pPr algn="ctr"/>
            <a:r>
              <a:rPr lang="en-GB" sz="2000" dirty="0">
                <a:ln>
                  <a:solidFill>
                    <a:srgbClr val="050453"/>
                  </a:solidFill>
                </a:ln>
                <a:solidFill>
                  <a:srgbClr val="EB8922"/>
                </a:solidFill>
              </a:rPr>
              <a:t>Scientific Accomplishments in 2020</a:t>
            </a:r>
          </a:p>
        </p:txBody>
      </p:sp>
      <p:sp>
        <p:nvSpPr>
          <p:cNvPr id="13" name="TextBox 12"/>
          <p:cNvSpPr txBox="1"/>
          <p:nvPr/>
        </p:nvSpPr>
        <p:spPr>
          <a:xfrm>
            <a:off x="3723747" y="1475173"/>
            <a:ext cx="5082796" cy="4801314"/>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1F1F99"/>
                </a:solidFill>
              </a:rPr>
              <a:t>Adapted </a:t>
            </a:r>
            <a:r>
              <a:rPr lang="en-GB" i="1" dirty="0">
                <a:solidFill>
                  <a:srgbClr val="1F1F99"/>
                </a:solidFill>
              </a:rPr>
              <a:t>Monographs</a:t>
            </a:r>
            <a:r>
              <a:rPr lang="en-GB" dirty="0">
                <a:solidFill>
                  <a:srgbClr val="1F1F99"/>
                </a:solidFill>
              </a:rPr>
              <a:t> meetings to be fully remote due to Covid-19</a:t>
            </a:r>
          </a:p>
          <a:p>
            <a:pPr marL="285750" indent="-285750">
              <a:buFont typeface="Arial" panose="020B0604020202020204" pitchFamily="34" charset="0"/>
              <a:buChar char="•"/>
            </a:pPr>
            <a:r>
              <a:rPr lang="en-GB" dirty="0">
                <a:solidFill>
                  <a:srgbClr val="1F1F99"/>
                </a:solidFill>
              </a:rPr>
              <a:t>Held three remote </a:t>
            </a:r>
            <a:r>
              <a:rPr lang="en-GB" i="1" dirty="0">
                <a:solidFill>
                  <a:srgbClr val="1F1F99"/>
                </a:solidFill>
              </a:rPr>
              <a:t>Monographs</a:t>
            </a:r>
            <a:r>
              <a:rPr lang="en-GB" dirty="0">
                <a:solidFill>
                  <a:srgbClr val="1F1F99"/>
                </a:solidFill>
              </a:rPr>
              <a:t> meetings (126-128) from May to November 2020</a:t>
            </a:r>
          </a:p>
          <a:p>
            <a:pPr marL="285750" indent="-285750">
              <a:buFont typeface="Arial" panose="020B0604020202020204" pitchFamily="34" charset="0"/>
              <a:buChar char="•"/>
            </a:pPr>
            <a:r>
              <a:rPr lang="en-GB" dirty="0">
                <a:solidFill>
                  <a:srgbClr val="1F1F99"/>
                </a:solidFill>
              </a:rPr>
              <a:t>New or updated classifications for 8 agents:</a:t>
            </a:r>
          </a:p>
          <a:p>
            <a:pPr marL="742950" lvl="1" indent="-285750">
              <a:buFont typeface="Courier New" panose="02070309020205020404" pitchFamily="49" charset="0"/>
              <a:buChar char="o"/>
            </a:pPr>
            <a:r>
              <a:rPr lang="en-GB" dirty="0">
                <a:solidFill>
                  <a:srgbClr val="1F1F99"/>
                </a:solidFill>
              </a:rPr>
              <a:t>Group 1: Opium consumption</a:t>
            </a:r>
          </a:p>
          <a:p>
            <a:pPr marL="742950" lvl="1" indent="-285750">
              <a:buFont typeface="Courier New" panose="02070309020205020404" pitchFamily="49" charset="0"/>
              <a:buChar char="o"/>
            </a:pPr>
            <a:r>
              <a:rPr lang="en-GB" dirty="0">
                <a:solidFill>
                  <a:srgbClr val="1F1F99"/>
                </a:solidFill>
              </a:rPr>
              <a:t>Group 2A: Acrolein, Aniline, </a:t>
            </a:r>
            <a:r>
              <a:rPr lang="en-GB" i="1" dirty="0">
                <a:solidFill>
                  <a:srgbClr val="1F1F99"/>
                </a:solidFill>
              </a:rPr>
              <a:t>ortho</a:t>
            </a:r>
            <a:r>
              <a:rPr lang="en-GB" dirty="0">
                <a:solidFill>
                  <a:srgbClr val="1F1F99"/>
                </a:solidFill>
              </a:rPr>
              <a:t>-Anisidine, </a:t>
            </a:r>
            <a:r>
              <a:rPr lang="en-GB" i="1" dirty="0">
                <a:solidFill>
                  <a:srgbClr val="1F1F99"/>
                </a:solidFill>
              </a:rPr>
              <a:t>ortho</a:t>
            </a:r>
            <a:r>
              <a:rPr lang="en-GB" dirty="0">
                <a:solidFill>
                  <a:srgbClr val="1F1F99"/>
                </a:solidFill>
              </a:rPr>
              <a:t>-</a:t>
            </a:r>
            <a:r>
              <a:rPr lang="en-GB" dirty="0" err="1">
                <a:solidFill>
                  <a:srgbClr val="1F1F99"/>
                </a:solidFill>
              </a:rPr>
              <a:t>Nitroanisole</a:t>
            </a:r>
            <a:endParaRPr lang="en-GB" dirty="0">
              <a:solidFill>
                <a:srgbClr val="1F1F99"/>
              </a:solidFill>
            </a:endParaRPr>
          </a:p>
          <a:p>
            <a:pPr marL="742950" lvl="1" indent="-285750">
              <a:buFont typeface="Courier New" panose="02070309020205020404" pitchFamily="49" charset="0"/>
              <a:buChar char="o"/>
            </a:pPr>
            <a:r>
              <a:rPr lang="en-GB" dirty="0">
                <a:solidFill>
                  <a:srgbClr val="1F1F99"/>
                </a:solidFill>
              </a:rPr>
              <a:t>Group 2B: Arecoline, Crotonaldehyde, </a:t>
            </a:r>
            <a:r>
              <a:rPr lang="en-GB" dirty="0" err="1">
                <a:solidFill>
                  <a:srgbClr val="1F1F99"/>
                </a:solidFill>
              </a:rPr>
              <a:t>Cupferron</a:t>
            </a:r>
            <a:endParaRPr lang="en-GB" dirty="0">
              <a:solidFill>
                <a:srgbClr val="1F1F99"/>
              </a:solidFill>
            </a:endParaRPr>
          </a:p>
          <a:p>
            <a:pPr marL="285750" indent="-285750">
              <a:buFont typeface="Arial" panose="020B0604020202020204" pitchFamily="34" charset="0"/>
              <a:buChar char="•"/>
            </a:pPr>
            <a:r>
              <a:rPr lang="en-GB" dirty="0">
                <a:solidFill>
                  <a:srgbClr val="1F1F99"/>
                </a:solidFill>
              </a:rPr>
              <a:t>Published three articles in </a:t>
            </a:r>
            <a:r>
              <a:rPr lang="en-GB" i="1" dirty="0">
                <a:solidFill>
                  <a:srgbClr val="1F1F99"/>
                </a:solidFill>
              </a:rPr>
              <a:t>Lancet Oncology</a:t>
            </a:r>
            <a:endParaRPr lang="en-GB" dirty="0">
              <a:solidFill>
                <a:srgbClr val="1F1F99"/>
              </a:solidFill>
            </a:endParaRPr>
          </a:p>
          <a:p>
            <a:pPr marL="285750" indent="-285750">
              <a:buFont typeface="Arial" panose="020B0604020202020204" pitchFamily="34" charset="0"/>
              <a:buChar char="•"/>
            </a:pPr>
            <a:r>
              <a:rPr lang="en-GB" dirty="0">
                <a:solidFill>
                  <a:srgbClr val="1F1F99"/>
                </a:solidFill>
              </a:rPr>
              <a:t>Published three </a:t>
            </a:r>
            <a:r>
              <a:rPr lang="en-GB" i="1" dirty="0">
                <a:solidFill>
                  <a:srgbClr val="1F1F99"/>
                </a:solidFill>
              </a:rPr>
              <a:t>Monographs</a:t>
            </a:r>
            <a:r>
              <a:rPr lang="en-GB" dirty="0">
                <a:solidFill>
                  <a:srgbClr val="1F1F99"/>
                </a:solidFill>
              </a:rPr>
              <a:t> volumes </a:t>
            </a:r>
          </a:p>
          <a:p>
            <a:pPr marL="742950" lvl="1" indent="-285750">
              <a:buFont typeface="Courier New" panose="02070309020205020404" pitchFamily="49" charset="0"/>
              <a:buChar char="o"/>
            </a:pPr>
            <a:r>
              <a:rPr lang="en-GB" dirty="0">
                <a:solidFill>
                  <a:srgbClr val="1F1F99"/>
                </a:solidFill>
              </a:rPr>
              <a:t>v.123: Some </a:t>
            </a:r>
            <a:r>
              <a:rPr lang="en-GB" dirty="0" err="1">
                <a:solidFill>
                  <a:srgbClr val="1F1F99"/>
                </a:solidFill>
              </a:rPr>
              <a:t>nitrobenzenes</a:t>
            </a:r>
            <a:r>
              <a:rPr lang="en-GB" dirty="0">
                <a:solidFill>
                  <a:srgbClr val="1F1F99"/>
                </a:solidFill>
              </a:rPr>
              <a:t> &amp; other industrial chemicals</a:t>
            </a:r>
          </a:p>
          <a:p>
            <a:pPr marL="742950" lvl="1" indent="-285750">
              <a:buFont typeface="Courier New" panose="02070309020205020404" pitchFamily="49" charset="0"/>
              <a:buChar char="o"/>
            </a:pPr>
            <a:r>
              <a:rPr lang="en-GB" dirty="0">
                <a:solidFill>
                  <a:srgbClr val="1F1F99"/>
                </a:solidFill>
              </a:rPr>
              <a:t>v.124: Night shift work </a:t>
            </a:r>
          </a:p>
          <a:p>
            <a:pPr marL="742950" lvl="1" indent="-285750">
              <a:buFont typeface="Courier New" panose="02070309020205020404" pitchFamily="49" charset="0"/>
              <a:buChar char="o"/>
            </a:pPr>
            <a:r>
              <a:rPr lang="en-GB" dirty="0">
                <a:solidFill>
                  <a:srgbClr val="1F1F99"/>
                </a:solidFill>
              </a:rPr>
              <a:t>v.125: Some industrial chemical intermediates &amp; solvents </a:t>
            </a:r>
          </a:p>
        </p:txBody>
      </p:sp>
      <p:sp>
        <p:nvSpPr>
          <p:cNvPr id="2" name="Slide Number Placeholder 1">
            <a:extLst>
              <a:ext uri="{FF2B5EF4-FFF2-40B4-BE49-F238E27FC236}">
                <a16:creationId xmlns:a16="http://schemas.microsoft.com/office/drawing/2014/main" id="{6BC35B3B-9147-0343-81E6-61A7F64E7E1A}"/>
              </a:ext>
            </a:extLst>
          </p:cNvPr>
          <p:cNvSpPr>
            <a:spLocks noGrp="1"/>
          </p:cNvSpPr>
          <p:nvPr>
            <p:ph type="sldNum" sz="quarter" idx="10"/>
          </p:nvPr>
        </p:nvSpPr>
        <p:spPr/>
        <p:txBody>
          <a:bodyPr/>
          <a:lstStyle/>
          <a:p>
            <a:pPr>
              <a:defRPr/>
            </a:pPr>
            <a:fld id="{0BA99665-BB23-493F-A010-F584A920B211}" type="slidenum">
              <a:rPr lang="en-US" smtClean="0"/>
              <a:pPr>
                <a:defRPr/>
              </a:pPr>
              <a:t>8</a:t>
            </a:fld>
            <a:endParaRPr lang="en-US" dirty="0"/>
          </a:p>
        </p:txBody>
      </p:sp>
    </p:spTree>
    <p:extLst>
      <p:ext uri="{BB962C8B-B14F-4D97-AF65-F5344CB8AC3E}">
        <p14:creationId xmlns:p14="http://schemas.microsoft.com/office/powerpoint/2010/main" val="1037167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1972" y="203200"/>
            <a:ext cx="11475076" cy="801352"/>
          </a:xfrm>
          <a:prstGeom prst="rect">
            <a:avLst/>
          </a:prstGeom>
        </p:spPr>
        <p:txBody>
          <a:bodyPr>
            <a:normAutofit/>
          </a:bodyPr>
          <a:lst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pitchFamily="34" charset="0"/>
                <a:cs typeface="Tahoma" pitchFamily="34" charset="0"/>
              </a:defRPr>
            </a:lvl2pPr>
            <a:lvl3pPr algn="ctr" rtl="0" eaLnBrk="0" fontAlgn="base" hangingPunct="0">
              <a:spcBef>
                <a:spcPct val="0"/>
              </a:spcBef>
              <a:spcAft>
                <a:spcPct val="0"/>
              </a:spcAft>
              <a:defRPr sz="4400">
                <a:solidFill>
                  <a:srgbClr val="3333FF"/>
                </a:solidFill>
                <a:latin typeface="Tahoma" pitchFamily="34" charset="0"/>
                <a:cs typeface="Tahoma" pitchFamily="34" charset="0"/>
              </a:defRPr>
            </a:lvl3pPr>
            <a:lvl4pPr algn="ctr" rtl="0" eaLnBrk="0" fontAlgn="base" hangingPunct="0">
              <a:spcBef>
                <a:spcPct val="0"/>
              </a:spcBef>
              <a:spcAft>
                <a:spcPct val="0"/>
              </a:spcAft>
              <a:defRPr sz="4400">
                <a:solidFill>
                  <a:srgbClr val="3333FF"/>
                </a:solidFill>
                <a:latin typeface="Tahoma" pitchFamily="34" charset="0"/>
                <a:cs typeface="Tahoma" pitchFamily="34" charset="0"/>
              </a:defRPr>
            </a:lvl4pPr>
            <a:lvl5pPr algn="ctr" rtl="0" eaLnBrk="0" fontAlgn="base" hangingPunct="0">
              <a:spcBef>
                <a:spcPct val="0"/>
              </a:spcBef>
              <a:spcAft>
                <a:spcPct val="0"/>
              </a:spcAft>
              <a:defRPr sz="4400">
                <a:solidFill>
                  <a:srgbClr val="3333FF"/>
                </a:solidFill>
                <a:latin typeface="Tahoma" pitchFamily="34" charset="0"/>
                <a:cs typeface="Tahoma" pitchFamily="34" charset="0"/>
              </a:defRPr>
            </a:lvl5pPr>
            <a:lvl6pPr marL="457200" algn="ctr" rtl="0" fontAlgn="base">
              <a:spcBef>
                <a:spcPct val="0"/>
              </a:spcBef>
              <a:spcAft>
                <a:spcPct val="0"/>
              </a:spcAft>
              <a:defRPr sz="4400">
                <a:solidFill>
                  <a:srgbClr val="3333FF"/>
                </a:solidFill>
                <a:latin typeface="Tahoma" pitchFamily="34" charset="0"/>
                <a:cs typeface="Tahoma" pitchFamily="34" charset="0"/>
              </a:defRPr>
            </a:lvl6pPr>
            <a:lvl7pPr marL="914400" algn="ctr" rtl="0" fontAlgn="base">
              <a:spcBef>
                <a:spcPct val="0"/>
              </a:spcBef>
              <a:spcAft>
                <a:spcPct val="0"/>
              </a:spcAft>
              <a:defRPr sz="4400">
                <a:solidFill>
                  <a:srgbClr val="3333FF"/>
                </a:solidFill>
                <a:latin typeface="Tahoma" pitchFamily="34" charset="0"/>
                <a:cs typeface="Tahoma" pitchFamily="34" charset="0"/>
              </a:defRPr>
            </a:lvl7pPr>
            <a:lvl8pPr marL="1371600" algn="ctr" rtl="0" fontAlgn="base">
              <a:spcBef>
                <a:spcPct val="0"/>
              </a:spcBef>
              <a:spcAft>
                <a:spcPct val="0"/>
              </a:spcAft>
              <a:defRPr sz="4400">
                <a:solidFill>
                  <a:srgbClr val="3333FF"/>
                </a:solidFill>
                <a:latin typeface="Tahoma" pitchFamily="34" charset="0"/>
                <a:cs typeface="Tahoma" pitchFamily="34" charset="0"/>
              </a:defRPr>
            </a:lvl8pPr>
            <a:lvl9pPr marL="1828800" algn="ctr" rtl="0" fontAlgn="base">
              <a:spcBef>
                <a:spcPct val="0"/>
              </a:spcBef>
              <a:spcAft>
                <a:spcPct val="0"/>
              </a:spcAft>
              <a:defRPr sz="4400">
                <a:solidFill>
                  <a:srgbClr val="3333FF"/>
                </a:solidFill>
                <a:latin typeface="Tahoma" pitchFamily="34" charset="0"/>
                <a:cs typeface="Tahoma" pitchFamily="34" charset="0"/>
              </a:defRPr>
            </a:lvl9pPr>
          </a:lstStyle>
          <a:p>
            <a:r>
              <a:rPr lang="en-GB" sz="3200" kern="0" dirty="0"/>
              <a:t>IARC Handbooks Programme</a:t>
            </a:r>
          </a:p>
        </p:txBody>
      </p:sp>
      <p:sp>
        <p:nvSpPr>
          <p:cNvPr id="6" name="Content Placeholder 2"/>
          <p:cNvSpPr txBox="1">
            <a:spLocks/>
          </p:cNvSpPr>
          <p:nvPr/>
        </p:nvSpPr>
        <p:spPr>
          <a:xfrm>
            <a:off x="98294" y="1294481"/>
            <a:ext cx="7366536" cy="4727176"/>
          </a:xfrm>
          <a:prstGeom prst="rect">
            <a:avLst/>
          </a:prstGeom>
        </p:spPr>
        <p:txBody>
          <a:bodyPr>
            <a:normAutofit fontScale="70000" lnSpcReduction="20000"/>
          </a:bodyPr>
          <a:lstStyle>
            <a:lvl1pPr marL="444500" indent="-4445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990600" indent="-366713" algn="l" rtl="0" eaLnBrk="0" fontAlgn="base" hangingPunct="0">
              <a:spcBef>
                <a:spcPct val="20000"/>
              </a:spcBef>
              <a:spcAft>
                <a:spcPct val="0"/>
              </a:spcAft>
              <a:buClr>
                <a:schemeClr val="tx1"/>
              </a:buClr>
              <a:buChar char="•"/>
              <a:defRPr sz="2800">
                <a:solidFill>
                  <a:schemeClr val="tx1"/>
                </a:solidFill>
                <a:latin typeface="+mn-lt"/>
                <a:cs typeface="+mn-cs"/>
              </a:defRPr>
            </a:lvl2pPr>
            <a:lvl3pPr marL="1435100" indent="-265113" algn="l" rtl="0" eaLnBrk="0" fontAlgn="base" hangingPunct="0">
              <a:spcBef>
                <a:spcPct val="20000"/>
              </a:spcBef>
              <a:spcAft>
                <a:spcPct val="0"/>
              </a:spcAft>
              <a:buClr>
                <a:schemeClr val="tx1"/>
              </a:buClr>
              <a:buChar char="•"/>
              <a:defRPr sz="2400">
                <a:solidFill>
                  <a:schemeClr val="tx1"/>
                </a:solidFill>
                <a:latin typeface="+mn-lt"/>
                <a:cs typeface="+mn-cs"/>
              </a:defRPr>
            </a:lvl3pPr>
            <a:lvl4pPr marL="1879600" indent="-265113" algn="l" rtl="0" eaLnBrk="0" fontAlgn="base" hangingPunct="0">
              <a:spcBef>
                <a:spcPct val="20000"/>
              </a:spcBef>
              <a:spcAft>
                <a:spcPct val="0"/>
              </a:spcAft>
              <a:buClr>
                <a:schemeClr val="tx1"/>
              </a:buClr>
              <a:buChar char="•"/>
              <a:defRPr sz="2000">
                <a:solidFill>
                  <a:schemeClr val="tx1"/>
                </a:solidFill>
                <a:latin typeface="+mn-lt"/>
                <a:cs typeface="+mn-cs"/>
              </a:defRPr>
            </a:lvl4pPr>
            <a:lvl5pPr marL="2287588" indent="-228600" algn="l" rtl="0" eaLnBrk="0" fontAlgn="base" hangingPunct="0">
              <a:spcBef>
                <a:spcPct val="20000"/>
              </a:spcBef>
              <a:spcAft>
                <a:spcPct val="0"/>
              </a:spcAft>
              <a:buClr>
                <a:schemeClr val="tx1"/>
              </a:buClr>
              <a:buChar char="•"/>
              <a:defRPr sz="2000">
                <a:solidFill>
                  <a:schemeClr val="tx1"/>
                </a:solidFill>
                <a:latin typeface="+mn-lt"/>
                <a:cs typeface="+mn-cs"/>
              </a:defRPr>
            </a:lvl5pPr>
            <a:lvl6pPr marL="2744788" indent="-228600" algn="l" rtl="0" fontAlgn="base">
              <a:spcBef>
                <a:spcPct val="20000"/>
              </a:spcBef>
              <a:spcAft>
                <a:spcPct val="0"/>
              </a:spcAft>
              <a:buClr>
                <a:schemeClr val="tx1"/>
              </a:buClr>
              <a:buChar char="•"/>
              <a:defRPr sz="2000">
                <a:solidFill>
                  <a:schemeClr val="tx1"/>
                </a:solidFill>
                <a:latin typeface="+mn-lt"/>
                <a:cs typeface="+mn-cs"/>
              </a:defRPr>
            </a:lvl6pPr>
            <a:lvl7pPr marL="3201988" indent="-228600" algn="l" rtl="0" fontAlgn="base">
              <a:spcBef>
                <a:spcPct val="20000"/>
              </a:spcBef>
              <a:spcAft>
                <a:spcPct val="0"/>
              </a:spcAft>
              <a:buClr>
                <a:schemeClr val="tx1"/>
              </a:buClr>
              <a:buChar char="•"/>
              <a:defRPr sz="2000">
                <a:solidFill>
                  <a:schemeClr val="tx1"/>
                </a:solidFill>
                <a:latin typeface="+mn-lt"/>
                <a:cs typeface="+mn-cs"/>
              </a:defRPr>
            </a:lvl7pPr>
            <a:lvl8pPr marL="3659188" indent="-228600" algn="l" rtl="0" fontAlgn="base">
              <a:spcBef>
                <a:spcPct val="20000"/>
              </a:spcBef>
              <a:spcAft>
                <a:spcPct val="0"/>
              </a:spcAft>
              <a:buClr>
                <a:schemeClr val="tx1"/>
              </a:buClr>
              <a:buChar char="•"/>
              <a:defRPr sz="2000">
                <a:solidFill>
                  <a:schemeClr val="tx1"/>
                </a:solidFill>
                <a:latin typeface="+mn-lt"/>
                <a:cs typeface="+mn-cs"/>
              </a:defRPr>
            </a:lvl8pPr>
            <a:lvl9pPr marL="4116388" indent="-228600" algn="l" rtl="0" fontAlgn="base">
              <a:spcBef>
                <a:spcPct val="20000"/>
              </a:spcBef>
              <a:spcAft>
                <a:spcPct val="0"/>
              </a:spcAft>
              <a:buClr>
                <a:schemeClr val="tx1"/>
              </a:buClr>
              <a:buChar char="•"/>
              <a:defRPr sz="2000">
                <a:solidFill>
                  <a:schemeClr val="tx1"/>
                </a:solidFill>
                <a:latin typeface="+mn-lt"/>
                <a:cs typeface="+mn-cs"/>
              </a:defRPr>
            </a:lvl9pPr>
          </a:lstStyle>
          <a:p>
            <a:pPr marL="360363" indent="-360363">
              <a:buFont typeface="Wingdings" panose="05000000000000000000" pitchFamily="2" charset="2"/>
              <a:buChar char="v"/>
            </a:pPr>
            <a:r>
              <a:rPr lang="en-GB" kern="0" dirty="0">
                <a:solidFill>
                  <a:srgbClr val="3333FF"/>
                </a:solidFill>
              </a:rPr>
              <a:t>Handbook 18 - Cervical Cancer Screening</a:t>
            </a:r>
          </a:p>
          <a:p>
            <a:pPr lvl="1"/>
            <a:r>
              <a:rPr lang="en-GB" kern="0" dirty="0">
                <a:solidFill>
                  <a:srgbClr val="1F1F99"/>
                </a:solidFill>
              </a:rPr>
              <a:t>Run completely remotely over 4 months</a:t>
            </a:r>
          </a:p>
          <a:p>
            <a:pPr lvl="1"/>
            <a:r>
              <a:rPr lang="en-GB" kern="0" dirty="0">
                <a:solidFill>
                  <a:srgbClr val="1F1F99"/>
                </a:solidFill>
              </a:rPr>
              <a:t>First meeting with the new Preamble </a:t>
            </a:r>
            <a:br>
              <a:rPr lang="en-GB" kern="0" dirty="0">
                <a:solidFill>
                  <a:srgbClr val="1F1F99"/>
                </a:solidFill>
              </a:rPr>
            </a:br>
            <a:r>
              <a:rPr lang="en-GB" kern="0" dirty="0">
                <a:solidFill>
                  <a:srgbClr val="1F1F99"/>
                </a:solidFill>
              </a:rPr>
              <a:t>(new evaluation scheme / comparative statements)</a:t>
            </a:r>
          </a:p>
          <a:p>
            <a:pPr marL="360363" indent="-360363">
              <a:buFont typeface="Wingdings" panose="05000000000000000000" pitchFamily="2" charset="2"/>
              <a:buChar char="v"/>
            </a:pPr>
            <a:r>
              <a:rPr lang="en-GB" kern="0" dirty="0">
                <a:solidFill>
                  <a:srgbClr val="3333FF"/>
                </a:solidFill>
              </a:rPr>
              <a:t>Collaboration with WHO on the Cervical Cancer Elimination Initiative</a:t>
            </a:r>
          </a:p>
          <a:p>
            <a:pPr lvl="1"/>
            <a:r>
              <a:rPr lang="en-GB" kern="0" dirty="0">
                <a:solidFill>
                  <a:srgbClr val="1F1F99"/>
                </a:solidFill>
              </a:rPr>
              <a:t>Handbooks Statements (in bold) for used for making </a:t>
            </a:r>
            <a:br>
              <a:rPr lang="en-GB" kern="0" dirty="0">
                <a:solidFill>
                  <a:srgbClr val="1F1F99"/>
                </a:solidFill>
              </a:rPr>
            </a:br>
            <a:r>
              <a:rPr lang="en-GB" kern="0" dirty="0">
                <a:solidFill>
                  <a:srgbClr val="1F1F99"/>
                </a:solidFill>
              </a:rPr>
              <a:t>the WHO recommendations</a:t>
            </a:r>
          </a:p>
          <a:p>
            <a:pPr lvl="1"/>
            <a:r>
              <a:rPr lang="en-GB" kern="0" dirty="0">
                <a:solidFill>
                  <a:srgbClr val="1F1F99"/>
                </a:solidFill>
              </a:rPr>
              <a:t>Summaries/evaluations as Annex to the guidelines</a:t>
            </a:r>
          </a:p>
          <a:p>
            <a:pPr lvl="1"/>
            <a:r>
              <a:rPr lang="en-GB" kern="0" dirty="0">
                <a:solidFill>
                  <a:srgbClr val="1F1F99"/>
                </a:solidFill>
              </a:rPr>
              <a:t>Simultaneous launch of IARC Handbook vol. 18 and </a:t>
            </a:r>
            <a:br>
              <a:rPr lang="en-GB" kern="0" dirty="0">
                <a:solidFill>
                  <a:srgbClr val="1F1F99"/>
                </a:solidFill>
              </a:rPr>
            </a:br>
            <a:r>
              <a:rPr lang="en-GB" kern="0" dirty="0">
                <a:solidFill>
                  <a:srgbClr val="1F1F99"/>
                </a:solidFill>
              </a:rPr>
              <a:t>WHO recommendations in Spring 2021</a:t>
            </a:r>
          </a:p>
          <a:p>
            <a:pPr marL="360363" indent="-360363">
              <a:buFont typeface="Wingdings" panose="05000000000000000000" pitchFamily="2" charset="2"/>
              <a:buChar char="v"/>
            </a:pPr>
            <a:r>
              <a:rPr lang="en-GB" kern="0" dirty="0">
                <a:solidFill>
                  <a:srgbClr val="3333FF"/>
                </a:solidFill>
              </a:rPr>
              <a:t>Handbook 19 – Oral cancer prevention (Dec. 2021)</a:t>
            </a:r>
          </a:p>
          <a:p>
            <a:pPr lvl="1"/>
            <a:r>
              <a:rPr lang="en-GB" kern="0" dirty="0">
                <a:solidFill>
                  <a:srgbClr val="1F1F99"/>
                </a:solidFill>
              </a:rPr>
              <a:t>Special emphasis on oral cancer prevention in South Asia</a:t>
            </a:r>
          </a:p>
          <a:p>
            <a:pPr lvl="1"/>
            <a:r>
              <a:rPr lang="en-GB" kern="0" dirty="0">
                <a:solidFill>
                  <a:srgbClr val="1F1F99"/>
                </a:solidFill>
              </a:rPr>
              <a:t>Collaboration with WHO-HQ and WHO-SEARO on scientific and logistics aspects</a:t>
            </a:r>
          </a:p>
        </p:txBody>
      </p:sp>
      <p:pic>
        <p:nvPicPr>
          <p:cNvPr id="3" name="Picture 2"/>
          <p:cNvPicPr>
            <a:picLocks noChangeAspect="1"/>
          </p:cNvPicPr>
          <p:nvPr/>
        </p:nvPicPr>
        <p:blipFill>
          <a:blip r:embed="rId3"/>
          <a:stretch>
            <a:fillRect/>
          </a:stretch>
        </p:blipFill>
        <p:spPr>
          <a:xfrm>
            <a:off x="7141713" y="830013"/>
            <a:ext cx="4872228" cy="5772531"/>
          </a:xfrm>
          <a:prstGeom prst="rect">
            <a:avLst/>
          </a:prstGeom>
        </p:spPr>
      </p:pic>
      <p:sp>
        <p:nvSpPr>
          <p:cNvPr id="2" name="Slide Number Placeholder 1">
            <a:extLst>
              <a:ext uri="{FF2B5EF4-FFF2-40B4-BE49-F238E27FC236}">
                <a16:creationId xmlns:a16="http://schemas.microsoft.com/office/drawing/2014/main" id="{15344329-DBA7-6D4C-BBAB-3DE7D2F0C6E2}"/>
              </a:ext>
            </a:extLst>
          </p:cNvPr>
          <p:cNvSpPr>
            <a:spLocks noGrp="1"/>
          </p:cNvSpPr>
          <p:nvPr>
            <p:ph type="sldNum" sz="quarter" idx="10"/>
          </p:nvPr>
        </p:nvSpPr>
        <p:spPr/>
        <p:txBody>
          <a:bodyPr/>
          <a:lstStyle/>
          <a:p>
            <a:pPr>
              <a:defRPr/>
            </a:pPr>
            <a:fld id="{0BA99665-BB23-493F-A010-F584A920B211}" type="slidenum">
              <a:rPr lang="en-US" smtClean="0"/>
              <a:pPr>
                <a:defRPr/>
              </a:pPr>
              <a:t>9</a:t>
            </a:fld>
            <a:endParaRPr lang="en-US" dirty="0"/>
          </a:p>
        </p:txBody>
      </p:sp>
    </p:spTree>
    <p:extLst>
      <p:ext uri="{BB962C8B-B14F-4D97-AF65-F5344CB8AC3E}">
        <p14:creationId xmlns:p14="http://schemas.microsoft.com/office/powerpoint/2010/main" val="576902801"/>
      </p:ext>
    </p:extLst>
  </p:cSld>
  <p:clrMapOvr>
    <a:masterClrMapping/>
  </p:clrMapOvr>
</p:sld>
</file>

<file path=ppt/theme/theme1.xml><?xml version="1.0" encoding="utf-8"?>
<a:theme xmlns:a="http://schemas.openxmlformats.org/drawingml/2006/main" name="2_IARC">
  <a:themeElements>
    <a:clrScheme name="IARC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IARC">
      <a:majorFont>
        <a:latin typeface="Tahoma"/>
        <a:ea typeface=""/>
        <a:cs typeface="Tahoma"/>
      </a:majorFont>
      <a:minorFont>
        <a:latin typeface="Tahoma"/>
        <a:ea typeface=""/>
        <a:cs typeface="Taho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ARC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IARC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IARC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IARC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IARC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IARC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IARC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IARC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IARC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IARC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3EBFE1832B8DD4CAF530CF92ED4AB1A" ma:contentTypeVersion="7" ma:contentTypeDescription="Create a new document." ma:contentTypeScope="" ma:versionID="20c24395e310d83903bb5c80049ba523">
  <xsd:schema xmlns:xsd="http://www.w3.org/2001/XMLSchema" xmlns:xs="http://www.w3.org/2001/XMLSchema" xmlns:p="http://schemas.microsoft.com/office/2006/metadata/properties" xmlns:ns2="9011f75a-37a6-4075-88b7-0b383ab0e182" xmlns:ns3="e83f6244-5743-46bb-8998-a1b75b616a34" targetNamespace="http://schemas.microsoft.com/office/2006/metadata/properties" ma:root="true" ma:fieldsID="ab9b1e410930721b6617e00216dc5ecb" ns2:_="" ns3:_="">
    <xsd:import namespace="9011f75a-37a6-4075-88b7-0b383ab0e182"/>
    <xsd:import namespace="e83f6244-5743-46bb-8998-a1b75b616a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11f75a-37a6-4075-88b7-0b383ab0e1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83f6244-5743-46bb-8998-a1b75b616a3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3A3CD5-8E51-4182-B039-35F3082B953E}">
  <ds:schemaRefs>
    <ds:schemaRef ds:uri="http://purl.org/dc/terms/"/>
    <ds:schemaRef ds:uri="http://www.w3.org/XML/1998/namespace"/>
    <ds:schemaRef ds:uri="9011f75a-37a6-4075-88b7-0b383ab0e182"/>
    <ds:schemaRef ds:uri="http://schemas.microsoft.com/office/2006/documentManagement/types"/>
    <ds:schemaRef ds:uri="e83f6244-5743-46bb-8998-a1b75b616a34"/>
    <ds:schemaRef ds:uri="http://purl.org/dc/elements/1.1/"/>
    <ds:schemaRef ds:uri="http://schemas.openxmlformats.org/package/2006/metadata/core-properties"/>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A6F546E4-A568-4921-8FA6-E63AAEC2DCD3}">
  <ds:schemaRefs>
    <ds:schemaRef ds:uri="http://schemas.microsoft.com/sharepoint/v3/contenttype/forms"/>
  </ds:schemaRefs>
</ds:datastoreItem>
</file>

<file path=customXml/itemProps3.xml><?xml version="1.0" encoding="utf-8"?>
<ds:datastoreItem xmlns:ds="http://schemas.openxmlformats.org/officeDocument/2006/customXml" ds:itemID="{38D057EF-90CC-4F0D-8320-51D11BC46B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11f75a-37a6-4075-88b7-0b383ab0e182"/>
    <ds:schemaRef ds:uri="e83f6244-5743-46bb-8998-a1b75b616a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3239</TotalTime>
  <Words>11549</Words>
  <Application>Microsoft Office PowerPoint</Application>
  <PresentationFormat>Widescreen</PresentationFormat>
  <Paragraphs>905</Paragraphs>
  <Slides>57</Slides>
  <Notes>56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Arial</vt:lpstr>
      <vt:lpstr>Calibri</vt:lpstr>
      <vt:lpstr>Century Gothic</vt:lpstr>
      <vt:lpstr>Courier New</vt:lpstr>
      <vt:lpstr>Tahoma</vt:lpstr>
      <vt:lpstr>Verdana</vt:lpstr>
      <vt:lpstr>Wingdings</vt:lpstr>
      <vt:lpstr>2_IARC</vt:lpstr>
      <vt:lpstr>Director’s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IARC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Peer-Review  Section of Evidence Synthesis and Classification (ESC)</dc:title>
  <dc:creator>Ed Seleiro</dc:creator>
  <cp:lastModifiedBy>Agnes Meneghel</cp:lastModifiedBy>
  <cp:revision>245</cp:revision>
  <cp:lastPrinted>2020-03-04T14:20:26Z</cp:lastPrinted>
  <dcterms:created xsi:type="dcterms:W3CDTF">2019-01-26T15:50:30Z</dcterms:created>
  <dcterms:modified xsi:type="dcterms:W3CDTF">2020-12-23T09:04:21Z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0x01010023EBFE1832B8DD4CAF530CF92ED4AB1A</vt:lpwstr>
  </property>
</Properties>
</file>