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3"/>
  </p:notesMasterIdLst>
  <p:handoutMasterIdLst>
    <p:handoutMasterId r:id="rId24"/>
  </p:handoutMasterIdLst>
  <p:sldIdLst>
    <p:sldId id="258" r:id="rId5"/>
    <p:sldId id="329" r:id="rId6"/>
    <p:sldId id="331" r:id="rId7"/>
    <p:sldId id="332" r:id="rId8"/>
    <p:sldId id="333" r:id="rId9"/>
    <p:sldId id="345" r:id="rId10"/>
    <p:sldId id="348" r:id="rId11"/>
    <p:sldId id="349" r:id="rId12"/>
    <p:sldId id="350" r:id="rId13"/>
    <p:sldId id="351" r:id="rId14"/>
    <p:sldId id="352" r:id="rId15"/>
    <p:sldId id="353" r:id="rId16"/>
    <p:sldId id="354" r:id="rId17"/>
    <p:sldId id="355" r:id="rId18"/>
    <p:sldId id="356" r:id="rId19"/>
    <p:sldId id="357" r:id="rId20"/>
    <p:sldId id="276" r:id="rId21"/>
    <p:sldId id="323" r:id="rId2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3300"/>
    <a:srgbClr val="D27F65"/>
    <a:srgbClr val="D27E64"/>
    <a:srgbClr val="FF9900"/>
    <a:srgbClr val="2B3256"/>
    <a:srgbClr val="2C3253"/>
    <a:srgbClr val="DE9178"/>
    <a:srgbClr val="F09C81"/>
    <a:srgbClr val="EFED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8" autoAdjust="0"/>
    <p:restoredTop sz="94671"/>
  </p:normalViewPr>
  <p:slideViewPr>
    <p:cSldViewPr snapToGrid="0" snapToObjects="1">
      <p:cViewPr varScale="1">
        <p:scale>
          <a:sx n="108" d="100"/>
          <a:sy n="108" d="100"/>
        </p:scale>
        <p:origin x="70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A432AF-7A36-4EF1-B997-F80F044630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8DD9294-3393-4BFE-BE0A-5D842B072F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0332DD-6910-4A33-9E26-6218459F2B5B}" type="datetimeFigureOut">
              <a:rPr lang="en-GB" smtClean="0"/>
              <a:t>03/03/2022</a:t>
            </a:fld>
            <a:endParaRPr lang="en-GB"/>
          </a:p>
        </p:txBody>
      </p:sp>
      <p:sp>
        <p:nvSpPr>
          <p:cNvPr id="4" name="Footer Placeholder 3">
            <a:extLst>
              <a:ext uri="{FF2B5EF4-FFF2-40B4-BE49-F238E27FC236}">
                <a16:creationId xmlns:a16="http://schemas.microsoft.com/office/drawing/2014/main" id="{5E3C0D73-A2C1-4087-B7D3-7C14611361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460E530-31DB-4C03-ACDC-C160CCAA5E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46C174-3B25-4B8E-B70E-E0FA0EC7100D}" type="slidenum">
              <a:rPr lang="en-GB" smtClean="0"/>
              <a:t>‹#›</a:t>
            </a:fld>
            <a:endParaRPr lang="en-GB"/>
          </a:p>
        </p:txBody>
      </p:sp>
    </p:spTree>
    <p:extLst>
      <p:ext uri="{BB962C8B-B14F-4D97-AF65-F5344CB8AC3E}">
        <p14:creationId xmlns:p14="http://schemas.microsoft.com/office/powerpoint/2010/main" val="22236260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476A9-43C1-6C42-BF05-BC0F0699F522}" type="datetimeFigureOut">
              <a:rPr lang="es-ES" smtClean="0"/>
              <a:t>03/03/2022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7261A2-AA1C-4540-9C31-ACF18D8D8F89}" type="slidenum">
              <a:rPr lang="es-ES" smtClean="0"/>
              <a:t>‹#›</a:t>
            </a:fld>
            <a:endParaRPr lang="es-ES"/>
          </a:p>
        </p:txBody>
      </p:sp>
    </p:spTree>
    <p:extLst>
      <p:ext uri="{BB962C8B-B14F-4D97-AF65-F5344CB8AC3E}">
        <p14:creationId xmlns:p14="http://schemas.microsoft.com/office/powerpoint/2010/main" val="32071086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Tamas</a:t>
            </a:r>
          </a:p>
        </p:txBody>
      </p:sp>
      <p:sp>
        <p:nvSpPr>
          <p:cNvPr id="4" name="Slide Number Placeholder 3"/>
          <p:cNvSpPr>
            <a:spLocks noGrp="1"/>
          </p:cNvSpPr>
          <p:nvPr>
            <p:ph type="sldNum" sz="quarter" idx="10"/>
          </p:nvPr>
        </p:nvSpPr>
        <p:spPr/>
        <p:txBody>
          <a:bodyPr/>
          <a:lstStyle/>
          <a:p>
            <a:fld id="{917261A2-AA1C-4540-9C31-ACF18D8D8F89}" type="slidenum">
              <a:rPr lang="es-ES" smtClean="0"/>
              <a:t>1</a:t>
            </a:fld>
            <a:endParaRPr lang="es-ES"/>
          </a:p>
        </p:txBody>
      </p:sp>
    </p:spTree>
    <p:extLst>
      <p:ext uri="{BB962C8B-B14F-4D97-AF65-F5344CB8AC3E}">
        <p14:creationId xmlns:p14="http://schemas.microsoft.com/office/powerpoint/2010/main" val="2120704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7261A2-AA1C-4540-9C31-ACF18D8D8F89}" type="slidenum">
              <a:rPr lang="es-ES" smtClean="0"/>
              <a:t>17</a:t>
            </a:fld>
            <a:endParaRPr lang="es-ES"/>
          </a:p>
        </p:txBody>
      </p:sp>
    </p:spTree>
    <p:extLst>
      <p:ext uri="{BB962C8B-B14F-4D97-AF65-F5344CB8AC3E}">
        <p14:creationId xmlns:p14="http://schemas.microsoft.com/office/powerpoint/2010/main" val="3227170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Tamas</a:t>
            </a:r>
          </a:p>
        </p:txBody>
      </p:sp>
      <p:sp>
        <p:nvSpPr>
          <p:cNvPr id="4" name="Slide Number Placeholder 3"/>
          <p:cNvSpPr>
            <a:spLocks noGrp="1"/>
          </p:cNvSpPr>
          <p:nvPr>
            <p:ph type="sldNum" sz="quarter" idx="10"/>
          </p:nvPr>
        </p:nvSpPr>
        <p:spPr/>
        <p:txBody>
          <a:bodyPr/>
          <a:lstStyle/>
          <a:p>
            <a:fld id="{917261A2-AA1C-4540-9C31-ACF18D8D8F89}" type="slidenum">
              <a:rPr lang="es-ES" smtClean="0"/>
              <a:t>18</a:t>
            </a:fld>
            <a:endParaRPr lang="es-ES"/>
          </a:p>
        </p:txBody>
      </p:sp>
    </p:spTree>
    <p:extLst>
      <p:ext uri="{BB962C8B-B14F-4D97-AF65-F5344CB8AC3E}">
        <p14:creationId xmlns:p14="http://schemas.microsoft.com/office/powerpoint/2010/main" val="1166235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Subtitile and Photo">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20" name="Subtítulo 2">
            <a:extLst>
              <a:ext uri="{FF2B5EF4-FFF2-40B4-BE49-F238E27FC236}">
                <a16:creationId xmlns:a16="http://schemas.microsoft.com/office/drawing/2014/main" id="{90336678-E993-B144-A4D0-1E32C94FA925}"/>
              </a:ext>
            </a:extLst>
          </p:cNvPr>
          <p:cNvSpPr>
            <a:spLocks noGrp="1"/>
          </p:cNvSpPr>
          <p:nvPr>
            <p:ph type="subTitle" idx="1" hasCustomPrompt="1"/>
          </p:nvPr>
        </p:nvSpPr>
        <p:spPr>
          <a:xfrm>
            <a:off x="552704" y="2910301"/>
            <a:ext cx="5543296" cy="1655762"/>
          </a:xfrm>
          <a:prstGeom prst="rect">
            <a:avLst/>
          </a:prstGeom>
        </p:spPr>
        <p:txBody>
          <a:bodyPr/>
          <a:lstStyle>
            <a:lvl1pPr marL="0" indent="0" algn="l">
              <a:buNone/>
              <a:defRPr sz="2400" b="1" i="0">
                <a:solidFill>
                  <a:srgbClr val="D27E64"/>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Subtitile</a:t>
            </a:r>
            <a:r>
              <a:rPr lang="es-ES" dirty="0"/>
              <a:t> of </a:t>
            </a:r>
            <a:r>
              <a:rPr lang="es-ES" dirty="0" err="1"/>
              <a:t>presentation</a:t>
            </a:r>
            <a:r>
              <a:rPr lang="es-ES" dirty="0"/>
              <a:t>.</a:t>
            </a:r>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sp>
        <p:nvSpPr>
          <p:cNvPr id="24" name="Marcador de posición de imagen 23">
            <a:extLst>
              <a:ext uri="{FF2B5EF4-FFF2-40B4-BE49-F238E27FC236}">
                <a16:creationId xmlns:a16="http://schemas.microsoft.com/office/drawing/2014/main" id="{44D2EF10-5B7F-C94A-93A9-A8E001176CFB}"/>
              </a:ext>
            </a:extLst>
          </p:cNvPr>
          <p:cNvSpPr>
            <a:spLocks noGrp="1"/>
          </p:cNvSpPr>
          <p:nvPr>
            <p:ph type="pic" sz="quarter" idx="10" hasCustomPrompt="1"/>
          </p:nvPr>
        </p:nvSpPr>
        <p:spPr>
          <a:xfrm>
            <a:off x="6353175" y="0"/>
            <a:ext cx="593725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Tree>
    <p:extLst>
      <p:ext uri="{BB962C8B-B14F-4D97-AF65-F5344CB8AC3E}">
        <p14:creationId xmlns:p14="http://schemas.microsoft.com/office/powerpoint/2010/main" val="2530152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text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2387600"/>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Section</a:t>
            </a:r>
            <a:r>
              <a:rPr lang="es-ES" dirty="0"/>
              <a:t> </a:t>
            </a:r>
            <a:r>
              <a:rPr lang="es-ES" dirty="0" err="1"/>
              <a:t>Introduction</a:t>
            </a:r>
            <a:endParaRPr lang="es-ES" dirty="0"/>
          </a:p>
        </p:txBody>
      </p:sp>
      <p:sp>
        <p:nvSpPr>
          <p:cNvPr id="3" name="Subtítulo 2">
            <a:extLst>
              <a:ext uri="{FF2B5EF4-FFF2-40B4-BE49-F238E27FC236}">
                <a16:creationId xmlns:a16="http://schemas.microsoft.com/office/drawing/2014/main" id="{B073593F-04BF-5245-83F0-CF9FD27BF0A2}"/>
              </a:ext>
            </a:extLst>
          </p:cNvPr>
          <p:cNvSpPr>
            <a:spLocks noGrp="1"/>
          </p:cNvSpPr>
          <p:nvPr>
            <p:ph type="subTitle" idx="1" hasCustomPrompt="1"/>
          </p:nvPr>
        </p:nvSpPr>
        <p:spPr>
          <a:xfrm>
            <a:off x="6286502" y="885201"/>
            <a:ext cx="5367336" cy="1655762"/>
          </a:xfrm>
          <a:prstGeom prst="rect">
            <a:avLst/>
          </a:prstGeom>
        </p:spPr>
        <p:txBody>
          <a:bodyPr/>
          <a:lstStyle>
            <a:lvl1pPr marL="0" indent="0" algn="l">
              <a:buNone/>
              <a:defRPr sz="180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texto 4">
            <a:extLst>
              <a:ext uri="{FF2B5EF4-FFF2-40B4-BE49-F238E27FC236}">
                <a16:creationId xmlns:a16="http://schemas.microsoft.com/office/drawing/2014/main" id="{EF7FC3ED-8E3A-7A41-B438-FE436AD2B2C9}"/>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2FAF06EA-13ED-7249-9289-C81849EFE8AB}"/>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2" name="Marcador de texto 4">
            <a:extLst>
              <a:ext uri="{FF2B5EF4-FFF2-40B4-BE49-F238E27FC236}">
                <a16:creationId xmlns:a16="http://schemas.microsoft.com/office/drawing/2014/main" id="{B128D531-5795-CB48-A5A4-3F7BAB976F1A}"/>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409078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Liquid Icon">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a:t>Agenda</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8550472" y="0"/>
            <a:ext cx="3641528" cy="6858000"/>
          </a:xfrm>
          <a:prstGeom prst="rect">
            <a:avLst/>
          </a:prstGeom>
        </p:spPr>
      </p:pic>
      <p:sp>
        <p:nvSpPr>
          <p:cNvPr id="8" name="Subtítulo 2">
            <a:extLst>
              <a:ext uri="{FF2B5EF4-FFF2-40B4-BE49-F238E27FC236}">
                <a16:creationId xmlns:a16="http://schemas.microsoft.com/office/drawing/2014/main" id="{7101BC46-28AA-CC41-A61E-CE215F2AAE0B}"/>
              </a:ext>
            </a:extLst>
          </p:cNvPr>
          <p:cNvSpPr>
            <a:spLocks noGrp="1"/>
          </p:cNvSpPr>
          <p:nvPr>
            <p:ph type="subTitle" idx="1" hasCustomPrompt="1"/>
          </p:nvPr>
        </p:nvSpPr>
        <p:spPr>
          <a:xfrm>
            <a:off x="552704" y="1922693"/>
            <a:ext cx="7325204" cy="3809892"/>
          </a:xfrm>
          <a:prstGeom prst="rect">
            <a:avLst/>
          </a:prstGeom>
        </p:spPr>
        <p:txBody>
          <a:bodyPr/>
          <a:lstStyle>
            <a:lvl1pPr marL="0" indent="0" algn="l">
              <a:buNone/>
              <a:defRPr sz="180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id="{4D9CA595-58B4-F742-ACE0-8042408BDADB}"/>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18ED4B-F92C-9148-B4BB-12310F5BC11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id="{31D511EC-57BE-C046-B076-545C11D103E3}"/>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960537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hoto">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704" y="1643185"/>
            <a:ext cx="4933696" cy="3811588"/>
          </a:xfrm>
          <a:prstGeom prst="rect">
            <a:avLst/>
          </a:prstGeom>
        </p:spPr>
        <p:txBody>
          <a:bodyPr/>
          <a:lstStyle>
            <a:lvl1pPr marL="0" indent="0">
              <a:buNone/>
              <a:defRPr sz="24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id="{80ACCDAD-52F6-AD4E-99E0-3975A299CB9F}"/>
              </a:ext>
            </a:extLst>
          </p:cNvPr>
          <p:cNvSpPr>
            <a:spLocks noGrp="1"/>
          </p:cNvSpPr>
          <p:nvPr>
            <p:ph type="pic" sz="quarter" idx="10" hasCustomPrompt="1"/>
          </p:nvPr>
        </p:nvSpPr>
        <p:spPr>
          <a:xfrm>
            <a:off x="6260123" y="0"/>
            <a:ext cx="5931877" cy="6857999"/>
          </a:xfrm>
          <a:prstGeom prst="rect">
            <a:avLst/>
          </a:prstGeom>
        </p:spPr>
        <p:txBody>
          <a:bodyPr/>
          <a:lstStyle>
            <a:lvl1pPr algn="l">
              <a:buNone/>
              <a:defRPr sz="2000">
                <a:solidFill>
                  <a:srgbClr val="2B3256"/>
                </a:solidFill>
                <a:latin typeface="PP Object Sans" pitchFamily="2" charset="77"/>
              </a:defRPr>
            </a:lvl1pPr>
          </a:lstStyle>
          <a:p>
            <a:r>
              <a:rPr lang="es-ES" dirty="0" err="1"/>
              <a:t>Image</a:t>
            </a:r>
            <a:endParaRPr lang="es-ES" dirty="0"/>
          </a:p>
        </p:txBody>
      </p:sp>
      <p:sp>
        <p:nvSpPr>
          <p:cNvPr id="6" name="Marcador de texto 4">
            <a:extLst>
              <a:ext uri="{FF2B5EF4-FFF2-40B4-BE49-F238E27FC236}">
                <a16:creationId xmlns:a16="http://schemas.microsoft.com/office/drawing/2014/main" id="{B682BE78-FD59-0742-9A78-CDB98BAEF52E}"/>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id="{C60DCC36-F5F5-6548-9878-231F286DB214}"/>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Tree>
    <p:extLst>
      <p:ext uri="{BB962C8B-B14F-4D97-AF65-F5344CB8AC3E}">
        <p14:creationId xmlns:p14="http://schemas.microsoft.com/office/powerpoint/2010/main" val="838049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Photo">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chemeClr val="bg1"/>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posición de imagen 8">
            <a:extLst>
              <a:ext uri="{FF2B5EF4-FFF2-40B4-BE49-F238E27FC236}">
                <a16:creationId xmlns:a16="http://schemas.microsoft.com/office/drawing/2014/main" id="{0C9F018F-7019-0341-A5FD-2690EF599F9C}"/>
              </a:ext>
            </a:extLst>
          </p:cNvPr>
          <p:cNvSpPr>
            <a:spLocks noGrp="1"/>
          </p:cNvSpPr>
          <p:nvPr>
            <p:ph type="pic" sz="quarter" idx="13" hasCustomPrompt="1"/>
          </p:nvPr>
        </p:nvSpPr>
        <p:spPr>
          <a:xfrm>
            <a:off x="6907041" y="0"/>
            <a:ext cx="538480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
        <p:nvSpPr>
          <p:cNvPr id="17" name="Marcador de texto 16">
            <a:extLst>
              <a:ext uri="{FF2B5EF4-FFF2-40B4-BE49-F238E27FC236}">
                <a16:creationId xmlns:a16="http://schemas.microsoft.com/office/drawing/2014/main" id="{4B0846A8-8D59-BF48-999A-9A5609D01E55}"/>
              </a:ext>
            </a:extLst>
          </p:cNvPr>
          <p:cNvSpPr>
            <a:spLocks noGrp="1"/>
          </p:cNvSpPr>
          <p:nvPr>
            <p:ph type="body" sz="quarter" idx="14" hasCustomPrompt="1"/>
          </p:nvPr>
        </p:nvSpPr>
        <p:spPr>
          <a:xfrm>
            <a:off x="546392" y="3429000"/>
            <a:ext cx="5143500" cy="2901462"/>
          </a:xfrm>
          <a:prstGeom prst="rect">
            <a:avLst/>
          </a:prstGeom>
        </p:spPr>
        <p:txBody>
          <a:bodyPr wrap="square"/>
          <a:lstStyle>
            <a:lvl1pPr algn="l">
              <a:buNone/>
              <a:defRPr sz="1200">
                <a:solidFill>
                  <a:schemeClr val="bg1"/>
                </a:solidFill>
                <a:latin typeface="PP Object Sans" pitchFamily="2" charset="77"/>
              </a:defRPr>
            </a:lvl1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9" y="1643185"/>
            <a:ext cx="4933696" cy="1226624"/>
          </a:xfrm>
          <a:prstGeom prst="rect">
            <a:avLst/>
          </a:prstGeom>
        </p:spPr>
        <p:txBody>
          <a:bodyPr/>
          <a:lstStyle>
            <a:lvl1pPr marL="0" indent="0">
              <a:buNone/>
              <a:defRPr sz="3200" b="1"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7" name="Marcador de texto 4">
            <a:extLst>
              <a:ext uri="{FF2B5EF4-FFF2-40B4-BE49-F238E27FC236}">
                <a16:creationId xmlns:a16="http://schemas.microsoft.com/office/drawing/2014/main" id="{E3D58CB9-B59A-D64F-B80E-BBB21F792E04}"/>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8" name="Marcador de texto 4">
            <a:extLst>
              <a:ext uri="{FF2B5EF4-FFF2-40B4-BE49-F238E27FC236}">
                <a16:creationId xmlns:a16="http://schemas.microsoft.com/office/drawing/2014/main" id="{569EFB24-C95B-744D-9122-8D91C1C22F92}"/>
              </a:ext>
            </a:extLst>
          </p:cNvPr>
          <p:cNvSpPr>
            <a:spLocks noGrp="1"/>
          </p:cNvSpPr>
          <p:nvPr>
            <p:ph type="body" sz="quarter" idx="15"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Tree>
    <p:extLst>
      <p:ext uri="{BB962C8B-B14F-4D97-AF65-F5344CB8AC3E}">
        <p14:creationId xmlns:p14="http://schemas.microsoft.com/office/powerpoint/2010/main" val="1239640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Circular Photo">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28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3" name="Marcador de texto 4">
            <a:extLst>
              <a:ext uri="{FF2B5EF4-FFF2-40B4-BE49-F238E27FC236}">
                <a16:creationId xmlns:a16="http://schemas.microsoft.com/office/drawing/2014/main" id="{5CCF94F6-1FAB-6E4C-AB93-43E27DDE3308}"/>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B3256"/>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4" name="Marcador de texto 4">
            <a:extLst>
              <a:ext uri="{FF2B5EF4-FFF2-40B4-BE49-F238E27FC236}">
                <a16:creationId xmlns:a16="http://schemas.microsoft.com/office/drawing/2014/main" id="{7D2C471A-C002-194B-B10C-3CB6F35196D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B3256"/>
                </a:solidFill>
                <a:latin typeface="PP Object Sans" pitchFamily="2" charset="77"/>
              </a:defRPr>
            </a:lvl1pPr>
          </a:lstStyle>
          <a:p>
            <a:pPr lvl="0"/>
            <a:r>
              <a:rPr lang="es-ES" dirty="0"/>
              <a:t>Date</a:t>
            </a:r>
          </a:p>
        </p:txBody>
      </p:sp>
      <p:sp>
        <p:nvSpPr>
          <p:cNvPr id="25" name="Marcador de texto 4">
            <a:extLst>
              <a:ext uri="{FF2B5EF4-FFF2-40B4-BE49-F238E27FC236}">
                <a16:creationId xmlns:a16="http://schemas.microsoft.com/office/drawing/2014/main" id="{1BEF8F32-073B-194E-947B-6CE97B16891D}"/>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
        <p:nvSpPr>
          <p:cNvPr id="26" name="Elipse 25">
            <a:extLst>
              <a:ext uri="{FF2B5EF4-FFF2-40B4-BE49-F238E27FC236}">
                <a16:creationId xmlns:a16="http://schemas.microsoft.com/office/drawing/2014/main" id="{2B7B12D2-7C9F-7D46-AA34-3EECF100CE67}"/>
              </a:ext>
            </a:extLst>
          </p:cNvPr>
          <p:cNvSpPr/>
          <p:nvPr userDrawn="1"/>
        </p:nvSpPr>
        <p:spPr>
          <a:xfrm>
            <a:off x="7255238" y="1381513"/>
            <a:ext cx="4156059" cy="415605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3" name="Marcador de texto 3">
            <a:extLst>
              <a:ext uri="{FF2B5EF4-FFF2-40B4-BE49-F238E27FC236}">
                <a16:creationId xmlns:a16="http://schemas.microsoft.com/office/drawing/2014/main" id="{CEBF7326-68C1-9F4F-8DF6-B0F4EDD2F2AC}"/>
              </a:ext>
            </a:extLst>
          </p:cNvPr>
          <p:cNvSpPr>
            <a:spLocks noGrp="1"/>
          </p:cNvSpPr>
          <p:nvPr>
            <p:ph type="body" sz="half" idx="16" hasCustomPrompt="1"/>
          </p:nvPr>
        </p:nvSpPr>
        <p:spPr>
          <a:xfrm>
            <a:off x="8103477" y="2144095"/>
            <a:ext cx="2701159" cy="2630893"/>
          </a:xfrm>
          <a:prstGeom prst="rect">
            <a:avLst/>
          </a:prstGeom>
        </p:spPr>
        <p:txBody>
          <a:bodyPr/>
          <a:lstStyle>
            <a:lvl1pPr marL="0" indent="0">
              <a:lnSpc>
                <a:spcPct val="100000"/>
              </a:lnSpc>
              <a:buNone/>
              <a:defRPr sz="1200" b="0" i="0">
                <a:solidFill>
                  <a:schemeClr val="tx2"/>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762572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ide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a:t>Multimedia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8550472" y="0"/>
            <a:ext cx="3641528" cy="6858000"/>
          </a:xfrm>
          <a:prstGeom prst="rect">
            <a:avLst/>
          </a:prstGeom>
        </p:spPr>
      </p:pic>
      <p:sp>
        <p:nvSpPr>
          <p:cNvPr id="9" name="Marcador de medios 8">
            <a:extLst>
              <a:ext uri="{FF2B5EF4-FFF2-40B4-BE49-F238E27FC236}">
                <a16:creationId xmlns:a16="http://schemas.microsoft.com/office/drawing/2014/main" id="{FB8012DA-31D4-5B4E-B568-929B63FFCC6E}"/>
              </a:ext>
            </a:extLst>
          </p:cNvPr>
          <p:cNvSpPr>
            <a:spLocks noGrp="1"/>
          </p:cNvSpPr>
          <p:nvPr>
            <p:ph type="media" sz="quarter" idx="10"/>
          </p:nvPr>
        </p:nvSpPr>
        <p:spPr>
          <a:xfrm>
            <a:off x="552450" y="1758950"/>
            <a:ext cx="7997825" cy="4378325"/>
          </a:xfrm>
          <a:prstGeom prst="rect">
            <a:avLst/>
          </a:prstGeom>
        </p:spPr>
        <p:txBody>
          <a:bodyPr/>
          <a:lstStyle/>
          <a:p>
            <a:r>
              <a:rPr lang="en-US"/>
              <a:t>Click icon to add media</a:t>
            </a:r>
            <a:endParaRPr lang="es-ES"/>
          </a:p>
        </p:txBody>
      </p:sp>
      <p:sp>
        <p:nvSpPr>
          <p:cNvPr id="14" name="Marcador de texto 4">
            <a:extLst>
              <a:ext uri="{FF2B5EF4-FFF2-40B4-BE49-F238E27FC236}">
                <a16:creationId xmlns:a16="http://schemas.microsoft.com/office/drawing/2014/main" id="{08347CB9-2D49-CE43-8370-56AA3936186D}"/>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3CB64A-7A8B-614A-99D3-DF1FE1E08B4F}"/>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id="{52600D1F-7AFC-AB46-A383-58EFAC9D23A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2052023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Text">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28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6" name="Marcador de texto 3">
            <a:extLst>
              <a:ext uri="{FF2B5EF4-FFF2-40B4-BE49-F238E27FC236}">
                <a16:creationId xmlns:a16="http://schemas.microsoft.com/office/drawing/2014/main" id="{7FA1429F-5D6E-8F47-84E4-ABD87FA8727B}"/>
              </a:ext>
            </a:extLst>
          </p:cNvPr>
          <p:cNvSpPr>
            <a:spLocks noGrp="1"/>
          </p:cNvSpPr>
          <p:nvPr>
            <p:ph type="body" sz="half" idx="10" hasCustomPrompt="1"/>
          </p:nvPr>
        </p:nvSpPr>
        <p:spPr>
          <a:xfrm>
            <a:off x="6718300" y="2625186"/>
            <a:ext cx="4921251" cy="2883121"/>
          </a:xfrm>
          <a:prstGeom prst="rect">
            <a:avLst/>
          </a:prstGeom>
        </p:spPr>
        <p:txBody>
          <a:bodyPr/>
          <a:lstStyle>
            <a:lvl1pPr marL="0" indent="0">
              <a:buNone/>
              <a:defRPr sz="120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tx2"/>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1584447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Circular Photos">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chemeClr val="bg1"/>
                </a:solidFill>
                <a:latin typeface="PP Object Sans Heavy" pitchFamily="2" charset="77"/>
              </a:defRPr>
            </a:lvl1pPr>
          </a:lstStyle>
          <a:p>
            <a:r>
              <a:rPr lang="es-ES" dirty="0"/>
              <a:t>IARC PARTICIPATING STATES:</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8" y="1643185"/>
            <a:ext cx="7030037" cy="3449320"/>
          </a:xfrm>
          <a:prstGeom prst="rect">
            <a:avLst/>
          </a:prstGeom>
        </p:spPr>
        <p:txBody>
          <a:bodyPr/>
          <a:lstStyle>
            <a:lvl1pPr marL="0" indent="0">
              <a:lnSpc>
                <a:spcPct val="100000"/>
              </a:lnSpc>
              <a:buNone/>
              <a:defRPr sz="2800" b="0" i="0">
                <a:solidFill>
                  <a:srgbClr val="D27F65"/>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id="{7C943C2C-4C06-7248-A4DD-EF90A49C29E3}"/>
              </a:ext>
            </a:extLst>
          </p:cNvPr>
          <p:cNvSpPr/>
          <p:nvPr userDrawn="1"/>
        </p:nvSpPr>
        <p:spPr>
          <a:xfrm>
            <a:off x="9573115" y="1856935"/>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4" name="Elipse 13">
            <a:extLst>
              <a:ext uri="{FF2B5EF4-FFF2-40B4-BE49-F238E27FC236}">
                <a16:creationId xmlns:a16="http://schemas.microsoft.com/office/drawing/2014/main" id="{956205F2-0971-714D-8CFA-CE37D1DF5804}"/>
              </a:ext>
            </a:extLst>
          </p:cNvPr>
          <p:cNvSpPr/>
          <p:nvPr userDrawn="1"/>
        </p:nvSpPr>
        <p:spPr>
          <a:xfrm>
            <a:off x="10473448" y="2827606"/>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5" name="Elipse 14">
            <a:extLst>
              <a:ext uri="{FF2B5EF4-FFF2-40B4-BE49-F238E27FC236}">
                <a16:creationId xmlns:a16="http://schemas.microsoft.com/office/drawing/2014/main" id="{18A5659A-D1D7-3C4F-BDE4-14B38217B651}"/>
              </a:ext>
            </a:extLst>
          </p:cNvPr>
          <p:cNvSpPr/>
          <p:nvPr userDrawn="1"/>
        </p:nvSpPr>
        <p:spPr>
          <a:xfrm>
            <a:off x="8758947" y="3625948"/>
            <a:ext cx="1628336" cy="1628336"/>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24" name="Marcador de texto 4">
            <a:extLst>
              <a:ext uri="{FF2B5EF4-FFF2-40B4-BE49-F238E27FC236}">
                <a16:creationId xmlns:a16="http://schemas.microsoft.com/office/drawing/2014/main" id="{2ED54B02-7660-8D4D-B7E9-5D54DB74C9BC}"/>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id="{2006B2E2-7A30-8246-B37E-E03E142AC87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6" name="Marcador de texto 4">
            <a:extLst>
              <a:ext uri="{FF2B5EF4-FFF2-40B4-BE49-F238E27FC236}">
                <a16:creationId xmlns:a16="http://schemas.microsoft.com/office/drawing/2014/main" id="{5C4DABC9-D185-644E-BAE4-0ECAD994A89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
        <p:nvSpPr>
          <p:cNvPr id="4" name="Text Placeholder 3">
            <a:extLst>
              <a:ext uri="{FF2B5EF4-FFF2-40B4-BE49-F238E27FC236}">
                <a16:creationId xmlns:a16="http://schemas.microsoft.com/office/drawing/2014/main" id="{3E8BB06B-B35A-004B-95F2-82A97BBD9129}"/>
              </a:ext>
            </a:extLst>
          </p:cNvPr>
          <p:cNvSpPr>
            <a:spLocks noGrp="1"/>
          </p:cNvSpPr>
          <p:nvPr>
            <p:ph type="body" sz="quarter" idx="15" hasCustomPrompt="1"/>
          </p:nvPr>
        </p:nvSpPr>
        <p:spPr>
          <a:xfrm>
            <a:off x="10655300" y="3097213"/>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id="{84B7663B-8847-0543-B707-B38ED6784469}"/>
              </a:ext>
            </a:extLst>
          </p:cNvPr>
          <p:cNvSpPr>
            <a:spLocks noGrp="1"/>
          </p:cNvSpPr>
          <p:nvPr>
            <p:ph type="body" sz="quarter" idx="16" hasCustomPrompt="1"/>
          </p:nvPr>
        </p:nvSpPr>
        <p:spPr>
          <a:xfrm>
            <a:off x="9753092" y="2146237"/>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id="{C6A873EF-704C-9344-B219-854BF1222EBB}"/>
              </a:ext>
            </a:extLst>
          </p:cNvPr>
          <p:cNvSpPr>
            <a:spLocks noGrp="1"/>
          </p:cNvSpPr>
          <p:nvPr>
            <p:ph type="body" sz="half" idx="17" hasCustomPrompt="1"/>
          </p:nvPr>
        </p:nvSpPr>
        <p:spPr>
          <a:xfrm>
            <a:off x="8758948" y="3869599"/>
            <a:ext cx="1616444" cy="1490678"/>
          </a:xfrm>
          <a:prstGeom prst="rect">
            <a:avLst/>
          </a:prstGeom>
        </p:spPr>
        <p:txBody>
          <a:bodyPr/>
          <a:lstStyle>
            <a:lvl1pPr marL="0" indent="0">
              <a:lnSpc>
                <a:spcPct val="100000"/>
              </a:lnSpc>
              <a:buNone/>
              <a:defRPr sz="600" b="0"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272839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3325754"/>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3325754"/>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
        <p:nvSpPr>
          <p:cNvPr id="4" name="Marcador de texto 3">
            <a:extLst>
              <a:ext uri="{FF2B5EF4-FFF2-40B4-BE49-F238E27FC236}">
                <a16:creationId xmlns:a16="http://schemas.microsoft.com/office/drawing/2014/main" id="{9B75798F-EE71-2D4E-A05B-9560BF42EE61}"/>
              </a:ext>
            </a:extLst>
          </p:cNvPr>
          <p:cNvSpPr>
            <a:spLocks noGrp="1"/>
          </p:cNvSpPr>
          <p:nvPr>
            <p:ph type="body" sz="quarter" idx="15" hasCustomPrompt="1"/>
          </p:nvPr>
        </p:nvSpPr>
        <p:spPr>
          <a:xfrm>
            <a:off x="5857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15" name="Marcador de texto 3">
            <a:extLst>
              <a:ext uri="{FF2B5EF4-FFF2-40B4-BE49-F238E27FC236}">
                <a16:creationId xmlns:a16="http://schemas.microsoft.com/office/drawing/2014/main" id="{95274110-9252-CD4D-B91F-2AD87D17DF31}"/>
              </a:ext>
            </a:extLst>
          </p:cNvPr>
          <p:cNvSpPr>
            <a:spLocks noGrp="1"/>
          </p:cNvSpPr>
          <p:nvPr>
            <p:ph type="body" sz="quarter" idx="16" hasCustomPrompt="1"/>
          </p:nvPr>
        </p:nvSpPr>
        <p:spPr>
          <a:xfrm>
            <a:off x="65928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2108083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cxnSp>
        <p:nvCxnSpPr>
          <p:cNvPr id="14" name="Conector recto 13">
            <a:extLst>
              <a:ext uri="{FF2B5EF4-FFF2-40B4-BE49-F238E27FC236}">
                <a16:creationId xmlns:a16="http://schemas.microsoft.com/office/drawing/2014/main" id="{CD18929D-4591-954E-A419-05A963BED966}"/>
              </a:ext>
            </a:extLst>
          </p:cNvPr>
          <p:cNvCxnSpPr>
            <a:cxnSpLocks/>
          </p:cNvCxnSpPr>
          <p:nvPr userDrawn="1"/>
        </p:nvCxnSpPr>
        <p:spPr>
          <a:xfrm>
            <a:off x="65804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1" name="Marcador de texto 3">
            <a:extLst>
              <a:ext uri="{FF2B5EF4-FFF2-40B4-BE49-F238E27FC236}">
                <a16:creationId xmlns:a16="http://schemas.microsoft.com/office/drawing/2014/main" id="{9FA88FC5-9075-3C4B-821A-892CAB6C99E7}"/>
              </a:ext>
            </a:extLst>
          </p:cNvPr>
          <p:cNvSpPr>
            <a:spLocks noGrp="1"/>
          </p:cNvSpPr>
          <p:nvPr>
            <p:ph type="body" sz="half" idx="15" hasCustomPrompt="1"/>
          </p:nvPr>
        </p:nvSpPr>
        <p:spPr>
          <a:xfrm>
            <a:off x="6621151" y="4681423"/>
            <a:ext cx="5032687"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5041900"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7" name="Marcador de texto 3">
            <a:extLst>
              <a:ext uri="{FF2B5EF4-FFF2-40B4-BE49-F238E27FC236}">
                <a16:creationId xmlns:a16="http://schemas.microsoft.com/office/drawing/2014/main" id="{C5A7A5B1-F45F-3C43-8683-1CA2F01ABBAD}"/>
              </a:ext>
            </a:extLst>
          </p:cNvPr>
          <p:cNvSpPr>
            <a:spLocks noGrp="1"/>
          </p:cNvSpPr>
          <p:nvPr>
            <p:ph type="body" sz="quarter" idx="17" hasCustomPrompt="1"/>
          </p:nvPr>
        </p:nvSpPr>
        <p:spPr>
          <a:xfrm>
            <a:off x="5857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28" name="Marcador de texto 3">
            <a:extLst>
              <a:ext uri="{FF2B5EF4-FFF2-40B4-BE49-F238E27FC236}">
                <a16:creationId xmlns:a16="http://schemas.microsoft.com/office/drawing/2014/main" id="{C56E40BE-9492-FD4E-8BA4-7449904ED8CA}"/>
              </a:ext>
            </a:extLst>
          </p:cNvPr>
          <p:cNvSpPr>
            <a:spLocks noGrp="1"/>
          </p:cNvSpPr>
          <p:nvPr>
            <p:ph type="body" sz="quarter" idx="18" hasCustomPrompt="1"/>
          </p:nvPr>
        </p:nvSpPr>
        <p:spPr>
          <a:xfrm>
            <a:off x="65928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29" name="Marcador de texto 3">
            <a:extLst>
              <a:ext uri="{FF2B5EF4-FFF2-40B4-BE49-F238E27FC236}">
                <a16:creationId xmlns:a16="http://schemas.microsoft.com/office/drawing/2014/main" id="{F5A0D033-69BD-2D4A-8049-FB0485151811}"/>
              </a:ext>
            </a:extLst>
          </p:cNvPr>
          <p:cNvSpPr>
            <a:spLocks noGrp="1"/>
          </p:cNvSpPr>
          <p:nvPr>
            <p:ph type="body" sz="quarter" idx="19" hasCustomPrompt="1"/>
          </p:nvPr>
        </p:nvSpPr>
        <p:spPr>
          <a:xfrm>
            <a:off x="585788" y="39878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0" name="Marcador de texto 3">
            <a:extLst>
              <a:ext uri="{FF2B5EF4-FFF2-40B4-BE49-F238E27FC236}">
                <a16:creationId xmlns:a16="http://schemas.microsoft.com/office/drawing/2014/main" id="{63BAD847-697B-2440-9F9D-B6235DD5D66E}"/>
              </a:ext>
            </a:extLst>
          </p:cNvPr>
          <p:cNvSpPr>
            <a:spLocks noGrp="1"/>
          </p:cNvSpPr>
          <p:nvPr>
            <p:ph type="body" sz="quarter" idx="20" hasCustomPrompt="1"/>
          </p:nvPr>
        </p:nvSpPr>
        <p:spPr>
          <a:xfrm>
            <a:off x="6592888" y="39878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850363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Title and Innov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3" name="Imagen 2" descr="Un dibujo de una persona&#10;&#10;Descripción generada automáticamente con confianza baja">
            <a:extLst>
              <a:ext uri="{FF2B5EF4-FFF2-40B4-BE49-F238E27FC236}">
                <a16:creationId xmlns:a16="http://schemas.microsoft.com/office/drawing/2014/main" id="{ECB2C94B-7EF2-3D40-9EAA-01F732CB101A}"/>
              </a:ext>
            </a:extLst>
          </p:cNvPr>
          <p:cNvPicPr>
            <a:picLocks noChangeAspect="1"/>
          </p:cNvPicPr>
          <p:nvPr userDrawn="1"/>
        </p:nvPicPr>
        <p:blipFill>
          <a:blip r:embed="rId3"/>
          <a:stretch>
            <a:fillRect/>
          </a:stretch>
        </p:blipFill>
        <p:spPr>
          <a:xfrm>
            <a:off x="9024424" y="3703269"/>
            <a:ext cx="2762687" cy="2697530"/>
          </a:xfrm>
          <a:prstGeom prst="rect">
            <a:avLst/>
          </a:prstGeom>
        </p:spPr>
      </p:pic>
    </p:spTree>
    <p:extLst>
      <p:ext uri="{BB962C8B-B14F-4D97-AF65-F5344CB8AC3E}">
        <p14:creationId xmlns:p14="http://schemas.microsoft.com/office/powerpoint/2010/main" val="1498436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5" name="Conector recto 24">
            <a:extLst>
              <a:ext uri="{FF2B5EF4-FFF2-40B4-BE49-F238E27FC236}">
                <a16:creationId xmlns:a16="http://schemas.microsoft.com/office/drawing/2014/main" id="{9918BC43-3815-E947-B68F-C26E3EE9BD50}"/>
              </a:ext>
            </a:extLst>
          </p:cNvPr>
          <p:cNvCxnSpPr>
            <a:cxnSpLocks/>
          </p:cNvCxnSpPr>
          <p:nvPr userDrawn="1"/>
        </p:nvCxnSpPr>
        <p:spPr>
          <a:xfrm>
            <a:off x="4577275"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6" name="Marcador de texto 3">
            <a:extLst>
              <a:ext uri="{FF2B5EF4-FFF2-40B4-BE49-F238E27FC236}">
                <a16:creationId xmlns:a16="http://schemas.microsoft.com/office/drawing/2014/main" id="{AFDE2114-4716-E548-8437-587D6F9C74B5}"/>
              </a:ext>
            </a:extLst>
          </p:cNvPr>
          <p:cNvSpPr>
            <a:spLocks noGrp="1"/>
          </p:cNvSpPr>
          <p:nvPr>
            <p:ph type="body" sz="half" idx="17" hasCustomPrompt="1"/>
          </p:nvPr>
        </p:nvSpPr>
        <p:spPr>
          <a:xfrm>
            <a:off x="4608771"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8" name="Conector recto 27">
            <a:extLst>
              <a:ext uri="{FF2B5EF4-FFF2-40B4-BE49-F238E27FC236}">
                <a16:creationId xmlns:a16="http://schemas.microsoft.com/office/drawing/2014/main" id="{DFEAEC0D-F34A-7046-89A6-7D52BF92F449}"/>
              </a:ext>
            </a:extLst>
          </p:cNvPr>
          <p:cNvCxnSpPr>
            <a:cxnSpLocks/>
          </p:cNvCxnSpPr>
          <p:nvPr userDrawn="1"/>
        </p:nvCxnSpPr>
        <p:spPr>
          <a:xfrm>
            <a:off x="4515490"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9" name="Marcador de texto 3">
            <a:extLst>
              <a:ext uri="{FF2B5EF4-FFF2-40B4-BE49-F238E27FC236}">
                <a16:creationId xmlns:a16="http://schemas.microsoft.com/office/drawing/2014/main" id="{B4AE05CA-9644-F340-839C-16D880D8DA7D}"/>
              </a:ext>
            </a:extLst>
          </p:cNvPr>
          <p:cNvSpPr>
            <a:spLocks noGrp="1"/>
          </p:cNvSpPr>
          <p:nvPr>
            <p:ph type="body" sz="half" idx="18" hasCustomPrompt="1"/>
          </p:nvPr>
        </p:nvSpPr>
        <p:spPr>
          <a:xfrm>
            <a:off x="4608771"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1" name="Conector recto 30">
            <a:extLst>
              <a:ext uri="{FF2B5EF4-FFF2-40B4-BE49-F238E27FC236}">
                <a16:creationId xmlns:a16="http://schemas.microsoft.com/office/drawing/2014/main" id="{36206171-D62A-1744-A4B1-A1E90B7F7CE1}"/>
              </a:ext>
            </a:extLst>
          </p:cNvPr>
          <p:cNvCxnSpPr>
            <a:cxnSpLocks/>
          </p:cNvCxnSpPr>
          <p:nvPr userDrawn="1"/>
        </p:nvCxnSpPr>
        <p:spPr>
          <a:xfrm>
            <a:off x="8469653"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2" name="Marcador de texto 3">
            <a:extLst>
              <a:ext uri="{FF2B5EF4-FFF2-40B4-BE49-F238E27FC236}">
                <a16:creationId xmlns:a16="http://schemas.microsoft.com/office/drawing/2014/main" id="{065A581F-F2D7-AA40-A405-0DF2A83F1BB1}"/>
              </a:ext>
            </a:extLst>
          </p:cNvPr>
          <p:cNvSpPr>
            <a:spLocks noGrp="1"/>
          </p:cNvSpPr>
          <p:nvPr>
            <p:ph type="body" sz="half" idx="19" hasCustomPrompt="1"/>
          </p:nvPr>
        </p:nvSpPr>
        <p:spPr>
          <a:xfrm>
            <a:off x="8501149"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4" name="Conector recto 33">
            <a:extLst>
              <a:ext uri="{FF2B5EF4-FFF2-40B4-BE49-F238E27FC236}">
                <a16:creationId xmlns:a16="http://schemas.microsoft.com/office/drawing/2014/main" id="{B29DDE3D-68B9-C440-9DF3-421D1FBAF5B3}"/>
              </a:ext>
            </a:extLst>
          </p:cNvPr>
          <p:cNvCxnSpPr>
            <a:cxnSpLocks/>
          </p:cNvCxnSpPr>
          <p:nvPr userDrawn="1"/>
        </p:nvCxnSpPr>
        <p:spPr>
          <a:xfrm>
            <a:off x="8469653"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5" name="Marcador de texto 3">
            <a:extLst>
              <a:ext uri="{FF2B5EF4-FFF2-40B4-BE49-F238E27FC236}">
                <a16:creationId xmlns:a16="http://schemas.microsoft.com/office/drawing/2014/main" id="{043F34B9-B54D-1A49-9FCA-232DDE3C54BA}"/>
              </a:ext>
            </a:extLst>
          </p:cNvPr>
          <p:cNvSpPr>
            <a:spLocks noGrp="1"/>
          </p:cNvSpPr>
          <p:nvPr>
            <p:ph type="body" sz="half" idx="20" hasCustomPrompt="1"/>
          </p:nvPr>
        </p:nvSpPr>
        <p:spPr>
          <a:xfrm>
            <a:off x="8501149"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37" name="Marcador de texto 3">
            <a:extLst>
              <a:ext uri="{FF2B5EF4-FFF2-40B4-BE49-F238E27FC236}">
                <a16:creationId xmlns:a16="http://schemas.microsoft.com/office/drawing/2014/main" id="{A12BE0BF-30D0-1141-8FCC-B57694FE1B40}"/>
              </a:ext>
            </a:extLst>
          </p:cNvPr>
          <p:cNvSpPr>
            <a:spLocks noGrp="1"/>
          </p:cNvSpPr>
          <p:nvPr>
            <p:ph type="body" sz="quarter" idx="21" hasCustomPrompt="1"/>
          </p:nvPr>
        </p:nvSpPr>
        <p:spPr>
          <a:xfrm>
            <a:off x="585788"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8" name="Marcador de texto 3">
            <a:extLst>
              <a:ext uri="{FF2B5EF4-FFF2-40B4-BE49-F238E27FC236}">
                <a16:creationId xmlns:a16="http://schemas.microsoft.com/office/drawing/2014/main" id="{5A274025-583C-704F-9D53-0C24BDAA6DD4}"/>
              </a:ext>
            </a:extLst>
          </p:cNvPr>
          <p:cNvSpPr>
            <a:spLocks noGrp="1"/>
          </p:cNvSpPr>
          <p:nvPr>
            <p:ph type="body" sz="quarter" idx="22" hasCustomPrompt="1"/>
          </p:nvPr>
        </p:nvSpPr>
        <p:spPr>
          <a:xfrm>
            <a:off x="4509916"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9" name="Marcador de texto 3">
            <a:extLst>
              <a:ext uri="{FF2B5EF4-FFF2-40B4-BE49-F238E27FC236}">
                <a16:creationId xmlns:a16="http://schemas.microsoft.com/office/drawing/2014/main" id="{C74F329A-B15A-F74D-ABD8-965F3D4C4C2A}"/>
              </a:ext>
            </a:extLst>
          </p:cNvPr>
          <p:cNvSpPr>
            <a:spLocks noGrp="1"/>
          </p:cNvSpPr>
          <p:nvPr>
            <p:ph type="body" sz="quarter" idx="23" hasCustomPrompt="1"/>
          </p:nvPr>
        </p:nvSpPr>
        <p:spPr>
          <a:xfrm>
            <a:off x="585788"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0" name="Marcador de texto 3">
            <a:extLst>
              <a:ext uri="{FF2B5EF4-FFF2-40B4-BE49-F238E27FC236}">
                <a16:creationId xmlns:a16="http://schemas.microsoft.com/office/drawing/2014/main" id="{8995EE14-C045-5F40-A28C-7070F6FDBCEB}"/>
              </a:ext>
            </a:extLst>
          </p:cNvPr>
          <p:cNvSpPr>
            <a:spLocks noGrp="1"/>
          </p:cNvSpPr>
          <p:nvPr>
            <p:ph type="body" sz="quarter" idx="24" hasCustomPrompt="1"/>
          </p:nvPr>
        </p:nvSpPr>
        <p:spPr>
          <a:xfrm>
            <a:off x="4509916"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1" name="Marcador de texto 3">
            <a:extLst>
              <a:ext uri="{FF2B5EF4-FFF2-40B4-BE49-F238E27FC236}">
                <a16:creationId xmlns:a16="http://schemas.microsoft.com/office/drawing/2014/main" id="{0C648898-54F2-2142-927D-8E2FC7E68F22}"/>
              </a:ext>
            </a:extLst>
          </p:cNvPr>
          <p:cNvSpPr>
            <a:spLocks noGrp="1"/>
          </p:cNvSpPr>
          <p:nvPr>
            <p:ph type="body" sz="quarter" idx="25" hasCustomPrompt="1"/>
          </p:nvPr>
        </p:nvSpPr>
        <p:spPr>
          <a:xfrm>
            <a:off x="8459616"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2" name="Marcador de texto 3">
            <a:extLst>
              <a:ext uri="{FF2B5EF4-FFF2-40B4-BE49-F238E27FC236}">
                <a16:creationId xmlns:a16="http://schemas.microsoft.com/office/drawing/2014/main" id="{426B4443-F0B7-C146-B73A-D66BEAEC5917}"/>
              </a:ext>
            </a:extLst>
          </p:cNvPr>
          <p:cNvSpPr>
            <a:spLocks noGrp="1"/>
          </p:cNvSpPr>
          <p:nvPr>
            <p:ph type="body" sz="quarter" idx="26" hasCustomPrompt="1"/>
          </p:nvPr>
        </p:nvSpPr>
        <p:spPr>
          <a:xfrm>
            <a:off x="8459616"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293477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Data ">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3" y="885201"/>
            <a:ext cx="7904037"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This</a:t>
            </a:r>
            <a:r>
              <a:rPr lang="es-ES" dirty="0"/>
              <a:t> </a:t>
            </a:r>
            <a:r>
              <a:rPr lang="es-ES" dirty="0" err="1"/>
              <a:t>is</a:t>
            </a:r>
            <a:r>
              <a:rPr lang="es-ES" dirty="0"/>
              <a:t> </a:t>
            </a:r>
            <a:r>
              <a:rPr lang="es-ES" dirty="0" err="1"/>
              <a:t>another</a:t>
            </a:r>
            <a:r>
              <a:rPr lang="es-ES" dirty="0"/>
              <a:t> </a:t>
            </a:r>
            <a:r>
              <a:rPr lang="es-ES" dirty="0" err="1"/>
              <a:t>text</a:t>
            </a:r>
            <a:r>
              <a:rPr lang="es-ES" dirty="0"/>
              <a:t>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8550472" y="0"/>
            <a:ext cx="3641528" cy="6858000"/>
          </a:xfrm>
          <a:prstGeom prst="rect">
            <a:avLst/>
          </a:prstGeom>
        </p:spPr>
      </p:pic>
      <p:sp>
        <p:nvSpPr>
          <p:cNvPr id="7" name="Marcador de texto 2">
            <a:extLst>
              <a:ext uri="{FF2B5EF4-FFF2-40B4-BE49-F238E27FC236}">
                <a16:creationId xmlns:a16="http://schemas.microsoft.com/office/drawing/2014/main" id="{CA07B02D-AECB-FC43-848B-6BD64DB490F9}"/>
              </a:ext>
            </a:extLst>
          </p:cNvPr>
          <p:cNvSpPr>
            <a:spLocks noGrp="1"/>
          </p:cNvSpPr>
          <p:nvPr>
            <p:ph type="body" idx="1" hasCustomPrompt="1"/>
          </p:nvPr>
        </p:nvSpPr>
        <p:spPr>
          <a:xfrm>
            <a:off x="552705" y="4874529"/>
            <a:ext cx="3641528" cy="823912"/>
          </a:xfrm>
          <a:prstGeom prst="rect">
            <a:avLst/>
          </a:prstGeom>
        </p:spPr>
        <p:txBody>
          <a:bodyPr anchor="t" anchorCtr="0"/>
          <a:lstStyle>
            <a:lvl1pPr marL="0" indent="0">
              <a:buNone/>
              <a:defRPr sz="5400" b="0" i="0">
                <a:solidFill>
                  <a:srgbClr val="D27F65"/>
                </a:solidFill>
                <a:latin typeface="PP Object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2.3 </a:t>
            </a:r>
            <a:r>
              <a:rPr lang="es-ES" dirty="0" err="1"/>
              <a:t>million</a:t>
            </a:r>
            <a:endParaRPr lang="es-ES" dirty="0"/>
          </a:p>
        </p:txBody>
      </p:sp>
      <p:sp>
        <p:nvSpPr>
          <p:cNvPr id="8" name="Marcador de texto 2">
            <a:extLst>
              <a:ext uri="{FF2B5EF4-FFF2-40B4-BE49-F238E27FC236}">
                <a16:creationId xmlns:a16="http://schemas.microsoft.com/office/drawing/2014/main" id="{AC6D9E1D-7777-C14D-AB91-8F41B5D7EC42}"/>
              </a:ext>
            </a:extLst>
          </p:cNvPr>
          <p:cNvSpPr>
            <a:spLocks noGrp="1"/>
          </p:cNvSpPr>
          <p:nvPr>
            <p:ph type="body" idx="10" hasCustomPrompt="1"/>
          </p:nvPr>
        </p:nvSpPr>
        <p:spPr>
          <a:xfrm>
            <a:off x="4815216" y="4874529"/>
            <a:ext cx="3641528" cy="823912"/>
          </a:xfrm>
          <a:prstGeom prst="rect">
            <a:avLst/>
          </a:prstGeom>
        </p:spPr>
        <p:txBody>
          <a:bodyPr anchor="t" anchorCtr="0"/>
          <a:lstStyle>
            <a:lvl1pPr marL="0" indent="0">
              <a:buNone/>
              <a:defRPr sz="5400" b="0" i="0">
                <a:solidFill>
                  <a:srgbClr val="D27F65"/>
                </a:solidFill>
                <a:latin typeface="PP Object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685 000</a:t>
            </a:r>
          </a:p>
        </p:txBody>
      </p:sp>
      <p:sp>
        <p:nvSpPr>
          <p:cNvPr id="9" name="Marcador de texto 3">
            <a:extLst>
              <a:ext uri="{FF2B5EF4-FFF2-40B4-BE49-F238E27FC236}">
                <a16:creationId xmlns:a16="http://schemas.microsoft.com/office/drawing/2014/main" id="{618A9800-65C7-724C-948D-E3DF15C5FBB6}"/>
              </a:ext>
            </a:extLst>
          </p:cNvPr>
          <p:cNvSpPr>
            <a:spLocks noGrp="1"/>
          </p:cNvSpPr>
          <p:nvPr>
            <p:ph type="body" sz="half" idx="11" hasCustomPrompt="1"/>
          </p:nvPr>
        </p:nvSpPr>
        <p:spPr>
          <a:xfrm>
            <a:off x="552703" y="5781779"/>
            <a:ext cx="3641527" cy="382039"/>
          </a:xfrm>
          <a:prstGeom prst="rect">
            <a:avLst/>
          </a:prstGeom>
        </p:spPr>
        <p:txBody>
          <a:bodyPr/>
          <a:lstStyle>
            <a:lvl1pPr marL="0" indent="0">
              <a:buNone/>
              <a:defRPr sz="2400" b="0" i="0">
                <a:solidFill>
                  <a:schemeClr val="bg1"/>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new cases</a:t>
            </a:r>
          </a:p>
        </p:txBody>
      </p:sp>
      <p:sp>
        <p:nvSpPr>
          <p:cNvPr id="11" name="Marcador de texto 3">
            <a:extLst>
              <a:ext uri="{FF2B5EF4-FFF2-40B4-BE49-F238E27FC236}">
                <a16:creationId xmlns:a16="http://schemas.microsoft.com/office/drawing/2014/main" id="{DEC0F5E4-D891-AC47-8619-E906C0F2E9B6}"/>
              </a:ext>
            </a:extLst>
          </p:cNvPr>
          <p:cNvSpPr>
            <a:spLocks noGrp="1"/>
          </p:cNvSpPr>
          <p:nvPr>
            <p:ph type="body" sz="half" idx="12" hasCustomPrompt="1"/>
          </p:nvPr>
        </p:nvSpPr>
        <p:spPr>
          <a:xfrm>
            <a:off x="4815214" y="5781779"/>
            <a:ext cx="3641527" cy="382039"/>
          </a:xfrm>
          <a:prstGeom prst="rect">
            <a:avLst/>
          </a:prstGeom>
        </p:spPr>
        <p:txBody>
          <a:bodyPr/>
          <a:lstStyle>
            <a:lvl1pPr marL="0" indent="0">
              <a:buNone/>
              <a:defRPr sz="2400" b="0" i="0">
                <a:solidFill>
                  <a:schemeClr val="bg1"/>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deaths</a:t>
            </a:r>
            <a:r>
              <a:rPr lang="es-ES" dirty="0"/>
              <a:t> in 2020</a:t>
            </a:r>
          </a:p>
        </p:txBody>
      </p:sp>
    </p:spTree>
    <p:extLst>
      <p:ext uri="{BB962C8B-B14F-4D97-AF65-F5344CB8AC3E}">
        <p14:creationId xmlns:p14="http://schemas.microsoft.com/office/powerpoint/2010/main" val="1235595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2B3256"/>
        </a:solidFill>
        <a:effectLst/>
      </p:bgPr>
    </p:bg>
    <p:spTree>
      <p:nvGrpSpPr>
        <p:cNvPr id="1" name=""/>
        <p:cNvGrpSpPr/>
        <p:nvPr/>
      </p:nvGrpSpPr>
      <p:grpSpPr>
        <a:xfrm>
          <a:off x="0" y="0"/>
          <a:ext cx="0" cy="0"/>
          <a:chOff x="0" y="0"/>
          <a:chExt cx="0" cy="0"/>
        </a:xfrm>
      </p:grpSpPr>
      <p:sp useBgFill="1">
        <p:nvSpPr>
          <p:cNvPr id="16" name="Marcador de posición de imagen 15">
            <a:extLst>
              <a:ext uri="{FF2B5EF4-FFF2-40B4-BE49-F238E27FC236}">
                <a16:creationId xmlns:a16="http://schemas.microsoft.com/office/drawing/2014/main" id="{6F71416E-67E7-C04A-A882-CFFB0E43F198}"/>
              </a:ext>
            </a:extLst>
          </p:cNvPr>
          <p:cNvSpPr>
            <a:spLocks noGrp="1"/>
          </p:cNvSpPr>
          <p:nvPr>
            <p:ph type="pic" sz="quarter" idx="10" hasCustomPrompt="1"/>
          </p:nvPr>
        </p:nvSpPr>
        <p:spPr>
          <a:xfrm>
            <a:off x="0" y="0"/>
            <a:ext cx="12192000" cy="6886575"/>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3512860"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Closing</a:t>
            </a:r>
            <a:r>
              <a:rPr lang="es-ES" dirty="0"/>
              <a:t> </a:t>
            </a:r>
            <a:r>
              <a:rPr lang="es-ES" dirty="0" err="1"/>
              <a:t>slide</a:t>
            </a:r>
            <a:endParaRPr lang="es-ES" dirty="0"/>
          </a:p>
        </p:txBody>
      </p:sp>
      <p:pic>
        <p:nvPicPr>
          <p:cNvPr id="18" name="Imagen 17" descr="Icono&#10;&#10;Descripción generada automáticamente">
            <a:extLst>
              <a:ext uri="{FF2B5EF4-FFF2-40B4-BE49-F238E27FC236}">
                <a16:creationId xmlns:a16="http://schemas.microsoft.com/office/drawing/2014/main" id="{2D767D9E-E503-F341-BC8E-58DC60D5B828}"/>
              </a:ext>
            </a:extLst>
          </p:cNvPr>
          <p:cNvPicPr>
            <a:picLocks noChangeAspect="1"/>
          </p:cNvPicPr>
          <p:nvPr userDrawn="1"/>
        </p:nvPicPr>
        <p:blipFill>
          <a:blip r:embed="rId2"/>
          <a:stretch>
            <a:fillRect/>
          </a:stretch>
        </p:blipFill>
        <p:spPr>
          <a:xfrm>
            <a:off x="8126438" y="0"/>
            <a:ext cx="4163308" cy="6977575"/>
          </a:xfrm>
          <a:prstGeom prst="rect">
            <a:avLst/>
          </a:prstGeom>
        </p:spPr>
      </p:pic>
      <p:pic>
        <p:nvPicPr>
          <p:cNvPr id="12" name="Imagen 11" descr="Texto&#10;&#10;Descripción generada automáticamente">
            <a:extLst>
              <a:ext uri="{FF2B5EF4-FFF2-40B4-BE49-F238E27FC236}">
                <a16:creationId xmlns:a16="http://schemas.microsoft.com/office/drawing/2014/main" id="{E6B39DC1-9FC5-CD4D-8483-6E2BC27BDC6E}"/>
              </a:ext>
            </a:extLst>
          </p:cNvPr>
          <p:cNvPicPr>
            <a:picLocks noChangeAspect="1"/>
          </p:cNvPicPr>
          <p:nvPr userDrawn="1"/>
        </p:nvPicPr>
        <p:blipFill>
          <a:blip r:embed="rId3"/>
          <a:stretch>
            <a:fillRect/>
          </a:stretch>
        </p:blipFill>
        <p:spPr>
          <a:xfrm>
            <a:off x="9971662" y="5359790"/>
            <a:ext cx="1794567" cy="1131765"/>
          </a:xfrm>
          <a:prstGeom prst="rect">
            <a:avLst/>
          </a:prstGeom>
        </p:spPr>
      </p:pic>
      <p:sp>
        <p:nvSpPr>
          <p:cNvPr id="8" name="Marcador de texto 7">
            <a:extLst>
              <a:ext uri="{FF2B5EF4-FFF2-40B4-BE49-F238E27FC236}">
                <a16:creationId xmlns:a16="http://schemas.microsoft.com/office/drawing/2014/main" id="{F26ED871-7060-B243-9473-D95FF6B6671E}"/>
              </a:ext>
            </a:extLst>
          </p:cNvPr>
          <p:cNvSpPr>
            <a:spLocks noGrp="1"/>
          </p:cNvSpPr>
          <p:nvPr>
            <p:ph type="body" sz="quarter" idx="12" hasCustomPrompt="1"/>
          </p:nvPr>
        </p:nvSpPr>
        <p:spPr>
          <a:xfrm>
            <a:off x="9545891" y="3942575"/>
            <a:ext cx="2215650" cy="1131765"/>
          </a:xfrm>
          <a:prstGeom prst="rect">
            <a:avLst/>
          </a:prstGeom>
        </p:spPr>
        <p:txBody>
          <a:bodyPr/>
          <a:lstStyle>
            <a:lvl1pPr algn="r">
              <a:buNone/>
              <a:defRPr sz="1400" b="1" i="0">
                <a:solidFill>
                  <a:schemeClr val="tx2"/>
                </a:solidFill>
                <a:latin typeface="PP Object Sans" pitchFamily="2" charset="77"/>
              </a:defRPr>
            </a:lvl1pPr>
          </a:lstStyle>
          <a:p>
            <a:pPr lvl="0"/>
            <a:r>
              <a:rPr lang="es-ES" dirty="0"/>
              <a:t>20, </a:t>
            </a:r>
            <a:r>
              <a:rPr lang="es-ES" dirty="0" err="1"/>
              <a:t>Avenue</a:t>
            </a:r>
            <a:r>
              <a:rPr lang="es-ES" dirty="0"/>
              <a:t> </a:t>
            </a:r>
            <a:r>
              <a:rPr lang="es-ES" dirty="0" err="1"/>
              <a:t>Appia</a:t>
            </a:r>
            <a:endParaRPr lang="es-ES" dirty="0"/>
          </a:p>
          <a:p>
            <a:pPr lvl="0"/>
            <a:r>
              <a:rPr lang="es-ES" dirty="0"/>
              <a:t>1211 Geneva</a:t>
            </a:r>
          </a:p>
          <a:p>
            <a:pPr lvl="0"/>
            <a:r>
              <a:rPr lang="es-ES" dirty="0" err="1"/>
              <a:t>Switzerland</a:t>
            </a:r>
            <a:endParaRPr lang="es-ES" dirty="0"/>
          </a:p>
        </p:txBody>
      </p:sp>
      <p:sp>
        <p:nvSpPr>
          <p:cNvPr id="6" name="Text Placeholder 5">
            <a:extLst>
              <a:ext uri="{FF2B5EF4-FFF2-40B4-BE49-F238E27FC236}">
                <a16:creationId xmlns:a16="http://schemas.microsoft.com/office/drawing/2014/main" id="{436417BF-912D-2449-89BA-FBF250F58EA2}"/>
              </a:ext>
            </a:extLst>
          </p:cNvPr>
          <p:cNvSpPr>
            <a:spLocks noGrp="1"/>
          </p:cNvSpPr>
          <p:nvPr>
            <p:ph type="body" sz="quarter" idx="13" hasCustomPrompt="1"/>
          </p:nvPr>
        </p:nvSpPr>
        <p:spPr>
          <a:xfrm>
            <a:off x="552450" y="1785938"/>
            <a:ext cx="7191375" cy="3573462"/>
          </a:xfrm>
          <a:prstGeom prst="rect">
            <a:avLst/>
          </a:prstGeom>
        </p:spPr>
        <p:txBody>
          <a:bodyPr/>
          <a:lstStyle>
            <a:lvl1pPr marL="228600" indent="-228600">
              <a:buNone/>
              <a:defRPr sz="1600">
                <a:solidFill>
                  <a:schemeClr val="bg1"/>
                </a:solidFill>
                <a:latin typeface="PP Object Sans" pitchFamily="2" charset="77"/>
              </a:defRPr>
            </a:lvl1pPr>
          </a:lstStyle>
          <a:p>
            <a:pPr lvl="0"/>
            <a:r>
              <a:rPr lang="en-US" dirty="0"/>
              <a:t>To replicate this slide follow the next steps: 1) Insert your main image, click the right button and “Send to back”. 2) “Insert” &gt; “Picture” &gt; “Picture from file” &gt; Select the “Liquid symbol for closing </a:t>
            </a:r>
            <a:r>
              <a:rPr lang="en-US" dirty="0" err="1"/>
              <a:t>slide.png</a:t>
            </a:r>
            <a:r>
              <a:rPr lang="en-US" dirty="0"/>
              <a:t>” image available in the source files of this PPT template) and place it on top of the liquid symbol. Click the right button and “Send backward”. 3) Now you will be able to edit both text and boxes.</a:t>
            </a:r>
          </a:p>
          <a:p>
            <a:pPr lvl="0"/>
            <a:endParaRPr lang="en-US" dirty="0"/>
          </a:p>
        </p:txBody>
      </p:sp>
    </p:spTree>
    <p:extLst>
      <p:ext uri="{BB962C8B-B14F-4D97-AF65-F5344CB8AC3E}">
        <p14:creationId xmlns:p14="http://schemas.microsoft.com/office/powerpoint/2010/main" val="3383146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itle and Integrity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3" name="Imagen 2" descr="Patrón de fondo&#10;&#10;Descripción generada automáticamente">
            <a:extLst>
              <a:ext uri="{FF2B5EF4-FFF2-40B4-BE49-F238E27FC236}">
                <a16:creationId xmlns:a16="http://schemas.microsoft.com/office/drawing/2014/main" id="{BF3B8ED5-C483-0D41-BF42-CAE51FF9336B}"/>
              </a:ext>
            </a:extLst>
          </p:cNvPr>
          <p:cNvPicPr>
            <a:picLocks noChangeAspect="1"/>
          </p:cNvPicPr>
          <p:nvPr userDrawn="1"/>
        </p:nvPicPr>
        <p:blipFill>
          <a:blip r:embed="rId3"/>
          <a:stretch>
            <a:fillRect/>
          </a:stretch>
        </p:blipFill>
        <p:spPr>
          <a:xfrm flipH="1">
            <a:off x="9067727" y="3829230"/>
            <a:ext cx="2571569" cy="2571569"/>
          </a:xfrm>
          <a:prstGeom prst="rect">
            <a:avLst/>
          </a:prstGeom>
        </p:spPr>
      </p:pic>
    </p:spTree>
    <p:extLst>
      <p:ext uri="{BB962C8B-B14F-4D97-AF65-F5344CB8AC3E}">
        <p14:creationId xmlns:p14="http://schemas.microsoft.com/office/powerpoint/2010/main" val="886087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itle and Global Hub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DEDDE2CA-D2F6-4444-B37E-31203BCEAC12}"/>
              </a:ext>
            </a:extLst>
          </p:cNvPr>
          <p:cNvPicPr>
            <a:picLocks noChangeAspect="1"/>
          </p:cNvPicPr>
          <p:nvPr userDrawn="1"/>
        </p:nvPicPr>
        <p:blipFill>
          <a:blip r:embed="rId3"/>
          <a:stretch>
            <a:fillRect/>
          </a:stretch>
        </p:blipFill>
        <p:spPr>
          <a:xfrm>
            <a:off x="9043236" y="3829230"/>
            <a:ext cx="2596060" cy="2571569"/>
          </a:xfrm>
          <a:prstGeom prst="rect">
            <a:avLst/>
          </a:prstGeom>
        </p:spPr>
      </p:pic>
    </p:spTree>
    <p:extLst>
      <p:ext uri="{BB962C8B-B14F-4D97-AF65-F5344CB8AC3E}">
        <p14:creationId xmlns:p14="http://schemas.microsoft.com/office/powerpoint/2010/main" val="2935757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Title and Capacity Building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6" name="Imagen 5" descr="Dibujo de una persona&#10;&#10;Descripción generada automáticamente con confianza baja">
            <a:extLst>
              <a:ext uri="{FF2B5EF4-FFF2-40B4-BE49-F238E27FC236}">
                <a16:creationId xmlns:a16="http://schemas.microsoft.com/office/drawing/2014/main" id="{4151EF3C-AA63-BA4F-ADE3-4E0FDE1226CD}"/>
              </a:ext>
            </a:extLst>
          </p:cNvPr>
          <p:cNvPicPr>
            <a:picLocks noChangeAspect="1"/>
          </p:cNvPicPr>
          <p:nvPr userDrawn="1"/>
        </p:nvPicPr>
        <p:blipFill>
          <a:blip r:embed="rId3"/>
          <a:stretch>
            <a:fillRect/>
          </a:stretch>
        </p:blipFill>
        <p:spPr>
          <a:xfrm>
            <a:off x="9044694" y="3829230"/>
            <a:ext cx="2670954" cy="2571569"/>
          </a:xfrm>
          <a:prstGeom prst="rect">
            <a:avLst/>
          </a:prstGeom>
        </p:spPr>
      </p:pic>
    </p:spTree>
    <p:extLst>
      <p:ext uri="{BB962C8B-B14F-4D97-AF65-F5344CB8AC3E}">
        <p14:creationId xmlns:p14="http://schemas.microsoft.com/office/powerpoint/2010/main" val="350378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Title and Collabor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3" name="Imagen 2" descr="Dibujo en blanco y negro&#10;&#10;Descripción generada automáticamente con confianza baja">
            <a:extLst>
              <a:ext uri="{FF2B5EF4-FFF2-40B4-BE49-F238E27FC236}">
                <a16:creationId xmlns:a16="http://schemas.microsoft.com/office/drawing/2014/main" id="{DCE8DC0F-92F3-FB47-B1B7-FCB89B322AFC}"/>
              </a:ext>
            </a:extLst>
          </p:cNvPr>
          <p:cNvPicPr>
            <a:picLocks noChangeAspect="1"/>
          </p:cNvPicPr>
          <p:nvPr userDrawn="1"/>
        </p:nvPicPr>
        <p:blipFill>
          <a:blip r:embed="rId3"/>
          <a:stretch>
            <a:fillRect/>
          </a:stretch>
        </p:blipFill>
        <p:spPr>
          <a:xfrm>
            <a:off x="8924198" y="3675185"/>
            <a:ext cx="2791450" cy="2725614"/>
          </a:xfrm>
          <a:prstGeom prst="rect">
            <a:avLst/>
          </a:prstGeom>
        </p:spPr>
      </p:pic>
    </p:spTree>
    <p:extLst>
      <p:ext uri="{BB962C8B-B14F-4D97-AF65-F5344CB8AC3E}">
        <p14:creationId xmlns:p14="http://schemas.microsoft.com/office/powerpoint/2010/main" val="428764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ver: Title and Research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FA7193B9-25C9-2C46-9742-83867FC639FE}"/>
              </a:ext>
            </a:extLst>
          </p:cNvPr>
          <p:cNvPicPr>
            <a:picLocks noChangeAspect="1"/>
          </p:cNvPicPr>
          <p:nvPr userDrawn="1"/>
        </p:nvPicPr>
        <p:blipFill>
          <a:blip r:embed="rId3"/>
          <a:stretch>
            <a:fillRect/>
          </a:stretch>
        </p:blipFill>
        <p:spPr>
          <a:xfrm>
            <a:off x="8900936" y="3585268"/>
            <a:ext cx="2931145" cy="2815531"/>
          </a:xfrm>
          <a:prstGeom prst="rect">
            <a:avLst/>
          </a:prstGeom>
        </p:spPr>
      </p:pic>
    </p:spTree>
    <p:extLst>
      <p:ext uri="{BB962C8B-B14F-4D97-AF65-F5344CB8AC3E}">
        <p14:creationId xmlns:p14="http://schemas.microsoft.com/office/powerpoint/2010/main" val="1796227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p:bg>
      <p:bgPr>
        <a:solidFill>
          <a:srgbClr val="2B3256"/>
        </a:solidFill>
        <a:effectLst/>
      </p:bgPr>
    </p:bg>
    <p:spTree>
      <p:nvGrpSpPr>
        <p:cNvPr id="1" name=""/>
        <p:cNvGrpSpPr/>
        <p:nvPr/>
      </p:nvGrpSpPr>
      <p:grpSpPr>
        <a:xfrm>
          <a:off x="0" y="0"/>
          <a:ext cx="0" cy="0"/>
          <a:chOff x="0" y="0"/>
          <a:chExt cx="0" cy="0"/>
        </a:xfrm>
      </p:grpSpPr>
      <p:pic>
        <p:nvPicPr>
          <p:cNvPr id="7" name="Imagen 6" descr="Texto&#10;&#10;Descripción generada automáticamente con confianza media">
            <a:extLst>
              <a:ext uri="{FF2B5EF4-FFF2-40B4-BE49-F238E27FC236}">
                <a16:creationId xmlns:a16="http://schemas.microsoft.com/office/drawing/2014/main" id="{F755F787-822E-DB4C-845E-F1720FCB5460}"/>
              </a:ext>
            </a:extLst>
          </p:cNvPr>
          <p:cNvPicPr>
            <a:picLocks noChangeAspect="1"/>
          </p:cNvPicPr>
          <p:nvPr userDrawn="1"/>
        </p:nvPicPr>
        <p:blipFill>
          <a:blip r:embed="rId2"/>
          <a:stretch>
            <a:fillRect/>
          </a:stretch>
        </p:blipFill>
        <p:spPr>
          <a:xfrm>
            <a:off x="552704" y="554291"/>
            <a:ext cx="1561426" cy="1034278"/>
          </a:xfrm>
          <a:prstGeom prst="rect">
            <a:avLst/>
          </a:prstGeom>
        </p:spPr>
      </p:pic>
      <p:pic>
        <p:nvPicPr>
          <p:cNvPr id="6" name="Imagen 5" descr="Mujer con vestido de novia&#10;&#10;Descripción generada automáticamente con confianza baja">
            <a:extLst>
              <a:ext uri="{FF2B5EF4-FFF2-40B4-BE49-F238E27FC236}">
                <a16:creationId xmlns:a16="http://schemas.microsoft.com/office/drawing/2014/main" id="{2273C6B4-20C5-6041-ABAB-BD411A9BC192}"/>
              </a:ext>
            </a:extLst>
          </p:cNvPr>
          <p:cNvPicPr>
            <a:picLocks noChangeAspect="1"/>
          </p:cNvPicPr>
          <p:nvPr userDrawn="1"/>
        </p:nvPicPr>
        <p:blipFill>
          <a:blip r:embed="rId3"/>
          <a:stretch>
            <a:fillRect/>
          </a:stretch>
        </p:blipFill>
        <p:spPr>
          <a:xfrm>
            <a:off x="4198329" y="0"/>
            <a:ext cx="8362950" cy="6858000"/>
          </a:xfrm>
          <a:prstGeom prst="rect">
            <a:avLst/>
          </a:prstGeom>
        </p:spPr>
      </p:pic>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4896972"/>
            <a:ext cx="4968865"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id="{F5FABE3D-7804-404B-90C0-18E3C671B0EA}"/>
              </a:ext>
            </a:extLst>
          </p:cNvPr>
          <p:cNvSpPr>
            <a:spLocks noGrp="1"/>
          </p:cNvSpPr>
          <p:nvPr>
            <p:ph type="subTitle" idx="1" hasCustomPrompt="1"/>
          </p:nvPr>
        </p:nvSpPr>
        <p:spPr>
          <a:xfrm>
            <a:off x="4803529" y="1257347"/>
            <a:ext cx="2479431" cy="1655762"/>
          </a:xfrm>
          <a:prstGeom prst="rect">
            <a:avLst/>
          </a:prstGeom>
        </p:spPr>
        <p:txBody>
          <a:bodyPr/>
          <a:lstStyle>
            <a:lvl1pPr marL="0" indent="0" algn="ctr">
              <a:buNone/>
              <a:defRPr sz="2400" b="1" i="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4112653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p:bg>
      <p:bgPr>
        <a:solidFill>
          <a:srgbClr val="2B3256"/>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1" y="0"/>
            <a:ext cx="1219200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Tree>
    <p:extLst>
      <p:ext uri="{BB962C8B-B14F-4D97-AF65-F5344CB8AC3E}">
        <p14:creationId xmlns:p14="http://schemas.microsoft.com/office/powerpoint/2010/main" val="3841373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B3256"/>
        </a:solidFill>
        <a:effectLst/>
      </p:bgPr>
    </p:bg>
    <p:spTree>
      <p:nvGrpSpPr>
        <p:cNvPr id="1" name=""/>
        <p:cNvGrpSpPr/>
        <p:nvPr/>
      </p:nvGrpSpPr>
      <p:grpSpPr>
        <a:xfrm>
          <a:off x="0" y="0"/>
          <a:ext cx="0" cy="0"/>
          <a:chOff x="0" y="0"/>
          <a:chExt cx="0" cy="0"/>
        </a:xfrm>
      </p:grpSpPr>
      <p:sp>
        <p:nvSpPr>
          <p:cNvPr id="26" name="Marcador de número de diapositiva 25">
            <a:extLst>
              <a:ext uri="{FF2B5EF4-FFF2-40B4-BE49-F238E27FC236}">
                <a16:creationId xmlns:a16="http://schemas.microsoft.com/office/drawing/2014/main" id="{B80E9240-C699-AD4F-B2ED-3521083E5252}"/>
              </a:ext>
            </a:extLst>
          </p:cNvPr>
          <p:cNvSpPr>
            <a:spLocks noGrp="1"/>
          </p:cNvSpPr>
          <p:nvPr>
            <p:ph type="sldNum" sz="quarter" idx="4"/>
          </p:nvPr>
        </p:nvSpPr>
        <p:spPr>
          <a:xfrm>
            <a:off x="11208935" y="6466078"/>
            <a:ext cx="714879" cy="365125"/>
          </a:xfrm>
          <a:prstGeom prst="rect">
            <a:avLst/>
          </a:prstGeom>
        </p:spPr>
        <p:txBody>
          <a:bodyPr vert="horz" lIns="91440" tIns="45720" rIns="91440" bIns="45720" rtlCol="0" anchor="ctr"/>
          <a:lstStyle>
            <a:lvl1pPr algn="l">
              <a:defRPr sz="1100">
                <a:solidFill>
                  <a:schemeClr val="bg1"/>
                </a:solidFill>
                <a:latin typeface="PP Object Sans" pitchFamily="2" charset="77"/>
              </a:defRPr>
            </a:lvl1pPr>
          </a:lstStyle>
          <a:p>
            <a:fld id="{1D76CC86-490B-1E4C-AF69-BBD83E4C2C31}" type="slidenum">
              <a:rPr lang="es-ES" smtClean="0"/>
              <a:pPr/>
              <a:t>‹#›</a:t>
            </a:fld>
            <a:endParaRPr lang="es-ES" sz="1100" dirty="0"/>
          </a:p>
        </p:txBody>
      </p:sp>
    </p:spTree>
    <p:extLst>
      <p:ext uri="{BB962C8B-B14F-4D97-AF65-F5344CB8AC3E}">
        <p14:creationId xmlns:p14="http://schemas.microsoft.com/office/powerpoint/2010/main" val="588128958"/>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0" r:id="rId3"/>
    <p:sldLayoutId id="2147483673" r:id="rId4"/>
    <p:sldLayoutId id="2147483671" r:id="rId5"/>
    <p:sldLayoutId id="2147483674" r:id="rId6"/>
    <p:sldLayoutId id="2147483679" r:id="rId7"/>
    <p:sldLayoutId id="2147483675" r:id="rId8"/>
    <p:sldLayoutId id="2147483676" r:id="rId9"/>
    <p:sldLayoutId id="2147483658" r:id="rId10"/>
    <p:sldLayoutId id="2147483664" r:id="rId11"/>
    <p:sldLayoutId id="2147483660" r:id="rId12"/>
    <p:sldLayoutId id="2147483662" r:id="rId13"/>
    <p:sldLayoutId id="2147483677" r:id="rId14"/>
    <p:sldLayoutId id="2147483678" r:id="rId15"/>
    <p:sldLayoutId id="2147483663" r:id="rId16"/>
    <p:sldLayoutId id="2147483669" r:id="rId17"/>
    <p:sldLayoutId id="2147483659" r:id="rId18"/>
    <p:sldLayoutId id="2147483680" r:id="rId19"/>
    <p:sldLayoutId id="2147483681" r:id="rId20"/>
    <p:sldLayoutId id="2147483665" r:id="rId21"/>
    <p:sldLayoutId id="2147483668" r:id="rId2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704" y="380701"/>
            <a:ext cx="11184724" cy="1406737"/>
          </a:xfrm>
        </p:spPr>
        <p:txBody>
          <a:bodyPr/>
          <a:lstStyle/>
          <a:p>
            <a:pPr>
              <a:spcBef>
                <a:spcPts val="1200"/>
              </a:spcBef>
              <a:spcAft>
                <a:spcPts val="1200"/>
              </a:spcAft>
            </a:pPr>
            <a:r>
              <a:rPr lang="en-GB" sz="4400" b="1" dirty="0">
                <a:latin typeface="Tahoma" panose="020B0604030504040204" pitchFamily="34" charset="0"/>
                <a:ea typeface="Tahoma" panose="020B0604030504040204" pitchFamily="34" charset="0"/>
                <a:cs typeface="Tahoma" panose="020B0604030504040204" pitchFamily="34" charset="0"/>
              </a:rPr>
              <a:t>Report of the Fifty-eighth Session of the Scientific Council</a:t>
            </a:r>
            <a:br>
              <a:rPr lang="en-GB" sz="4400" b="1" dirty="0">
                <a:latin typeface="Tahoma" panose="020B0604030504040204" pitchFamily="34" charset="0"/>
                <a:ea typeface="Tahoma" panose="020B0604030504040204" pitchFamily="34" charset="0"/>
                <a:cs typeface="Tahoma" panose="020B0604030504040204" pitchFamily="34" charset="0"/>
              </a:rPr>
            </a:br>
            <a:br>
              <a:rPr lang="en-GB" sz="4400" dirty="0">
                <a:latin typeface="Tahoma" panose="020B0604030504040204" pitchFamily="34" charset="0"/>
                <a:ea typeface="Tahoma" panose="020B0604030504040204" pitchFamily="34" charset="0"/>
                <a:cs typeface="Tahoma" panose="020B0604030504040204" pitchFamily="34" charset="0"/>
              </a:rPr>
            </a:br>
            <a:r>
              <a:rPr lang="en-GB" sz="4400" dirty="0">
                <a:latin typeface="Tahoma" panose="020B0604030504040204" pitchFamily="34" charset="0"/>
                <a:ea typeface="Tahoma" panose="020B0604030504040204" pitchFamily="34" charset="0"/>
                <a:cs typeface="Tahoma" panose="020B0604030504040204" pitchFamily="34" charset="0"/>
              </a:rPr>
              <a:t>See Document GC/64/4</a:t>
            </a:r>
            <a:br>
              <a:rPr lang="en-GB" sz="4400" dirty="0">
                <a:latin typeface="Tahoma" panose="020B0604030504040204" pitchFamily="34" charset="0"/>
                <a:ea typeface="Tahoma" panose="020B0604030504040204" pitchFamily="34" charset="0"/>
                <a:cs typeface="Tahoma" panose="020B0604030504040204" pitchFamily="34" charset="0"/>
              </a:rPr>
            </a:br>
            <a:br>
              <a:rPr lang="en-GB" sz="4400" dirty="0">
                <a:latin typeface="Tahoma" panose="020B0604030504040204" pitchFamily="34" charset="0"/>
                <a:ea typeface="Tahoma" panose="020B0604030504040204" pitchFamily="34" charset="0"/>
                <a:cs typeface="Tahoma" panose="020B0604030504040204" pitchFamily="34" charset="0"/>
              </a:rPr>
            </a:br>
            <a:br>
              <a:rPr lang="en-GB" sz="3600" dirty="0">
                <a:latin typeface="Tahoma" panose="020B0604030504040204" pitchFamily="34" charset="0"/>
                <a:ea typeface="Tahoma" panose="020B0604030504040204" pitchFamily="34" charset="0"/>
                <a:cs typeface="Tahoma" panose="020B0604030504040204" pitchFamily="34" charset="0"/>
              </a:rPr>
            </a:br>
            <a:r>
              <a:rPr lang="en-GB" sz="3600" dirty="0">
                <a:latin typeface="Tahoma" panose="020B0604030504040204" pitchFamily="34" charset="0"/>
                <a:ea typeface="Tahoma" panose="020B0604030504040204" pitchFamily="34" charset="0"/>
                <a:cs typeface="Tahoma" panose="020B0604030504040204" pitchFamily="34" charset="0"/>
              </a:rPr>
              <a:t>Dr Janne Pitkäniemi, Outgoing SC Chair</a:t>
            </a:r>
            <a:br>
              <a:rPr lang="en-GB" sz="3600" dirty="0">
                <a:latin typeface="Tahoma" panose="020B0604030504040204" pitchFamily="34" charset="0"/>
                <a:ea typeface="Tahoma" panose="020B0604030504040204" pitchFamily="34" charset="0"/>
                <a:cs typeface="Tahoma" panose="020B0604030504040204" pitchFamily="34" charset="0"/>
              </a:rPr>
            </a:br>
            <a:r>
              <a:rPr lang="en-GB" sz="3200" dirty="0">
                <a:latin typeface="Tahoma" panose="020B0604030504040204" pitchFamily="34" charset="0"/>
                <a:ea typeface="Tahoma" panose="020B0604030504040204" pitchFamily="34" charset="0"/>
                <a:cs typeface="Tahoma" panose="020B0604030504040204" pitchFamily="34" charset="0"/>
              </a:rPr>
              <a:t>12 May 2022</a:t>
            </a:r>
          </a:p>
        </p:txBody>
      </p:sp>
      <p:sp>
        <p:nvSpPr>
          <p:cNvPr id="3" name="Text Placeholder 5"/>
          <p:cNvSpPr txBox="1">
            <a:spLocks/>
          </p:cNvSpPr>
          <p:nvPr/>
        </p:nvSpPr>
        <p:spPr>
          <a:xfrm>
            <a:off x="11685618" y="6490428"/>
            <a:ext cx="485080" cy="3365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dirty="0">
                <a:solidFill>
                  <a:schemeClr val="bg1"/>
                </a:solidFill>
                <a:latin typeface="PP Object Sans" panose="00000500000000000000" pitchFamily="2" charset="0"/>
              </a:rPr>
              <a:t>1</a:t>
            </a:r>
          </a:p>
          <a:p>
            <a:endParaRPr lang="en-GB" dirty="0"/>
          </a:p>
        </p:txBody>
      </p:sp>
    </p:spTree>
    <p:extLst>
      <p:ext uri="{BB962C8B-B14F-4D97-AF65-F5344CB8AC3E}">
        <p14:creationId xmlns:p14="http://schemas.microsoft.com/office/powerpoint/2010/main" val="506271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type="body" sz="quarter" idx="4294967295"/>
          </p:nvPr>
        </p:nvSpPr>
        <p:spPr>
          <a:xfrm>
            <a:off x="11685618" y="6490428"/>
            <a:ext cx="485080" cy="336550"/>
          </a:xfrm>
          <a:prstGeom prst="rect">
            <a:avLst/>
          </a:prstGeom>
        </p:spPr>
        <p:txBody>
          <a:bodyPr/>
          <a:lstStyle/>
          <a:p>
            <a:pPr marL="0" indent="0">
              <a:buNone/>
            </a:pPr>
            <a:r>
              <a:rPr lang="fr-FR" sz="1100" dirty="0">
                <a:latin typeface="Tahoma" panose="020B0604030504040204" pitchFamily="34" charset="0"/>
                <a:ea typeface="Tahoma" panose="020B0604030504040204" pitchFamily="34" charset="0"/>
                <a:cs typeface="Tahoma" panose="020B0604030504040204" pitchFamily="34" charset="0"/>
              </a:rPr>
              <a:t>10</a:t>
            </a:r>
            <a:endParaRPr lang="en-GB" sz="11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13360" y="71120"/>
            <a:ext cx="11379200" cy="954107"/>
          </a:xfrm>
          <a:prstGeom prst="rect">
            <a:avLst/>
          </a:prstGeom>
          <a:noFill/>
        </p:spPr>
        <p:txBody>
          <a:bodyPr wrap="square" rtlCol="0">
            <a:spAutoFit/>
          </a:bodyPr>
          <a:lstStyle/>
          <a:p>
            <a:r>
              <a:rPr lang="en-GB" sz="2800" b="1" dirty="0">
                <a:solidFill>
                  <a:srgbClr val="00B0F0"/>
                </a:solidFill>
                <a:latin typeface="Tahoma" panose="020B0604030504040204" pitchFamily="34" charset="0"/>
                <a:ea typeface="Tahoma" panose="020B0604030504040204" pitchFamily="34" charset="0"/>
                <a:cs typeface="Tahoma" panose="020B0604030504040204" pitchFamily="34" charset="0"/>
              </a:rPr>
              <a:t>Scientific Council membership of 2023 Review Panel: </a:t>
            </a:r>
          </a:p>
          <a:p>
            <a:r>
              <a:rPr lang="en-GB" sz="2800" b="1" dirty="0">
                <a:solidFill>
                  <a:srgbClr val="00B0F0"/>
                </a:solidFill>
                <a:latin typeface="Tahoma" panose="020B0604030504040204" pitchFamily="34" charset="0"/>
                <a:ea typeface="Tahoma" panose="020B0604030504040204" pitchFamily="34" charset="0"/>
                <a:cs typeface="Tahoma" panose="020B0604030504040204" pitchFamily="34" charset="0"/>
              </a:rPr>
              <a:t>NME Branch</a:t>
            </a:r>
          </a:p>
        </p:txBody>
      </p:sp>
      <p:sp>
        <p:nvSpPr>
          <p:cNvPr id="3" name="TextBox 2"/>
          <p:cNvSpPr txBox="1"/>
          <p:nvPr/>
        </p:nvSpPr>
        <p:spPr>
          <a:xfrm>
            <a:off x="213360" y="1513840"/>
            <a:ext cx="11562080" cy="327782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IE" sz="2400" dirty="0">
                <a:solidFill>
                  <a:srgbClr val="002060"/>
                </a:solidFill>
                <a:latin typeface="Tahoma" panose="020B0604030504040204" pitchFamily="34" charset="0"/>
                <a:ea typeface="Tahoma" panose="020B0604030504040204" pitchFamily="34" charset="0"/>
                <a:cs typeface="Tahoma" panose="020B0604030504040204" pitchFamily="34" charset="0"/>
              </a:rPr>
              <a:t>The Nutrition and Metabolism (NME) Branch led by Dr Marc Gunter will be reviewed in 2023.</a:t>
            </a:r>
          </a:p>
          <a:p>
            <a:pPr marL="285750" indent="-285750">
              <a:spcAft>
                <a:spcPts val="600"/>
              </a:spcAft>
              <a:buFont typeface="Arial" panose="020B0604020202020204" pitchFamily="34" charset="0"/>
              <a:buChar char="•"/>
            </a:pPr>
            <a:r>
              <a:rPr lang="en-IE" sz="2400" dirty="0">
                <a:solidFill>
                  <a:srgbClr val="002060"/>
                </a:solidFill>
                <a:latin typeface="Tahoma" panose="020B0604030504040204" pitchFamily="34" charset="0"/>
                <a:ea typeface="Tahoma" panose="020B0604030504040204" pitchFamily="34" charset="0"/>
                <a:cs typeface="Tahoma" panose="020B0604030504040204" pitchFamily="34" charset="0"/>
              </a:rPr>
              <a:t>Drs Tone </a:t>
            </a:r>
            <a:r>
              <a:rPr lang="en-GB" sz="2400" dirty="0" err="1">
                <a:solidFill>
                  <a:srgbClr val="002060"/>
                </a:solidFill>
                <a:latin typeface="Tahoma" panose="020B0604030504040204" pitchFamily="34" charset="0"/>
                <a:ea typeface="Tahoma" panose="020B0604030504040204" pitchFamily="34" charset="0"/>
                <a:cs typeface="Tahoma" panose="020B0604030504040204" pitchFamily="34" charset="0"/>
              </a:rPr>
              <a:t>Bjørge</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 (Norway), Ulrike </a:t>
            </a:r>
            <a:r>
              <a:rPr lang="en-GB" sz="2400" dirty="0" err="1">
                <a:solidFill>
                  <a:srgbClr val="002060"/>
                </a:solidFill>
                <a:latin typeface="Tahoma" panose="020B0604030504040204" pitchFamily="34" charset="0"/>
                <a:ea typeface="Tahoma" panose="020B0604030504040204" pitchFamily="34" charset="0"/>
                <a:cs typeface="Tahoma" panose="020B0604030504040204" pitchFamily="34" charset="0"/>
              </a:rPr>
              <a:t>Haug</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 (Germany) and Marie-Elise Parent (Canada) have agreed to participate in the Review Panel. </a:t>
            </a:r>
          </a:p>
          <a:p>
            <a:pPr marL="285750" indent="-285750">
              <a:spcAft>
                <a:spcPts val="600"/>
              </a:spcAft>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Review will take place remotely (five half days) on </a:t>
            </a:r>
            <a:r>
              <a:rPr lang="en-GB" sz="2400" b="1" dirty="0">
                <a:solidFill>
                  <a:srgbClr val="FF9900"/>
                </a:solidFill>
                <a:latin typeface="Tahoma" panose="020B0604030504040204" pitchFamily="34" charset="0"/>
                <a:ea typeface="Tahoma" panose="020B0604030504040204" pitchFamily="34" charset="0"/>
                <a:cs typeface="Tahoma" panose="020B0604030504040204" pitchFamily="34" charset="0"/>
              </a:rPr>
              <a:t>23–27 January 2023</a:t>
            </a:r>
            <a:r>
              <a:rPr lang="en-GB" sz="2400" dirty="0">
                <a:solidFill>
                  <a:srgbClr val="FF9900"/>
                </a:solidFill>
                <a:latin typeface="Tahoma" panose="020B0604030504040204" pitchFamily="34" charset="0"/>
                <a:ea typeface="Tahoma" panose="020B0604030504040204" pitchFamily="34" charset="0"/>
                <a:cs typeface="Tahoma" panose="020B0604030504040204" pitchFamily="34" charset="0"/>
              </a:rPr>
              <a:t>.</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marL="285750" indent="-285750">
              <a:buFont typeface="Arial" panose="020B0604020202020204" pitchFamily="34" charset="0"/>
              <a:buChar char="•"/>
            </a:pP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2033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type="body" sz="quarter" idx="4294967295"/>
          </p:nvPr>
        </p:nvSpPr>
        <p:spPr>
          <a:xfrm>
            <a:off x="11685618" y="6490428"/>
            <a:ext cx="485080" cy="336550"/>
          </a:xfrm>
          <a:prstGeom prst="rect">
            <a:avLst/>
          </a:prstGeom>
        </p:spPr>
        <p:txBody>
          <a:bodyPr/>
          <a:lstStyle/>
          <a:p>
            <a:pPr marL="0" indent="0">
              <a:buNone/>
            </a:pPr>
            <a:r>
              <a:rPr lang="fr-FR" sz="1100" dirty="0">
                <a:latin typeface="Tahoma" panose="020B0604030504040204" pitchFamily="34" charset="0"/>
                <a:ea typeface="Tahoma" panose="020B0604030504040204" pitchFamily="34" charset="0"/>
                <a:cs typeface="Tahoma" panose="020B0604030504040204" pitchFamily="34" charset="0"/>
              </a:rPr>
              <a:t>11</a:t>
            </a:r>
            <a:endParaRPr lang="en-GB" sz="11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13360" y="71120"/>
            <a:ext cx="11379200" cy="523220"/>
          </a:xfrm>
          <a:prstGeom prst="rect">
            <a:avLst/>
          </a:prstGeom>
          <a:noFill/>
        </p:spPr>
        <p:txBody>
          <a:bodyPr wrap="square" rtlCol="0">
            <a:spAutoFit/>
          </a:bodyPr>
          <a:lstStyle/>
          <a:p>
            <a:r>
              <a:rPr lang="en-GB" sz="2800" b="1" dirty="0">
                <a:solidFill>
                  <a:srgbClr val="00B0F0"/>
                </a:solidFill>
                <a:latin typeface="Tahoma" panose="020B0604030504040204" pitchFamily="34" charset="0"/>
                <a:ea typeface="Tahoma" panose="020B0604030504040204" pitchFamily="34" charset="0"/>
                <a:cs typeface="Tahoma" panose="020B0604030504040204" pitchFamily="34" charset="0"/>
              </a:rPr>
              <a:t>Scientific Council’s recommendations following poster review</a:t>
            </a:r>
          </a:p>
        </p:txBody>
      </p:sp>
      <p:sp>
        <p:nvSpPr>
          <p:cNvPr id="9" name="TextBox 8"/>
          <p:cNvSpPr txBox="1"/>
          <p:nvPr/>
        </p:nvSpPr>
        <p:spPr>
          <a:xfrm>
            <a:off x="294640" y="904240"/>
            <a:ext cx="11734800" cy="527836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The SC acknowledges the excellent work performed and the quality of presentations.</a:t>
            </a: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spcAft>
                <a:spcPts val="600"/>
              </a:spcAft>
              <a:buFont typeface="Arial" panose="020B0604020202020204" pitchFamily="34" charset="0"/>
              <a:buChar char="•"/>
            </a:pP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The SC is satisfied by the design of the virtual session, the early career scientists being given enough space and time for an interactive and dynamic session.</a:t>
            </a: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spcAft>
                <a:spcPts val="600"/>
              </a:spcAft>
              <a:buFont typeface="Arial" panose="020B0604020202020204" pitchFamily="34" charset="0"/>
              <a:buChar char="•"/>
            </a:pP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The SC recommends that the Branch Heads give a </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short overview </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of the general scientific activities within each Branch before the presentation of posters.</a:t>
            </a:r>
          </a:p>
          <a:p>
            <a:pPr marL="285750" indent="-285750">
              <a:spcAft>
                <a:spcPts val="600"/>
              </a:spcAft>
              <a:buFont typeface="Arial" panose="020B0604020202020204" pitchFamily="34" charset="0"/>
              <a:buChar char="•"/>
            </a:pP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The SC recommends including a </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take-away message </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at the end of all presentations.</a:t>
            </a: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spcAft>
                <a:spcPts val="600"/>
              </a:spcAft>
              <a:buFont typeface="Arial" panose="020B0604020202020204" pitchFamily="34" charset="0"/>
              <a:buChar char="•"/>
            </a:pP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The SC recommends having some talks which more specifically illustrate </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cross-branch structure and inter-disciplinary interactions.</a:t>
            </a:r>
          </a:p>
          <a:p>
            <a:pPr marL="285750" indent="-285750">
              <a:buFont typeface="Arial" panose="020B0604020202020204" pitchFamily="34" charset="0"/>
              <a:buChar char="•"/>
            </a:pP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rgbClr val="00B0F0"/>
                </a:solidFill>
                <a:latin typeface="Tahoma" panose="020B0604030504040204" pitchFamily="34" charset="0"/>
                <a:ea typeface="Tahoma" panose="020B0604030504040204" pitchFamily="34" charset="0"/>
                <a:cs typeface="Tahoma" panose="020B0604030504040204" pitchFamily="34" charset="0"/>
              </a:rPr>
              <a:t>The SC supports the Secretariat’s suggestion to bring forward the date of the virtual poster session to </a:t>
            </a:r>
            <a:r>
              <a:rPr lang="en-US" sz="2400" b="1" dirty="0">
                <a:solidFill>
                  <a:srgbClr val="FF9900"/>
                </a:solidFill>
                <a:latin typeface="Tahoma" panose="020B0604030504040204" pitchFamily="34" charset="0"/>
                <a:ea typeface="Tahoma" panose="020B0604030504040204" pitchFamily="34" charset="0"/>
                <a:cs typeface="Tahoma" panose="020B0604030504040204" pitchFamily="34" charset="0"/>
              </a:rPr>
              <a:t>6-8 December 2022.</a:t>
            </a:r>
            <a:endParaRPr lang="en-GB" sz="2400" b="1" dirty="0">
              <a:solidFill>
                <a:srgbClr val="FF99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74824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type="body" sz="quarter" idx="4294967295"/>
          </p:nvPr>
        </p:nvSpPr>
        <p:spPr>
          <a:xfrm>
            <a:off x="11685618" y="6490428"/>
            <a:ext cx="485080" cy="336550"/>
          </a:xfrm>
          <a:prstGeom prst="rect">
            <a:avLst/>
          </a:prstGeom>
        </p:spPr>
        <p:txBody>
          <a:bodyPr/>
          <a:lstStyle/>
          <a:p>
            <a:pPr marL="0" indent="0">
              <a:buNone/>
            </a:pPr>
            <a:r>
              <a:rPr lang="fr-FR" sz="1100" dirty="0">
                <a:latin typeface="Tahoma" panose="020B0604030504040204" pitchFamily="34" charset="0"/>
                <a:ea typeface="Tahoma" panose="020B0604030504040204" pitchFamily="34" charset="0"/>
                <a:cs typeface="Tahoma" panose="020B0604030504040204" pitchFamily="34" charset="0"/>
              </a:rPr>
              <a:t>12</a:t>
            </a:r>
            <a:endParaRPr lang="en-GB" sz="11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13360" y="71120"/>
            <a:ext cx="11379200" cy="954107"/>
          </a:xfrm>
          <a:prstGeom prst="rect">
            <a:avLst/>
          </a:prstGeom>
          <a:noFill/>
        </p:spPr>
        <p:txBody>
          <a:bodyPr wrap="square" rtlCol="0">
            <a:spAutoFit/>
          </a:bodyPr>
          <a:lstStyle/>
          <a:p>
            <a:r>
              <a:rPr lang="en-GB" sz="2800" b="1" dirty="0">
                <a:solidFill>
                  <a:srgbClr val="00B0F0"/>
                </a:solidFill>
                <a:latin typeface="Tahoma" panose="020B0604030504040204" pitchFamily="34" charset="0"/>
                <a:ea typeface="Tahoma" panose="020B0604030504040204" pitchFamily="34" charset="0"/>
                <a:cs typeface="Tahoma" panose="020B0604030504040204" pitchFamily="34" charset="0"/>
              </a:rPr>
              <a:t>Biennial Report on IARC education and training activities 2020-2021</a:t>
            </a:r>
          </a:p>
        </p:txBody>
      </p:sp>
      <p:sp>
        <p:nvSpPr>
          <p:cNvPr id="3" name="TextBox 2"/>
          <p:cNvSpPr txBox="1"/>
          <p:nvPr/>
        </p:nvSpPr>
        <p:spPr>
          <a:xfrm>
            <a:off x="325120" y="1087120"/>
            <a:ext cx="11572240" cy="453970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SC congratulated IARC on its endeavours in education and training.</a:t>
            </a:r>
          </a:p>
          <a:p>
            <a:pPr marL="285750" indent="-285750">
              <a:spcAft>
                <a:spcPts val="600"/>
              </a:spcAft>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SC suggested to construct </a:t>
            </a: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a permanent alumni programme </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to help build and sustain networks. </a:t>
            </a:r>
          </a:p>
          <a:p>
            <a:pPr marL="285750" indent="-285750">
              <a:spcAft>
                <a:spcPts val="600"/>
              </a:spcAft>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SC suggested exploring possibilities of further interaction with the WHO Academy, as well as investigating opportunities afforded by the Nouveau Centre.</a:t>
            </a:r>
          </a:p>
          <a:p>
            <a:pPr marL="342900" indent="-342900">
              <a:spcAft>
                <a:spcPts val="600"/>
              </a:spcAft>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SC supports the proposal to </a:t>
            </a: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convert the 12-month Senior Visiting Scientist Award into shorter Mid-Career Visiting Scientist Awards</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342900" indent="-342900">
              <a:spcAft>
                <a:spcPts val="600"/>
              </a:spcAft>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SC recommends </a:t>
            </a: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some flexibility in the duration of the Mid-Career Visiting Scientist Awards</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 with an average of 6 months but varying from 3 months to 9-12 months depending on the specific project. </a:t>
            </a:r>
          </a:p>
          <a:p>
            <a:pPr marL="342900" indent="-342900">
              <a:spcAft>
                <a:spcPts val="600"/>
              </a:spcAft>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SC would favour </a:t>
            </a: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increased participation from LMICs</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894820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type="body" sz="quarter" idx="4294967295"/>
          </p:nvPr>
        </p:nvSpPr>
        <p:spPr>
          <a:xfrm>
            <a:off x="11685618" y="6490428"/>
            <a:ext cx="485080" cy="336550"/>
          </a:xfrm>
          <a:prstGeom prst="rect">
            <a:avLst/>
          </a:prstGeom>
        </p:spPr>
        <p:txBody>
          <a:bodyPr/>
          <a:lstStyle/>
          <a:p>
            <a:pPr marL="0" indent="0">
              <a:buNone/>
            </a:pPr>
            <a:r>
              <a:rPr lang="fr-FR" sz="1100" dirty="0">
                <a:latin typeface="Tahoma" panose="020B0604030504040204" pitchFamily="34" charset="0"/>
                <a:ea typeface="Tahoma" panose="020B0604030504040204" pitchFamily="34" charset="0"/>
                <a:cs typeface="Tahoma" panose="020B0604030504040204" pitchFamily="34" charset="0"/>
              </a:rPr>
              <a:t>13</a:t>
            </a:r>
            <a:endParaRPr lang="en-GB" sz="11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13360" y="71120"/>
            <a:ext cx="11379200" cy="523220"/>
          </a:xfrm>
          <a:prstGeom prst="rect">
            <a:avLst/>
          </a:prstGeom>
          <a:noFill/>
        </p:spPr>
        <p:txBody>
          <a:bodyPr wrap="square" rtlCol="0">
            <a:spAutoFit/>
          </a:bodyPr>
          <a:lstStyle/>
          <a:p>
            <a:r>
              <a:rPr lang="en-GB" sz="2800" b="1" dirty="0">
                <a:solidFill>
                  <a:srgbClr val="00B0F0"/>
                </a:solidFill>
                <a:latin typeface="Tahoma" panose="020B0604030504040204" pitchFamily="34" charset="0"/>
                <a:ea typeface="Tahoma" panose="020B0604030504040204" pitchFamily="34" charset="0"/>
                <a:cs typeface="Tahoma" panose="020B0604030504040204" pitchFamily="34" charset="0"/>
              </a:rPr>
              <a:t>Update on the Nouveau Centre and on resource mobilization</a:t>
            </a:r>
          </a:p>
        </p:txBody>
      </p:sp>
      <p:sp>
        <p:nvSpPr>
          <p:cNvPr id="4" name="TextBox 3"/>
          <p:cNvSpPr txBox="1"/>
          <p:nvPr/>
        </p:nvSpPr>
        <p:spPr>
          <a:xfrm>
            <a:off x="416560" y="1005840"/>
            <a:ext cx="11531600" cy="273921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SC congratulated IARC on their tireless work in respect of fundraising efforts.</a:t>
            </a:r>
          </a:p>
          <a:p>
            <a:pPr marL="285750" indent="-285750">
              <a:spcAft>
                <a:spcPts val="600"/>
              </a:spcAft>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SC requested that a </a:t>
            </a: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short media pack be circulated to SC members </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so as to facilitate dissemination of this opportunity.</a:t>
            </a:r>
          </a:p>
          <a:p>
            <a:pPr marL="285750" indent="-28575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SC suggested to use </a:t>
            </a: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more visuals relating to specific laboratory work </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and environments when fundraising for the Nouveau Centre, particularly pertaining to the </a:t>
            </a:r>
            <a:r>
              <a:rPr lang="en-GB"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biobanking</a:t>
            </a: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 activities</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772600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type="body" sz="quarter" idx="4294967295"/>
          </p:nvPr>
        </p:nvSpPr>
        <p:spPr>
          <a:xfrm>
            <a:off x="11685618" y="6490428"/>
            <a:ext cx="485080" cy="336550"/>
          </a:xfrm>
          <a:prstGeom prst="rect">
            <a:avLst/>
          </a:prstGeom>
        </p:spPr>
        <p:txBody>
          <a:bodyPr/>
          <a:lstStyle/>
          <a:p>
            <a:pPr marL="0" indent="0">
              <a:buNone/>
            </a:pPr>
            <a:r>
              <a:rPr lang="fr-FR" sz="1100" dirty="0">
                <a:latin typeface="Tahoma" panose="020B0604030504040204" pitchFamily="34" charset="0"/>
                <a:ea typeface="Tahoma" panose="020B0604030504040204" pitchFamily="34" charset="0"/>
                <a:cs typeface="Tahoma" panose="020B0604030504040204" pitchFamily="34" charset="0"/>
              </a:rPr>
              <a:t>14</a:t>
            </a:r>
            <a:endParaRPr lang="en-GB" sz="11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13360" y="71120"/>
            <a:ext cx="11379200" cy="523220"/>
          </a:xfrm>
          <a:prstGeom prst="rect">
            <a:avLst/>
          </a:prstGeom>
          <a:noFill/>
        </p:spPr>
        <p:txBody>
          <a:bodyPr wrap="square" rtlCol="0">
            <a:spAutoFit/>
          </a:bodyPr>
          <a:lstStyle/>
          <a:p>
            <a:r>
              <a:rPr lang="en-GB" sz="2800" b="1" dirty="0">
                <a:solidFill>
                  <a:srgbClr val="00B0F0"/>
                </a:solidFill>
                <a:latin typeface="Tahoma" panose="020B0604030504040204" pitchFamily="34" charset="0"/>
                <a:ea typeface="Tahoma" panose="020B0604030504040204" pitchFamily="34" charset="0"/>
                <a:cs typeface="Tahoma" panose="020B0604030504040204" pitchFamily="34" charset="0"/>
              </a:rPr>
              <a:t>Scientific Report of CSU Branch Review</a:t>
            </a:r>
          </a:p>
        </p:txBody>
      </p:sp>
      <p:sp>
        <p:nvSpPr>
          <p:cNvPr id="8" name="TextBox 7"/>
          <p:cNvSpPr txBox="1"/>
          <p:nvPr/>
        </p:nvSpPr>
        <p:spPr>
          <a:xfrm>
            <a:off x="171450" y="704215"/>
            <a:ext cx="11801475" cy="5278368"/>
          </a:xfrm>
          <a:prstGeom prst="rect">
            <a:avLst/>
          </a:prstGeom>
          <a:noFill/>
        </p:spPr>
        <p:txBody>
          <a:bodyPr wrap="square" rtlCol="0">
            <a:spAutoFit/>
          </a:bodyPr>
          <a:lstStyle/>
          <a:p>
            <a:pPr algn="ctr">
              <a:spcAft>
                <a:spcPts val="1200"/>
              </a:spcAft>
            </a:pPr>
            <a:r>
              <a:rPr lang="pt-BR" sz="2400" dirty="0">
                <a:solidFill>
                  <a:srgbClr val="002060"/>
                </a:solidFill>
                <a:latin typeface="Tahoma" panose="020B0604030504040204" pitchFamily="34" charset="0"/>
                <a:ea typeface="Tahoma" panose="020B0604030504040204" pitchFamily="34" charset="0"/>
                <a:cs typeface="Tahoma" panose="020B0604030504040204" pitchFamily="34" charset="0"/>
              </a:rPr>
              <a:t>The past performance and future plans for </a:t>
            </a:r>
            <a:r>
              <a:rPr lang="pt-BR" sz="2400" b="1" dirty="0">
                <a:solidFill>
                  <a:srgbClr val="002060"/>
                </a:solidFill>
                <a:latin typeface="Tahoma" panose="020B0604030504040204" pitchFamily="34" charset="0"/>
                <a:ea typeface="Tahoma" panose="020B0604030504040204" pitchFamily="34" charset="0"/>
                <a:cs typeface="Tahoma" panose="020B0604030504040204" pitchFamily="34" charset="0"/>
              </a:rPr>
              <a:t>CSU</a:t>
            </a:r>
            <a:r>
              <a:rPr lang="pt-BR" sz="2400" dirty="0">
                <a:solidFill>
                  <a:srgbClr val="002060"/>
                </a:solidFill>
                <a:latin typeface="Tahoma" panose="020B0604030504040204" pitchFamily="34" charset="0"/>
                <a:ea typeface="Tahoma" panose="020B0604030504040204" pitchFamily="34" charset="0"/>
                <a:cs typeface="Tahoma" panose="020B0604030504040204" pitchFamily="34" charset="0"/>
              </a:rPr>
              <a:t> was assessed as </a:t>
            </a:r>
            <a:r>
              <a:rPr lang="pt-BR" sz="2400" b="1" dirty="0">
                <a:solidFill>
                  <a:srgbClr val="FF9900"/>
                </a:solidFill>
                <a:latin typeface="Tahoma" panose="020B0604030504040204" pitchFamily="34" charset="0"/>
                <a:ea typeface="Tahoma" panose="020B0604030504040204" pitchFamily="34" charset="0"/>
                <a:cs typeface="Tahoma" panose="020B0604030504040204" pitchFamily="34" charset="0"/>
              </a:rPr>
              <a:t>outstanding</a:t>
            </a:r>
            <a:r>
              <a:rPr lang="pt-BR" sz="2400" dirty="0">
                <a:solidFill>
                  <a:srgbClr val="002060"/>
                </a:solidFill>
                <a:latin typeface="Tahoma" panose="020B0604030504040204" pitchFamily="34" charset="0"/>
                <a:ea typeface="Tahoma" panose="020B0604030504040204" pitchFamily="34" charset="0"/>
                <a:cs typeface="Tahoma" panose="020B0604030504040204" pitchFamily="34" charset="0"/>
              </a:rPr>
              <a:t> and the relevance of their work to the mission of IARC was assessed as a </a:t>
            </a:r>
            <a:r>
              <a:rPr lang="pt-BR" sz="2400" b="1" dirty="0">
                <a:solidFill>
                  <a:srgbClr val="FF9900"/>
                </a:solidFill>
                <a:latin typeface="Tahoma" panose="020B0604030504040204" pitchFamily="34" charset="0"/>
                <a:ea typeface="Tahoma" panose="020B0604030504040204" pitchFamily="34" charset="0"/>
                <a:cs typeface="Tahoma" panose="020B0604030504040204" pitchFamily="34" charset="0"/>
              </a:rPr>
              <a:t>perfect fit</a:t>
            </a:r>
            <a:r>
              <a:rPr lang="pt-BR" sz="2400" dirty="0">
                <a:solidFill>
                  <a:srgbClr val="FF9900"/>
                </a:solidFill>
                <a:latin typeface="Tahoma" panose="020B0604030504040204" pitchFamily="34" charset="0"/>
                <a:ea typeface="Tahoma" panose="020B0604030504040204" pitchFamily="34" charset="0"/>
                <a:cs typeface="Tahoma" panose="020B0604030504040204" pitchFamily="34" charset="0"/>
              </a:rPr>
              <a:t>  </a:t>
            </a:r>
          </a:p>
          <a:p>
            <a:pPr>
              <a:spcAft>
                <a:spcPts val="600"/>
              </a:spcAft>
            </a:pPr>
            <a:r>
              <a:rPr lang="pt-BR" sz="2400" b="1" dirty="0">
                <a:solidFill>
                  <a:srgbClr val="00B0F0"/>
                </a:solidFill>
                <a:latin typeface="Tahoma" panose="020B0604030504040204" pitchFamily="34" charset="0"/>
                <a:ea typeface="Tahoma" panose="020B0604030504040204" pitchFamily="34" charset="0"/>
                <a:cs typeface="Tahoma" panose="020B0604030504040204" pitchFamily="34" charset="0"/>
              </a:rPr>
              <a:t>The Review Panel recommends:</a:t>
            </a:r>
          </a:p>
          <a:p>
            <a:pPr marL="285750" indent="-285750">
              <a:spcAft>
                <a:spcPts val="600"/>
              </a:spcAft>
              <a:buFont typeface="Courier New" panose="02070309020205020404" pitchFamily="49" charset="0"/>
              <a:buChar char="o"/>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To substantially </a:t>
            </a:r>
            <a:r>
              <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rPr>
              <a:t>increase secure support to CSU </a:t>
            </a: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over the long term from RB funding. </a:t>
            </a:r>
          </a:p>
          <a:p>
            <a:pPr marL="285750" indent="-285750">
              <a:spcAft>
                <a:spcPts val="600"/>
              </a:spcAft>
              <a:buFont typeface="Courier New" panose="02070309020205020404" pitchFamily="49" charset="0"/>
              <a:buChar char="o"/>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That GICR be covered entirely and securely with RB funds, including the GICR leadership.</a:t>
            </a:r>
          </a:p>
          <a:p>
            <a:pPr marL="285750" indent="-285750">
              <a:spcAft>
                <a:spcPts val="600"/>
              </a:spcAft>
              <a:buFont typeface="Courier New" panose="02070309020205020404" pitchFamily="49" charset="0"/>
              <a:buChar char="o"/>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To proceed with obtaining </a:t>
            </a:r>
            <a:r>
              <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rPr>
              <a:t>cancer registry data more frequently </a:t>
            </a: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(biannually/annually).</a:t>
            </a:r>
          </a:p>
          <a:p>
            <a:pPr marL="285750" indent="-285750">
              <a:spcAft>
                <a:spcPts val="600"/>
              </a:spcAft>
              <a:buFont typeface="Courier New" panose="02070309020205020404" pitchFamily="49" charset="0"/>
              <a:buChar char="o"/>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To work with IARC leadership to encourage WHO and UN to find longer-term solutions for </a:t>
            </a:r>
            <a:r>
              <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rPr>
              <a:t>data sharing agreements </a:t>
            </a: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with countries worldwide.</a:t>
            </a:r>
          </a:p>
          <a:p>
            <a:pPr marL="285750" indent="-285750">
              <a:spcAft>
                <a:spcPts val="600"/>
              </a:spcAft>
              <a:buFont typeface="Courier New" panose="02070309020205020404" pitchFamily="49" charset="0"/>
              <a:buChar char="o"/>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To develop a transparent system to strategize and prioritize future projects with greater collective strategic clarity to assist with managing workloads.</a:t>
            </a:r>
          </a:p>
          <a:p>
            <a:pPr marL="285750" indent="-285750">
              <a:spcAft>
                <a:spcPts val="600"/>
              </a:spcAft>
              <a:buFont typeface="Courier New" panose="02070309020205020404" pitchFamily="49" charset="0"/>
              <a:buChar char="o"/>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To further pursue </a:t>
            </a:r>
            <a:r>
              <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rPr>
              <a:t>country level PAFs</a:t>
            </a: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 of cancer risk factors started at IARC to the predictions of cancer burden.</a:t>
            </a:r>
          </a:p>
          <a:p>
            <a:pPr marL="285750" indent="-285750">
              <a:spcAft>
                <a:spcPts val="600"/>
              </a:spcAft>
              <a:buFont typeface="Courier New" panose="02070309020205020404" pitchFamily="49" charset="0"/>
              <a:buChar char="o"/>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To monitor the </a:t>
            </a:r>
            <a:r>
              <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rPr>
              <a:t>impact and influence of CSU outputs in terms of health policy </a:t>
            </a: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using research impact tools. </a:t>
            </a:r>
          </a:p>
        </p:txBody>
      </p:sp>
    </p:spTree>
    <p:extLst>
      <p:ext uri="{BB962C8B-B14F-4D97-AF65-F5344CB8AC3E}">
        <p14:creationId xmlns:p14="http://schemas.microsoft.com/office/powerpoint/2010/main" val="3861573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type="body" sz="quarter" idx="4294967295"/>
          </p:nvPr>
        </p:nvSpPr>
        <p:spPr>
          <a:xfrm>
            <a:off x="11685618" y="6490428"/>
            <a:ext cx="485080" cy="336550"/>
          </a:xfrm>
          <a:prstGeom prst="rect">
            <a:avLst/>
          </a:prstGeom>
        </p:spPr>
        <p:txBody>
          <a:bodyPr/>
          <a:lstStyle/>
          <a:p>
            <a:pPr marL="0" indent="0">
              <a:buNone/>
            </a:pPr>
            <a:r>
              <a:rPr lang="fr-FR" sz="1100" dirty="0">
                <a:latin typeface="Tahoma" panose="020B0604030504040204" pitchFamily="34" charset="0"/>
                <a:ea typeface="Tahoma" panose="020B0604030504040204" pitchFamily="34" charset="0"/>
                <a:cs typeface="Tahoma" panose="020B0604030504040204" pitchFamily="34" charset="0"/>
              </a:rPr>
              <a:t>15</a:t>
            </a:r>
            <a:endParaRPr lang="en-GB" sz="11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13360" y="71120"/>
            <a:ext cx="11379200" cy="523220"/>
          </a:xfrm>
          <a:prstGeom prst="rect">
            <a:avLst/>
          </a:prstGeom>
          <a:noFill/>
        </p:spPr>
        <p:txBody>
          <a:bodyPr wrap="square" rtlCol="0">
            <a:spAutoFit/>
          </a:bodyPr>
          <a:lstStyle/>
          <a:p>
            <a:r>
              <a:rPr lang="en-GB" sz="2800" b="1" dirty="0">
                <a:solidFill>
                  <a:srgbClr val="00B0F0"/>
                </a:solidFill>
                <a:latin typeface="Tahoma" panose="020B0604030504040204" pitchFamily="34" charset="0"/>
                <a:ea typeface="Tahoma" panose="020B0604030504040204" pitchFamily="34" charset="0"/>
                <a:cs typeface="Tahoma" panose="020B0604030504040204" pitchFamily="34" charset="0"/>
              </a:rPr>
              <a:t>Scientific Report of ENV Branch Review</a:t>
            </a:r>
          </a:p>
        </p:txBody>
      </p:sp>
      <p:sp>
        <p:nvSpPr>
          <p:cNvPr id="8" name="TextBox 7"/>
          <p:cNvSpPr txBox="1"/>
          <p:nvPr/>
        </p:nvSpPr>
        <p:spPr>
          <a:xfrm>
            <a:off x="171450" y="704215"/>
            <a:ext cx="11999248" cy="4201150"/>
          </a:xfrm>
          <a:prstGeom prst="rect">
            <a:avLst/>
          </a:prstGeom>
          <a:noFill/>
        </p:spPr>
        <p:txBody>
          <a:bodyPr wrap="square" rtlCol="0">
            <a:spAutoFit/>
          </a:bodyPr>
          <a:lstStyle/>
          <a:p>
            <a:pPr algn="ctr">
              <a:spcAft>
                <a:spcPts val="1200"/>
              </a:spcAft>
            </a:pPr>
            <a:r>
              <a:rPr lang="pt-BR" sz="2400" dirty="0">
                <a:solidFill>
                  <a:srgbClr val="002060"/>
                </a:solidFill>
                <a:latin typeface="Tahoma" panose="020B0604030504040204" pitchFamily="34" charset="0"/>
                <a:ea typeface="Tahoma" panose="020B0604030504040204" pitchFamily="34" charset="0"/>
                <a:cs typeface="Tahoma" panose="020B0604030504040204" pitchFamily="34" charset="0"/>
              </a:rPr>
              <a:t>The past performance and future plans for </a:t>
            </a:r>
            <a:r>
              <a:rPr lang="pt-BR" sz="2400" b="1" dirty="0">
                <a:solidFill>
                  <a:srgbClr val="002060"/>
                </a:solidFill>
                <a:latin typeface="Tahoma" panose="020B0604030504040204" pitchFamily="34" charset="0"/>
                <a:ea typeface="Tahoma" panose="020B0604030504040204" pitchFamily="34" charset="0"/>
                <a:cs typeface="Tahoma" panose="020B0604030504040204" pitchFamily="34" charset="0"/>
              </a:rPr>
              <a:t>ENV</a:t>
            </a:r>
            <a:r>
              <a:rPr lang="pt-BR" sz="2400" dirty="0">
                <a:solidFill>
                  <a:srgbClr val="002060"/>
                </a:solidFill>
                <a:latin typeface="Tahoma" panose="020B0604030504040204" pitchFamily="34" charset="0"/>
                <a:ea typeface="Tahoma" panose="020B0604030504040204" pitchFamily="34" charset="0"/>
                <a:cs typeface="Tahoma" panose="020B0604030504040204" pitchFamily="34" charset="0"/>
              </a:rPr>
              <a:t> was assessed as </a:t>
            </a:r>
            <a:r>
              <a:rPr lang="pt-BR" sz="2400" b="1" dirty="0">
                <a:solidFill>
                  <a:srgbClr val="FF9900"/>
                </a:solidFill>
                <a:latin typeface="Tahoma" panose="020B0604030504040204" pitchFamily="34" charset="0"/>
                <a:ea typeface="Tahoma" panose="020B0604030504040204" pitchFamily="34" charset="0"/>
                <a:cs typeface="Tahoma" panose="020B0604030504040204" pitchFamily="34" charset="0"/>
              </a:rPr>
              <a:t>outstanding</a:t>
            </a:r>
            <a:r>
              <a:rPr lang="pt-BR" sz="2400" dirty="0">
                <a:solidFill>
                  <a:srgbClr val="002060"/>
                </a:solidFill>
                <a:latin typeface="Tahoma" panose="020B0604030504040204" pitchFamily="34" charset="0"/>
                <a:ea typeface="Tahoma" panose="020B0604030504040204" pitchFamily="34" charset="0"/>
                <a:cs typeface="Tahoma" panose="020B0604030504040204" pitchFamily="34" charset="0"/>
              </a:rPr>
              <a:t> and the relevance of their work to the mission of IARC was assessed as a </a:t>
            </a:r>
            <a:r>
              <a:rPr lang="pt-BR" sz="2400" b="1" dirty="0">
                <a:solidFill>
                  <a:srgbClr val="FF9900"/>
                </a:solidFill>
                <a:latin typeface="Tahoma" panose="020B0604030504040204" pitchFamily="34" charset="0"/>
                <a:ea typeface="Tahoma" panose="020B0604030504040204" pitchFamily="34" charset="0"/>
                <a:cs typeface="Tahoma" panose="020B0604030504040204" pitchFamily="34" charset="0"/>
              </a:rPr>
              <a:t>perfect fit</a:t>
            </a:r>
            <a:r>
              <a:rPr lang="pt-BR" sz="2400" dirty="0">
                <a:solidFill>
                  <a:srgbClr val="FF9900"/>
                </a:solidFill>
                <a:latin typeface="Tahoma" panose="020B0604030504040204" pitchFamily="34" charset="0"/>
                <a:ea typeface="Tahoma" panose="020B0604030504040204" pitchFamily="34" charset="0"/>
                <a:cs typeface="Tahoma" panose="020B0604030504040204" pitchFamily="34" charset="0"/>
              </a:rPr>
              <a:t>  </a:t>
            </a:r>
          </a:p>
          <a:p>
            <a:pPr>
              <a:spcAft>
                <a:spcPts val="600"/>
              </a:spcAft>
            </a:pPr>
            <a:r>
              <a:rPr lang="pt-BR" sz="2400" b="1" dirty="0">
                <a:solidFill>
                  <a:srgbClr val="00B0F0"/>
                </a:solidFill>
                <a:latin typeface="Tahoma" panose="020B0604030504040204" pitchFamily="34" charset="0"/>
                <a:ea typeface="Tahoma" panose="020B0604030504040204" pitchFamily="34" charset="0"/>
                <a:cs typeface="Tahoma" panose="020B0604030504040204" pitchFamily="34" charset="0"/>
              </a:rPr>
              <a:t>The Review Panel recommends:</a:t>
            </a:r>
          </a:p>
          <a:p>
            <a:pPr marL="285750" indent="-285750">
              <a:spcAft>
                <a:spcPts val="600"/>
              </a:spcAft>
              <a:buFont typeface="Courier New" panose="02070309020205020404" pitchFamily="49" charset="0"/>
              <a:buChar char="o"/>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To expand the work being initiated and conducted in LMICs to other countries. </a:t>
            </a:r>
          </a:p>
          <a:p>
            <a:pPr marL="285750" indent="-285750">
              <a:spcAft>
                <a:spcPts val="600"/>
              </a:spcAft>
              <a:buFont typeface="Courier New" panose="02070309020205020404" pitchFamily="49" charset="0"/>
              <a:buChar char="o"/>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To secure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programmes</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on </a:t>
            </a:r>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cancer prevention and control and evidence translation</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marL="285750" indent="-285750">
              <a:spcAft>
                <a:spcPts val="600"/>
              </a:spcAft>
              <a:buFont typeface="Courier New" panose="02070309020205020404" pitchFamily="49" charset="0"/>
              <a:buChar char="o"/>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To maintain critical mass in the area of </a:t>
            </a:r>
            <a:r>
              <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rPr>
              <a:t>radiation</a:t>
            </a: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 research and ensure sufficient training possibilities for international scientists. </a:t>
            </a:r>
          </a:p>
          <a:p>
            <a:pPr marL="285750" indent="-285750">
              <a:spcAft>
                <a:spcPts val="600"/>
              </a:spcAft>
              <a:buFont typeface="Courier New" panose="02070309020205020404" pitchFamily="49" charset="0"/>
              <a:buChar char="o"/>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To broaden the current focus on known and suspected carcinogens and </a:t>
            </a:r>
            <a:r>
              <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rPr>
              <a:t>include potentially important new causes of cancer</a:t>
            </a: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285750" indent="-285750">
              <a:spcAft>
                <a:spcPts val="600"/>
              </a:spcAft>
              <a:buFont typeface="Courier New" panose="02070309020205020404" pitchFamily="49" charset="0"/>
              <a:buChar char="o"/>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To lead and support </a:t>
            </a:r>
            <a:r>
              <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rPr>
              <a:t>dissemination efforts in LMICs </a:t>
            </a: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and help </a:t>
            </a:r>
            <a:r>
              <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rPr>
              <a:t>building up capacity </a:t>
            </a: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in these countries.</a:t>
            </a:r>
          </a:p>
        </p:txBody>
      </p:sp>
    </p:spTree>
    <p:extLst>
      <p:ext uri="{BB962C8B-B14F-4D97-AF65-F5344CB8AC3E}">
        <p14:creationId xmlns:p14="http://schemas.microsoft.com/office/powerpoint/2010/main" val="1513662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type="body" sz="quarter" idx="4294967295"/>
          </p:nvPr>
        </p:nvSpPr>
        <p:spPr>
          <a:xfrm>
            <a:off x="11685618" y="6490428"/>
            <a:ext cx="485080" cy="336550"/>
          </a:xfrm>
          <a:prstGeom prst="rect">
            <a:avLst/>
          </a:prstGeom>
        </p:spPr>
        <p:txBody>
          <a:bodyPr/>
          <a:lstStyle/>
          <a:p>
            <a:pPr marL="0" indent="0">
              <a:buNone/>
            </a:pPr>
            <a:r>
              <a:rPr lang="fr-FR" sz="1100" dirty="0">
                <a:latin typeface="Tahoma" panose="020B0604030504040204" pitchFamily="34" charset="0"/>
                <a:ea typeface="Tahoma" panose="020B0604030504040204" pitchFamily="34" charset="0"/>
                <a:cs typeface="Tahoma" panose="020B0604030504040204" pitchFamily="34" charset="0"/>
              </a:rPr>
              <a:t>16</a:t>
            </a:r>
            <a:endParaRPr lang="en-GB" sz="11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13360" y="71120"/>
            <a:ext cx="11379200" cy="523220"/>
          </a:xfrm>
          <a:prstGeom prst="rect">
            <a:avLst/>
          </a:prstGeom>
          <a:noFill/>
        </p:spPr>
        <p:txBody>
          <a:bodyPr wrap="square" rtlCol="0">
            <a:spAutoFit/>
          </a:bodyPr>
          <a:lstStyle/>
          <a:p>
            <a:r>
              <a:rPr lang="en-GB" sz="2800" b="1" dirty="0">
                <a:solidFill>
                  <a:srgbClr val="00B0F0"/>
                </a:solidFill>
                <a:latin typeface="Tahoma" panose="020B0604030504040204" pitchFamily="34" charset="0"/>
                <a:ea typeface="Tahoma" panose="020B0604030504040204" pitchFamily="34" charset="0"/>
                <a:cs typeface="Tahoma" panose="020B0604030504040204" pitchFamily="34" charset="0"/>
              </a:rPr>
              <a:t>2023 schedule</a:t>
            </a:r>
          </a:p>
        </p:txBody>
      </p:sp>
      <p:sp>
        <p:nvSpPr>
          <p:cNvPr id="9" name="TextBox 8"/>
          <p:cNvSpPr txBox="1"/>
          <p:nvPr/>
        </p:nvSpPr>
        <p:spPr>
          <a:xfrm>
            <a:off x="409575" y="1152525"/>
            <a:ext cx="11601450" cy="276998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pt-BR" sz="2800" dirty="0">
                <a:solidFill>
                  <a:srgbClr val="002060"/>
                </a:solidFill>
                <a:latin typeface="Tahoma" panose="020B0604030504040204" pitchFamily="34" charset="0"/>
                <a:ea typeface="Tahoma" panose="020B0604030504040204" pitchFamily="34" charset="0"/>
                <a:cs typeface="Tahoma" panose="020B0604030504040204" pitchFamily="34" charset="0"/>
              </a:rPr>
              <a:t>Dr </a:t>
            </a:r>
            <a:r>
              <a:rPr lang="en-GB"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Manami</a:t>
            </a:r>
            <a:r>
              <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rPr>
              <a:t> Inoue </a:t>
            </a:r>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was elected Chairperson </a:t>
            </a:r>
            <a:r>
              <a:rPr lang="pt-BR" sz="2800" dirty="0">
                <a:solidFill>
                  <a:srgbClr val="002060"/>
                </a:solidFill>
                <a:latin typeface="Tahoma" panose="020B0604030504040204" pitchFamily="34" charset="0"/>
                <a:ea typeface="Tahoma" panose="020B0604030504040204" pitchFamily="34" charset="0"/>
                <a:cs typeface="Tahoma" panose="020B0604030504040204" pitchFamily="34" charset="0"/>
              </a:rPr>
              <a:t>and </a:t>
            </a:r>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Dr </a:t>
            </a:r>
            <a:r>
              <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rPr>
              <a:t>Luis Felipe Pinto </a:t>
            </a:r>
            <a:r>
              <a:rPr lang="pt-BR" sz="2800" dirty="0">
                <a:solidFill>
                  <a:srgbClr val="002060"/>
                </a:solidFill>
                <a:latin typeface="Tahoma" panose="020B0604030504040204" pitchFamily="34" charset="0"/>
                <a:ea typeface="Tahoma" panose="020B0604030504040204" pitchFamily="34" charset="0"/>
                <a:cs typeface="Tahoma" panose="020B0604030504040204" pitchFamily="34" charset="0"/>
              </a:rPr>
              <a:t>as the Vice-Chair.</a:t>
            </a:r>
          </a:p>
          <a:p>
            <a:pPr marL="285750" indent="-285750">
              <a:spcAft>
                <a:spcPts val="1200"/>
              </a:spcAft>
              <a:buFont typeface="Arial" panose="020B0604020202020204" pitchFamily="34" charset="0"/>
              <a:buChar char="•"/>
            </a:pPr>
            <a:r>
              <a:rPr lang="pt-BR" sz="2800" dirty="0">
                <a:solidFill>
                  <a:srgbClr val="002060"/>
                </a:solidFill>
                <a:latin typeface="Tahoma" panose="020B0604030504040204" pitchFamily="34" charset="0"/>
                <a:ea typeface="Tahoma" panose="020B0604030504040204" pitchFamily="34" charset="0"/>
                <a:cs typeface="Tahoma" panose="020B0604030504040204" pitchFamily="34" charset="0"/>
              </a:rPr>
              <a:t>The next meeting of the SC is planned for </a:t>
            </a:r>
            <a:r>
              <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rPr>
              <a:t>Wednesday 8, Thursday 9 and Friday 10 February 2023</a:t>
            </a:r>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 (remote format).</a:t>
            </a:r>
            <a:endParaRPr lang="pt-BR"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pt-BR" sz="2400" b="1" dirty="0">
                <a:solidFill>
                  <a:srgbClr val="1F1F99"/>
                </a:solidFill>
              </a:rPr>
              <a:t> </a:t>
            </a:r>
            <a:endParaRPr lang="en-GB" sz="2400" dirty="0">
              <a:solidFill>
                <a:srgbClr val="1F1F99"/>
              </a:solidFill>
            </a:endParaRPr>
          </a:p>
          <a:p>
            <a:endParaRPr lang="en-GB" dirty="0"/>
          </a:p>
        </p:txBody>
      </p:sp>
    </p:spTree>
    <p:extLst>
      <p:ext uri="{BB962C8B-B14F-4D97-AF65-F5344CB8AC3E}">
        <p14:creationId xmlns:p14="http://schemas.microsoft.com/office/powerpoint/2010/main" val="947726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p:cNvSpPr>
            <a:spLocks noGrp="1"/>
          </p:cNvSpPr>
          <p:nvPr>
            <p:ph type="body" sz="quarter" idx="4294967295"/>
          </p:nvPr>
        </p:nvSpPr>
        <p:spPr>
          <a:xfrm>
            <a:off x="11706920" y="6490428"/>
            <a:ext cx="485080" cy="336550"/>
          </a:xfrm>
          <a:prstGeom prst="rect">
            <a:avLst/>
          </a:prstGeom>
        </p:spPr>
        <p:txBody>
          <a:bodyPr/>
          <a:lstStyle/>
          <a:p>
            <a:pPr marL="0" indent="0">
              <a:buNone/>
            </a:pPr>
            <a:r>
              <a:rPr lang="fr-FR" sz="1100" dirty="0">
                <a:solidFill>
                  <a:srgbClr val="002060"/>
                </a:solidFill>
                <a:latin typeface="PP Object Sans" panose="00000500000000000000" pitchFamily="2" charset="0"/>
              </a:rPr>
              <a:t>17</a:t>
            </a:r>
          </a:p>
          <a:p>
            <a:endParaRPr lang="en-GB" dirty="0"/>
          </a:p>
        </p:txBody>
      </p:sp>
      <p:sp>
        <p:nvSpPr>
          <p:cNvPr id="2" name="TextBox 1"/>
          <p:cNvSpPr txBox="1"/>
          <p:nvPr/>
        </p:nvSpPr>
        <p:spPr>
          <a:xfrm>
            <a:off x="934720" y="1747520"/>
            <a:ext cx="7559040" cy="646331"/>
          </a:xfrm>
          <a:prstGeom prst="rect">
            <a:avLst/>
          </a:prstGeom>
          <a:noFill/>
        </p:spPr>
        <p:txBody>
          <a:bodyPr wrap="square" rtlCol="0">
            <a:spAutoFit/>
          </a:bodyPr>
          <a:lstStyle/>
          <a:p>
            <a:pPr algn="ctr"/>
            <a:r>
              <a:rPr lang="en-GB" sz="3600" dirty="0">
                <a:solidFill>
                  <a:schemeClr val="bg1"/>
                </a:solidFill>
                <a:latin typeface="Tahoma" panose="020B0604030504040204" pitchFamily="34" charset="0"/>
                <a:ea typeface="Tahoma" panose="020B0604030504040204" pitchFamily="34" charset="0"/>
                <a:cs typeface="Tahoma" panose="020B0604030504040204" pitchFamily="34" charset="0"/>
              </a:rPr>
              <a:t>Opportunity for questions</a:t>
            </a:r>
          </a:p>
        </p:txBody>
      </p:sp>
    </p:spTree>
    <p:extLst>
      <p:ext uri="{BB962C8B-B14F-4D97-AF65-F5344CB8AC3E}">
        <p14:creationId xmlns:p14="http://schemas.microsoft.com/office/powerpoint/2010/main" val="3148663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552450" y="1785938"/>
            <a:ext cx="7748095" cy="590931"/>
          </a:xfrm>
          <a:prstGeom prst="rect">
            <a:avLst/>
          </a:prstGeom>
        </p:spPr>
        <p:txBody>
          <a:bodyPr wrap="square">
            <a:spAutoFit/>
          </a:bodyPr>
          <a:lstStyle/>
          <a:p>
            <a:pPr marL="0" lvl="1" indent="0" algn="ctr" eaLnBrk="0" fontAlgn="base" hangingPunct="0">
              <a:spcAft>
                <a:spcPct val="0"/>
              </a:spcAft>
              <a:buClr>
                <a:srgbClr val="6D6DCD"/>
              </a:buClr>
              <a:buSzPct val="90000"/>
              <a:buNone/>
            </a:pPr>
            <a:r>
              <a:rPr lang="en-GB" sz="3600" spc="-100" dirty="0">
                <a:solidFill>
                  <a:schemeClr val="bg1"/>
                </a:solidFill>
                <a:latin typeface="Tahoma" panose="020B0604030504040204" pitchFamily="34" charset="0"/>
                <a:ea typeface="Tahoma" panose="020B0604030504040204" pitchFamily="34" charset="0"/>
                <a:cs typeface="Tahoma" panose="020B0604030504040204" pitchFamily="34" charset="0"/>
              </a:rPr>
              <a:t>Thank you</a:t>
            </a:r>
          </a:p>
        </p:txBody>
      </p:sp>
      <p:sp>
        <p:nvSpPr>
          <p:cNvPr id="3" name="Text Placeholder 5"/>
          <p:cNvSpPr>
            <a:spLocks noGrp="1"/>
          </p:cNvSpPr>
          <p:nvPr>
            <p:ph type="body" sz="quarter" idx="4294967295"/>
          </p:nvPr>
        </p:nvSpPr>
        <p:spPr>
          <a:xfrm>
            <a:off x="11706920" y="6521450"/>
            <a:ext cx="485080" cy="336550"/>
          </a:xfrm>
          <a:prstGeom prst="rect">
            <a:avLst/>
          </a:prstGeom>
        </p:spPr>
        <p:txBody>
          <a:bodyPr/>
          <a:lstStyle/>
          <a:p>
            <a:pPr marL="0" indent="0">
              <a:buNone/>
            </a:pPr>
            <a:r>
              <a:rPr lang="fr-FR" sz="1100" dirty="0">
                <a:solidFill>
                  <a:srgbClr val="002060"/>
                </a:solidFill>
                <a:latin typeface="PP Object Sans" panose="00000500000000000000" pitchFamily="2" charset="0"/>
              </a:rPr>
              <a:t>18</a:t>
            </a:r>
          </a:p>
          <a:p>
            <a:endParaRPr lang="en-GB" dirty="0"/>
          </a:p>
        </p:txBody>
      </p:sp>
    </p:spTree>
    <p:extLst>
      <p:ext uri="{BB962C8B-B14F-4D97-AF65-F5344CB8AC3E}">
        <p14:creationId xmlns:p14="http://schemas.microsoft.com/office/powerpoint/2010/main" val="2383915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type="body" sz="quarter" idx="4294967295"/>
          </p:nvPr>
        </p:nvSpPr>
        <p:spPr>
          <a:xfrm>
            <a:off x="11685618" y="6490428"/>
            <a:ext cx="485080" cy="336550"/>
          </a:xfrm>
          <a:prstGeom prst="rect">
            <a:avLst/>
          </a:prstGeom>
        </p:spPr>
        <p:txBody>
          <a:bodyPr/>
          <a:lstStyle/>
          <a:p>
            <a:pPr marL="0" indent="0">
              <a:buNone/>
            </a:pPr>
            <a:r>
              <a:rPr lang="fr-FR" sz="1100" dirty="0">
                <a:latin typeface="Tahoma" panose="020B0604030504040204" pitchFamily="34" charset="0"/>
                <a:ea typeface="Tahoma" panose="020B0604030504040204" pitchFamily="34" charset="0"/>
                <a:cs typeface="Tahoma" panose="020B0604030504040204" pitchFamily="34" charset="0"/>
              </a:rPr>
              <a:t>2</a:t>
            </a:r>
            <a:endParaRPr lang="en-GB" sz="11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Placeholder 5" descr="Zoom Meeting">
            <a:extLst>
              <a:ext uri="{FF2B5EF4-FFF2-40B4-BE49-F238E27FC236}">
                <a16:creationId xmlns:a16="http://schemas.microsoft.com/office/drawing/2014/main" id="{D0BB22CD-F280-4A2E-8BC2-6B89E95C020F}"/>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a:stretch>
            <a:fillRect/>
          </a:stretch>
        </p:blipFill>
        <p:spPr>
          <a:xfrm>
            <a:off x="454355" y="204673"/>
            <a:ext cx="11214931" cy="6422773"/>
          </a:xfrm>
          <a:prstGeom prst="rect">
            <a:avLst/>
          </a:prstGeom>
        </p:spPr>
      </p:pic>
    </p:spTree>
    <p:extLst>
      <p:ext uri="{BB962C8B-B14F-4D97-AF65-F5344CB8AC3E}">
        <p14:creationId xmlns:p14="http://schemas.microsoft.com/office/powerpoint/2010/main" val="2329840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type="body" sz="quarter" idx="4294967295"/>
          </p:nvPr>
        </p:nvSpPr>
        <p:spPr>
          <a:xfrm>
            <a:off x="11685618" y="6490428"/>
            <a:ext cx="485080" cy="336550"/>
          </a:xfrm>
          <a:prstGeom prst="rect">
            <a:avLst/>
          </a:prstGeom>
        </p:spPr>
        <p:txBody>
          <a:bodyPr/>
          <a:lstStyle/>
          <a:p>
            <a:pPr marL="0" indent="0">
              <a:buNone/>
            </a:pPr>
            <a:r>
              <a:rPr lang="fr-FR" sz="1100" dirty="0">
                <a:latin typeface="Tahoma" panose="020B0604030504040204" pitchFamily="34" charset="0"/>
                <a:ea typeface="Tahoma" panose="020B0604030504040204" pitchFamily="34" charset="0"/>
                <a:cs typeface="Tahoma" panose="020B0604030504040204" pitchFamily="34" charset="0"/>
              </a:rPr>
              <a:t>3</a:t>
            </a:r>
            <a:endParaRPr lang="en-GB" sz="11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Placeholder 5" descr="Zoom Meeting">
            <a:extLst>
              <a:ext uri="{FF2B5EF4-FFF2-40B4-BE49-F238E27FC236}">
                <a16:creationId xmlns:a16="http://schemas.microsoft.com/office/drawing/2014/main" id="{387024B1-A03B-4609-BCD5-F951FA11605A}"/>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a:stretch>
            <a:fillRect/>
          </a:stretch>
        </p:blipFill>
        <p:spPr>
          <a:xfrm>
            <a:off x="804576" y="394213"/>
            <a:ext cx="10582848" cy="6069574"/>
          </a:xfrm>
          <a:prstGeom prst="rect">
            <a:avLst/>
          </a:prstGeom>
        </p:spPr>
      </p:pic>
    </p:spTree>
    <p:extLst>
      <p:ext uri="{BB962C8B-B14F-4D97-AF65-F5344CB8AC3E}">
        <p14:creationId xmlns:p14="http://schemas.microsoft.com/office/powerpoint/2010/main" val="1097472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type="body" sz="quarter" idx="4294967295"/>
          </p:nvPr>
        </p:nvSpPr>
        <p:spPr>
          <a:xfrm>
            <a:off x="11685618" y="6490428"/>
            <a:ext cx="485080" cy="336550"/>
          </a:xfrm>
          <a:prstGeom prst="rect">
            <a:avLst/>
          </a:prstGeom>
        </p:spPr>
        <p:txBody>
          <a:bodyPr/>
          <a:lstStyle/>
          <a:p>
            <a:pPr marL="0" indent="0">
              <a:buNone/>
            </a:pPr>
            <a:r>
              <a:rPr lang="fr-FR" sz="1100" dirty="0">
                <a:latin typeface="Tahoma" panose="020B0604030504040204" pitchFamily="34" charset="0"/>
                <a:ea typeface="Tahoma" panose="020B0604030504040204" pitchFamily="34" charset="0"/>
                <a:cs typeface="Tahoma" panose="020B0604030504040204" pitchFamily="34" charset="0"/>
              </a:rPr>
              <a:t>4</a:t>
            </a:r>
            <a:endParaRPr lang="en-GB" sz="11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Placeholder 5" descr="Zoom Meeting">
            <a:extLst>
              <a:ext uri="{FF2B5EF4-FFF2-40B4-BE49-F238E27FC236}">
                <a16:creationId xmlns:a16="http://schemas.microsoft.com/office/drawing/2014/main" id="{31852A77-B8C8-4416-95D7-DC83E4FCE816}"/>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a:stretch>
            <a:fillRect/>
          </a:stretch>
        </p:blipFill>
        <p:spPr>
          <a:xfrm>
            <a:off x="431240" y="216743"/>
            <a:ext cx="11063660" cy="6424514"/>
          </a:xfrm>
          <a:prstGeom prst="rect">
            <a:avLst/>
          </a:prstGeom>
        </p:spPr>
      </p:pic>
    </p:spTree>
    <p:extLst>
      <p:ext uri="{BB962C8B-B14F-4D97-AF65-F5344CB8AC3E}">
        <p14:creationId xmlns:p14="http://schemas.microsoft.com/office/powerpoint/2010/main" val="2076051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type="body" sz="quarter" idx="4294967295"/>
          </p:nvPr>
        </p:nvSpPr>
        <p:spPr>
          <a:xfrm>
            <a:off x="11685618" y="6490428"/>
            <a:ext cx="485080" cy="336550"/>
          </a:xfrm>
          <a:prstGeom prst="rect">
            <a:avLst/>
          </a:prstGeom>
        </p:spPr>
        <p:txBody>
          <a:bodyPr/>
          <a:lstStyle/>
          <a:p>
            <a:pPr marL="0" indent="0">
              <a:buNone/>
            </a:pPr>
            <a:r>
              <a:rPr lang="fr-FR" sz="1100" dirty="0">
                <a:latin typeface="Tahoma" panose="020B0604030504040204" pitchFamily="34" charset="0"/>
                <a:ea typeface="Tahoma" panose="020B0604030504040204" pitchFamily="34" charset="0"/>
                <a:cs typeface="Tahoma" panose="020B0604030504040204" pitchFamily="34" charset="0"/>
              </a:rPr>
              <a:t>5</a:t>
            </a:r>
            <a:endParaRPr lang="en-GB" sz="11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13360" y="71120"/>
            <a:ext cx="9743440" cy="523220"/>
          </a:xfrm>
          <a:prstGeom prst="rect">
            <a:avLst/>
          </a:prstGeom>
          <a:noFill/>
        </p:spPr>
        <p:txBody>
          <a:bodyPr wrap="square" rtlCol="0">
            <a:spAutoFit/>
          </a:bodyPr>
          <a:lstStyle/>
          <a:p>
            <a:r>
              <a:rPr lang="en-GB" sz="2800" b="1" dirty="0">
                <a:solidFill>
                  <a:srgbClr val="00B0F0"/>
                </a:solidFill>
                <a:latin typeface="Tahoma" panose="020B0604030504040204" pitchFamily="34" charset="0"/>
                <a:ea typeface="Tahoma" panose="020B0604030504040204" pitchFamily="34" charset="0"/>
                <a:cs typeface="Tahoma" panose="020B0604030504040204" pitchFamily="34" charset="0"/>
              </a:rPr>
              <a:t>Discussion on the Director’s Report</a:t>
            </a:r>
          </a:p>
        </p:txBody>
      </p:sp>
      <p:sp>
        <p:nvSpPr>
          <p:cNvPr id="3" name="TextBox 2"/>
          <p:cNvSpPr txBox="1"/>
          <p:nvPr/>
        </p:nvSpPr>
        <p:spPr>
          <a:xfrm>
            <a:off x="234662" y="762000"/>
            <a:ext cx="11835418" cy="3077766"/>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Scientific Council congratulated the Director on the </a:t>
            </a: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IARC Biennial Report 2020–2021</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342900" indent="-342900">
              <a:spcAft>
                <a:spcPts val="1200"/>
              </a:spcAft>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Scientific Council noted the update of the </a:t>
            </a: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Scientific IT Platform,</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 supported the plan for the next phase of development and looked forward to future updates on a biennial basis.</a:t>
            </a:r>
          </a:p>
          <a:p>
            <a:pPr>
              <a:spcAft>
                <a:spcPts val="1200"/>
              </a:spcAft>
            </a:pP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82402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type="body" sz="quarter" idx="4294967295"/>
          </p:nvPr>
        </p:nvSpPr>
        <p:spPr>
          <a:xfrm>
            <a:off x="11685618" y="6490428"/>
            <a:ext cx="485080" cy="336550"/>
          </a:xfrm>
          <a:prstGeom prst="rect">
            <a:avLst/>
          </a:prstGeom>
        </p:spPr>
        <p:txBody>
          <a:bodyPr/>
          <a:lstStyle/>
          <a:p>
            <a:pPr marL="0" indent="0">
              <a:buNone/>
            </a:pPr>
            <a:r>
              <a:rPr lang="fr-FR" sz="1100" dirty="0">
                <a:latin typeface="Tahoma" panose="020B0604030504040204" pitchFamily="34" charset="0"/>
                <a:ea typeface="Tahoma" panose="020B0604030504040204" pitchFamily="34" charset="0"/>
                <a:cs typeface="Tahoma" panose="020B0604030504040204" pitchFamily="34" charset="0"/>
              </a:rPr>
              <a:t>6</a:t>
            </a:r>
            <a:endParaRPr lang="en-GB" sz="11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13360" y="71120"/>
            <a:ext cx="11957338" cy="523220"/>
          </a:xfrm>
          <a:prstGeom prst="rect">
            <a:avLst/>
          </a:prstGeom>
          <a:noFill/>
        </p:spPr>
        <p:txBody>
          <a:bodyPr wrap="square" rtlCol="0">
            <a:spAutoFit/>
          </a:bodyPr>
          <a:lstStyle/>
          <a:p>
            <a:r>
              <a:rPr lang="en-GB" sz="2800" b="1" dirty="0">
                <a:solidFill>
                  <a:srgbClr val="00B0F0"/>
                </a:solidFill>
                <a:latin typeface="Tahoma" panose="020B0604030504040204" pitchFamily="34" charset="0"/>
                <a:ea typeface="Tahoma" panose="020B0604030504040204" pitchFamily="34" charset="0"/>
                <a:cs typeface="Tahoma" panose="020B0604030504040204" pitchFamily="34" charset="0"/>
              </a:rPr>
              <a:t>Discussion with the Director, DAF, and the Scientific Council</a:t>
            </a:r>
          </a:p>
        </p:txBody>
      </p:sp>
      <p:sp>
        <p:nvSpPr>
          <p:cNvPr id="3" name="TextBox 2"/>
          <p:cNvSpPr txBox="1"/>
          <p:nvPr/>
        </p:nvSpPr>
        <p:spPr>
          <a:xfrm>
            <a:off x="234662" y="762000"/>
            <a:ext cx="11957338" cy="3939540"/>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2400" b="1" dirty="0">
                <a:solidFill>
                  <a:srgbClr val="FF9900"/>
                </a:solidFill>
                <a:latin typeface="Tahoma" panose="020B0604030504040204" pitchFamily="34" charset="0"/>
                <a:ea typeface="Tahoma" panose="020B0604030504040204" pitchFamily="34" charset="0"/>
                <a:cs typeface="Tahoma" panose="020B0604030504040204" pitchFamily="34" charset="0"/>
              </a:rPr>
              <a:t>Gender equality: new proposed measures at IARC </a:t>
            </a:r>
          </a:p>
          <a:p>
            <a:pPr marL="342900" indent="-342900">
              <a:spcAft>
                <a:spcPts val="600"/>
              </a:spcAft>
              <a:buFont typeface="Courier New" panose="02070309020205020404" pitchFamily="49" charset="0"/>
              <a:buChar char="o"/>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To put the Equity Diversity Advisory Group (EDAG) initiative on the IARC external website to increase its visibility.</a:t>
            </a:r>
          </a:p>
          <a:p>
            <a:pPr marL="342900" indent="-342900">
              <a:spcAft>
                <a:spcPts val="1200"/>
              </a:spcAft>
              <a:buFont typeface="Courier New" panose="02070309020205020404" pitchFamily="49" charset="0"/>
              <a:buChar char="o"/>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To implement checklists related to Internal Selection Committees, as well as IARC-hosted meetings, and IARC external meetings</a:t>
            </a:r>
          </a:p>
          <a:p>
            <a:pPr algn="ctr">
              <a:spcAft>
                <a:spcPts val="600"/>
              </a:spcAft>
            </a:pPr>
            <a:r>
              <a:rPr lang="en-GB" sz="2800" b="1" dirty="0">
                <a:solidFill>
                  <a:srgbClr val="00B0F0"/>
                </a:solidFill>
                <a:latin typeface="Tahoma" panose="020B0604030504040204" pitchFamily="34" charset="0"/>
                <a:ea typeface="Tahoma" panose="020B0604030504040204" pitchFamily="34" charset="0"/>
                <a:cs typeface="Tahoma" panose="020B0604030504040204" pitchFamily="34" charset="0"/>
              </a:rPr>
              <a:t>The SC strongly supports the implementation </a:t>
            </a:r>
            <a:br>
              <a:rPr lang="en-GB" sz="2800" b="1" dirty="0">
                <a:solidFill>
                  <a:srgbClr val="00B0F0"/>
                </a:solidFill>
                <a:latin typeface="Tahoma" panose="020B0604030504040204" pitchFamily="34" charset="0"/>
                <a:ea typeface="Tahoma" panose="020B0604030504040204" pitchFamily="34" charset="0"/>
                <a:cs typeface="Tahoma" panose="020B0604030504040204" pitchFamily="34" charset="0"/>
              </a:rPr>
            </a:br>
            <a:r>
              <a:rPr lang="en-GB" sz="2800" b="1" dirty="0">
                <a:solidFill>
                  <a:srgbClr val="00B0F0"/>
                </a:solidFill>
                <a:latin typeface="Tahoma" panose="020B0604030504040204" pitchFamily="34" charset="0"/>
                <a:ea typeface="Tahoma" panose="020B0604030504040204" pitchFamily="34" charset="0"/>
                <a:cs typeface="Tahoma" panose="020B0604030504040204" pitchFamily="34" charset="0"/>
              </a:rPr>
              <a:t>of the EDAG initiative</a:t>
            </a:r>
          </a:p>
          <a:p>
            <a:pPr>
              <a:spcAft>
                <a:spcPts val="600"/>
              </a:spcAft>
            </a:pPr>
            <a:endParaRPr lang="en-GB" sz="2400" b="1" dirty="0">
              <a:solidFill>
                <a:srgbClr val="FF9900"/>
              </a:solidFill>
              <a:latin typeface="Tahoma" panose="020B0604030504040204" pitchFamily="34" charset="0"/>
              <a:ea typeface="Tahoma" panose="020B0604030504040204" pitchFamily="34" charset="0"/>
              <a:cs typeface="Tahoma" panose="020B0604030504040204" pitchFamily="34" charset="0"/>
            </a:endParaRPr>
          </a:p>
          <a:p>
            <a:pPr>
              <a:spcAft>
                <a:spcPts val="600"/>
              </a:spcAft>
            </a:pPr>
            <a:r>
              <a:rPr lang="en-GB" sz="2000" dirty="0"/>
              <a:t>	</a:t>
            </a:r>
            <a:endPar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11014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type="body" sz="quarter" idx="4294967295"/>
          </p:nvPr>
        </p:nvSpPr>
        <p:spPr>
          <a:xfrm>
            <a:off x="11685618" y="6490428"/>
            <a:ext cx="485080" cy="336550"/>
          </a:xfrm>
          <a:prstGeom prst="rect">
            <a:avLst/>
          </a:prstGeom>
        </p:spPr>
        <p:txBody>
          <a:bodyPr/>
          <a:lstStyle/>
          <a:p>
            <a:pPr marL="0" indent="0">
              <a:buNone/>
            </a:pPr>
            <a:r>
              <a:rPr lang="fr-FR" sz="1100" dirty="0">
                <a:latin typeface="Tahoma" panose="020B0604030504040204" pitchFamily="34" charset="0"/>
                <a:ea typeface="Tahoma" panose="020B0604030504040204" pitchFamily="34" charset="0"/>
                <a:cs typeface="Tahoma" panose="020B0604030504040204" pitchFamily="34" charset="0"/>
              </a:rPr>
              <a:t>7</a:t>
            </a:r>
            <a:endParaRPr lang="en-GB" sz="11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13360" y="71120"/>
            <a:ext cx="11957338" cy="523220"/>
          </a:xfrm>
          <a:prstGeom prst="rect">
            <a:avLst/>
          </a:prstGeom>
          <a:noFill/>
        </p:spPr>
        <p:txBody>
          <a:bodyPr wrap="square" rtlCol="0">
            <a:spAutoFit/>
          </a:bodyPr>
          <a:lstStyle/>
          <a:p>
            <a:r>
              <a:rPr lang="en-GB" sz="2800" b="1" dirty="0">
                <a:solidFill>
                  <a:srgbClr val="00B0F0"/>
                </a:solidFill>
                <a:latin typeface="Tahoma" panose="020B0604030504040204" pitchFamily="34" charset="0"/>
                <a:ea typeface="Tahoma" panose="020B0604030504040204" pitchFamily="34" charset="0"/>
                <a:cs typeface="Tahoma" panose="020B0604030504040204" pitchFamily="34" charset="0"/>
              </a:rPr>
              <a:t>Director’s response to GEM Branch Review (2021)</a:t>
            </a:r>
          </a:p>
        </p:txBody>
      </p:sp>
      <p:sp>
        <p:nvSpPr>
          <p:cNvPr id="8" name="TextBox 7"/>
          <p:cNvSpPr txBox="1"/>
          <p:nvPr/>
        </p:nvSpPr>
        <p:spPr>
          <a:xfrm>
            <a:off x="252097" y="1052195"/>
            <a:ext cx="11677650" cy="224676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Director noted with great satisfaction </a:t>
            </a:r>
            <a:r>
              <a:rPr lang="en-GB" sz="2400" b="1" dirty="0">
                <a:solidFill>
                  <a:srgbClr val="FF9900"/>
                </a:solidFill>
                <a:latin typeface="Tahoma" panose="020B0604030504040204" pitchFamily="34" charset="0"/>
                <a:ea typeface="Tahoma" panose="020B0604030504040204" pitchFamily="34" charset="0"/>
                <a:cs typeface="Tahoma" panose="020B0604030504040204" pitchFamily="34" charset="0"/>
              </a:rPr>
              <a:t>GEM’s outstanding overall evaluation</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285750" indent="-285750">
              <a:spcAft>
                <a:spcPts val="1200"/>
              </a:spcAft>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SC congratulated the GEM Branch on their work, particularly in respect to engagement with and capacity building in low- and middle-income countries.</a:t>
            </a:r>
            <a:endParaRPr lang="pt-BR"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GB" sz="2400" dirty="0"/>
              <a:t> </a:t>
            </a:r>
            <a:endParaRPr lang="en-GB" dirty="0"/>
          </a:p>
        </p:txBody>
      </p:sp>
    </p:spTree>
    <p:extLst>
      <p:ext uri="{BB962C8B-B14F-4D97-AF65-F5344CB8AC3E}">
        <p14:creationId xmlns:p14="http://schemas.microsoft.com/office/powerpoint/2010/main" val="32936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type="body" sz="quarter" idx="4294967295"/>
          </p:nvPr>
        </p:nvSpPr>
        <p:spPr>
          <a:xfrm>
            <a:off x="11685618" y="6490428"/>
            <a:ext cx="485080" cy="336550"/>
          </a:xfrm>
          <a:prstGeom prst="rect">
            <a:avLst/>
          </a:prstGeom>
        </p:spPr>
        <p:txBody>
          <a:bodyPr/>
          <a:lstStyle/>
          <a:p>
            <a:pPr marL="0" indent="0">
              <a:buNone/>
            </a:pPr>
            <a:r>
              <a:rPr lang="fr-FR" sz="1100" dirty="0">
                <a:latin typeface="Tahoma" panose="020B0604030504040204" pitchFamily="34" charset="0"/>
                <a:ea typeface="Tahoma" panose="020B0604030504040204" pitchFamily="34" charset="0"/>
                <a:cs typeface="Tahoma" panose="020B0604030504040204" pitchFamily="34" charset="0"/>
              </a:rPr>
              <a:t>8</a:t>
            </a:r>
            <a:endParaRPr lang="en-GB" sz="11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13360" y="71120"/>
            <a:ext cx="11957338" cy="523220"/>
          </a:xfrm>
          <a:prstGeom prst="rect">
            <a:avLst/>
          </a:prstGeom>
          <a:noFill/>
        </p:spPr>
        <p:txBody>
          <a:bodyPr wrap="square" rtlCol="0">
            <a:spAutoFit/>
          </a:bodyPr>
          <a:lstStyle/>
          <a:p>
            <a:r>
              <a:rPr lang="en-GB" sz="2800" b="1" dirty="0">
                <a:solidFill>
                  <a:srgbClr val="00B0F0"/>
                </a:solidFill>
                <a:latin typeface="Tahoma" panose="020B0604030504040204" pitchFamily="34" charset="0"/>
                <a:ea typeface="Tahoma" panose="020B0604030504040204" pitchFamily="34" charset="0"/>
                <a:cs typeface="Tahoma" panose="020B0604030504040204" pitchFamily="34" charset="0"/>
              </a:rPr>
              <a:t>Evaluation Framework of the IARC MTS 2021-2025</a:t>
            </a:r>
          </a:p>
        </p:txBody>
      </p:sp>
      <p:sp>
        <p:nvSpPr>
          <p:cNvPr id="3" name="TextBox 2"/>
          <p:cNvSpPr txBox="1"/>
          <p:nvPr/>
        </p:nvSpPr>
        <p:spPr>
          <a:xfrm>
            <a:off x="426720" y="944880"/>
            <a:ext cx="11501438" cy="490903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SC appreciated the increased focus on </a:t>
            </a: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qualitative evaluation of outputs</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 as opposed to purely quantitative measures (in light of DORA and Leiden guidelines) in the evaluation framework.</a:t>
            </a:r>
          </a:p>
          <a:p>
            <a:pPr marL="285750" indent="-285750">
              <a:spcAft>
                <a:spcPts val="600"/>
              </a:spcAft>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SC appreciated the inclusion of </a:t>
            </a: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KPIs related to gender equity and minorities </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in the evaluation framework.</a:t>
            </a:r>
          </a:p>
          <a:p>
            <a:pPr marL="285750" indent="-285750">
              <a:spcAft>
                <a:spcPts val="2400"/>
              </a:spcAft>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SC endorses the recruitment of new Participating States, where feasible. It was suggested that members of the SC could aid in recruitment of new Participating States.</a:t>
            </a:r>
          </a:p>
          <a:p>
            <a:pPr algn="ctr">
              <a:spcAft>
                <a:spcPts val="1200"/>
              </a:spcAft>
            </a:pPr>
            <a:r>
              <a:rPr lang="en-GB" sz="2800" b="1" dirty="0">
                <a:solidFill>
                  <a:srgbClr val="00B0F0"/>
                </a:solidFill>
                <a:latin typeface="Tahoma" panose="020B0604030504040204" pitchFamily="34" charset="0"/>
                <a:ea typeface="Tahoma" panose="020B0604030504040204" pitchFamily="34" charset="0"/>
                <a:cs typeface="Tahoma" panose="020B0604030504040204" pitchFamily="34" charset="0"/>
              </a:rPr>
              <a:t>The SC strongly endorsed the evaluation framework</a:t>
            </a:r>
          </a:p>
          <a:p>
            <a:pPr>
              <a:spcAft>
                <a:spcPts val="600"/>
              </a:spcAft>
            </a:pPr>
            <a:r>
              <a:rPr lang="en-GB" sz="2400" dirty="0"/>
              <a:t>   </a:t>
            </a: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94000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type="body" sz="quarter" idx="4294967295"/>
          </p:nvPr>
        </p:nvSpPr>
        <p:spPr>
          <a:xfrm>
            <a:off x="11685618" y="6490428"/>
            <a:ext cx="485080" cy="336550"/>
          </a:xfrm>
          <a:prstGeom prst="rect">
            <a:avLst/>
          </a:prstGeom>
        </p:spPr>
        <p:txBody>
          <a:bodyPr/>
          <a:lstStyle/>
          <a:p>
            <a:pPr marL="0" indent="0">
              <a:buNone/>
            </a:pPr>
            <a:r>
              <a:rPr lang="fr-FR" sz="1100" dirty="0">
                <a:latin typeface="Tahoma" panose="020B0604030504040204" pitchFamily="34" charset="0"/>
                <a:ea typeface="Tahoma" panose="020B0604030504040204" pitchFamily="34" charset="0"/>
                <a:cs typeface="Tahoma" panose="020B0604030504040204" pitchFamily="34" charset="0"/>
              </a:rPr>
              <a:t>9</a:t>
            </a:r>
            <a:endParaRPr lang="en-GB" sz="11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13360" y="71120"/>
            <a:ext cx="11957338" cy="954107"/>
          </a:xfrm>
          <a:prstGeom prst="rect">
            <a:avLst/>
          </a:prstGeom>
          <a:noFill/>
        </p:spPr>
        <p:txBody>
          <a:bodyPr wrap="square" rtlCol="0">
            <a:spAutoFit/>
          </a:bodyPr>
          <a:lstStyle/>
          <a:p>
            <a:r>
              <a:rPr lang="en-GB" sz="2800" b="1" dirty="0">
                <a:solidFill>
                  <a:srgbClr val="00B0F0"/>
                </a:solidFill>
                <a:latin typeface="Tahoma" panose="020B0604030504040204" pitchFamily="34" charset="0"/>
                <a:ea typeface="Tahoma" panose="020B0604030504040204" pitchFamily="34" charset="0"/>
                <a:cs typeface="Tahoma" panose="020B0604030504040204" pitchFamily="34" charset="0"/>
              </a:rPr>
              <a:t>Discussion on the COVID-19 and cancer initiative: a building back better proposal (IARC-C19)</a:t>
            </a:r>
          </a:p>
        </p:txBody>
      </p:sp>
      <p:sp>
        <p:nvSpPr>
          <p:cNvPr id="4" name="TextBox 3"/>
          <p:cNvSpPr txBox="1"/>
          <p:nvPr/>
        </p:nvSpPr>
        <p:spPr>
          <a:xfrm>
            <a:off x="325120" y="1351280"/>
            <a:ext cx="11602720" cy="246221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SC understands the critical importance of the </a:t>
            </a: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IARC-C19 project </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and </a:t>
            </a:r>
            <a:r>
              <a:rPr lang="en-GB" sz="2400" b="1" dirty="0">
                <a:solidFill>
                  <a:srgbClr val="00B0F0"/>
                </a:solidFill>
                <a:latin typeface="Tahoma" panose="020B0604030504040204" pitchFamily="34" charset="0"/>
                <a:ea typeface="Tahoma" panose="020B0604030504040204" pitchFamily="34" charset="0"/>
                <a:cs typeface="Tahoma" panose="020B0604030504040204" pitchFamily="34" charset="0"/>
              </a:rPr>
              <a:t>fully endorses its strategy and its mode of operation </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(with a strong emphasis on transfer of knowledge and capacity building for Participating States). </a:t>
            </a:r>
          </a:p>
          <a:p>
            <a:pPr marL="342900" indent="-342900">
              <a:spcAft>
                <a:spcPts val="600"/>
              </a:spcAft>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Dr Mikkelsen (WHO) reinforced that the links between IARC and the WHO in respect of this work are very strong.</a:t>
            </a:r>
          </a:p>
          <a:p>
            <a:r>
              <a:rPr lang="en-GB" sz="2400" dirty="0"/>
              <a:t>	</a:t>
            </a:r>
            <a:endParaRPr lang="en-GB" sz="2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0" y="3813493"/>
            <a:ext cx="12170698" cy="1231106"/>
          </a:xfrm>
          <a:prstGeom prst="rect">
            <a:avLst/>
          </a:prstGeom>
          <a:noFill/>
        </p:spPr>
        <p:txBody>
          <a:bodyPr wrap="square" rtlCol="0">
            <a:spAutoFit/>
          </a:bodyPr>
          <a:lstStyle/>
          <a:p>
            <a:pPr algn="ctr"/>
            <a:r>
              <a:rPr lang="en-GB" sz="2800" b="1" dirty="0">
                <a:solidFill>
                  <a:srgbClr val="00B0F0"/>
                </a:solidFill>
                <a:latin typeface="Tahoma" panose="020B0604030504040204" pitchFamily="34" charset="0"/>
                <a:ea typeface="Tahoma" panose="020B0604030504040204" pitchFamily="34" charset="0"/>
                <a:cs typeface="Tahoma" panose="020B0604030504040204" pitchFamily="34" charset="0"/>
              </a:rPr>
              <a:t>The SC recommends that the GC looks carefully at the project IARC-C19 to identify resources needed for its implementation</a:t>
            </a:r>
          </a:p>
          <a:p>
            <a:endParaRPr lang="en-GB" dirty="0"/>
          </a:p>
        </p:txBody>
      </p:sp>
    </p:spTree>
    <p:extLst>
      <p:ext uri="{BB962C8B-B14F-4D97-AF65-F5344CB8AC3E}">
        <p14:creationId xmlns:p14="http://schemas.microsoft.com/office/powerpoint/2010/main" val="1354229457"/>
      </p:ext>
    </p:extLst>
  </p:cSld>
  <p:clrMapOvr>
    <a:masterClrMapping/>
  </p:clrMapOvr>
</p:sld>
</file>

<file path=ppt/theme/theme1.xml><?xml version="1.0" encoding="utf-8"?>
<a:theme xmlns:a="http://schemas.openxmlformats.org/drawingml/2006/main" name="Tema de Office">
  <a:themeElements>
    <a:clrScheme name="IARC Color Palette">
      <a:dk1>
        <a:srgbClr val="000000"/>
      </a:dk1>
      <a:lt1>
        <a:srgbClr val="FFFFFF"/>
      </a:lt1>
      <a:dk2>
        <a:srgbClr val="2B3256"/>
      </a:dk2>
      <a:lt2>
        <a:srgbClr val="E7E6E6"/>
      </a:lt2>
      <a:accent1>
        <a:srgbClr val="D27F65"/>
      </a:accent1>
      <a:accent2>
        <a:srgbClr val="EFEEE0"/>
      </a:accent2>
      <a:accent3>
        <a:srgbClr val="2B3256"/>
      </a:accent3>
      <a:accent4>
        <a:srgbClr val="D27F65"/>
      </a:accent4>
      <a:accent5>
        <a:srgbClr val="EFEEE0"/>
      </a:accent5>
      <a:accent6>
        <a:srgbClr val="D27F65"/>
      </a:accent6>
      <a:hlink>
        <a:srgbClr val="0093D5"/>
      </a:hlink>
      <a:folHlink>
        <a:srgbClr val="D27F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RC PPT Template defi" id="{29B0682D-293C-F544-9774-1ED9D4E24146}" vid="{0A8EF83B-C966-C74A-BFE1-395CD966488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E037BFE763614BB59AD42CD58F08F8" ma:contentTypeVersion="12" ma:contentTypeDescription="Create a new document." ma:contentTypeScope="" ma:versionID="eda4bc14271f4863d01a28331c62f680">
  <xsd:schema xmlns:xsd="http://www.w3.org/2001/XMLSchema" xmlns:xs="http://www.w3.org/2001/XMLSchema" xmlns:p="http://schemas.microsoft.com/office/2006/metadata/properties" xmlns:ns2="2b60b5b5-11e3-404d-8878-ee97c404c311" xmlns:ns3="e3a29b89-e38a-4103-8ffd-53ddbdec45fd" targetNamespace="http://schemas.microsoft.com/office/2006/metadata/properties" ma:root="true" ma:fieldsID="8c84a46ce38c7bdf875a1d618616c8dd" ns2:_="" ns3:_="">
    <xsd:import namespace="2b60b5b5-11e3-404d-8878-ee97c404c311"/>
    <xsd:import namespace="e3a29b89-e38a-4103-8ffd-53ddbdec45f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60b5b5-11e3-404d-8878-ee97c404c3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a29b89-e38a-4103-8ffd-53ddbdec45f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3BF28A-72C3-44AC-A280-1DE87B759B98}">
  <ds:schemaRefs>
    <ds:schemaRef ds:uri="http://schemas.microsoft.com/sharepoint/v3/contenttype/forms"/>
  </ds:schemaRefs>
</ds:datastoreItem>
</file>

<file path=customXml/itemProps2.xml><?xml version="1.0" encoding="utf-8"?>
<ds:datastoreItem xmlns:ds="http://schemas.openxmlformats.org/officeDocument/2006/customXml" ds:itemID="{7B022FF6-2A79-49EE-BC65-5A23BE7B8DF8}">
  <ds:schemaRefs>
    <ds:schemaRef ds:uri="27f06a7f-f305-4443-b5c0-7d9966d58722"/>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af79bd1-5091-4d0d-ba20-677c8905a801"/>
    <ds:schemaRef ds:uri="http://www.w3.org/XML/1998/namespace"/>
    <ds:schemaRef ds:uri="http://purl.org/dc/dcmitype/"/>
  </ds:schemaRefs>
</ds:datastoreItem>
</file>

<file path=customXml/itemProps3.xml><?xml version="1.0" encoding="utf-8"?>
<ds:datastoreItem xmlns:ds="http://schemas.openxmlformats.org/officeDocument/2006/customXml" ds:itemID="{9BCA7FB1-19F6-45E6-AF7E-80A7BAF53123}"/>
</file>

<file path=docProps/app.xml><?xml version="1.0" encoding="utf-8"?>
<Properties xmlns="http://schemas.openxmlformats.org/officeDocument/2006/extended-properties" xmlns:vt="http://schemas.openxmlformats.org/officeDocument/2006/docPropsVTypes">
  <Template>PPT presentation</Template>
  <TotalTime>2927</TotalTime>
  <Words>1140</Words>
  <Application>Microsoft Office PowerPoint</Application>
  <PresentationFormat>Widescreen</PresentationFormat>
  <Paragraphs>98</Paragraphs>
  <Slides>18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Courier New</vt:lpstr>
      <vt:lpstr>PP Object Sans</vt:lpstr>
      <vt:lpstr>PP Object Sans Heavy</vt:lpstr>
      <vt:lpstr>PP Object Sans Light</vt:lpstr>
      <vt:lpstr>Tahoma</vt:lpstr>
      <vt:lpstr>Tema de Office</vt:lpstr>
      <vt:lpstr>Report of the Fifty-eighth Session of the Scientific Council  See Document GC/64/4   Dr Janne Pitkäniemi, Outgoing SC Chair 12 May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IARC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Veronique Chajes</dc:creator>
  <cp:lastModifiedBy>Agnes Meneghel</cp:lastModifiedBy>
  <cp:revision>154</cp:revision>
  <dcterms:created xsi:type="dcterms:W3CDTF">2021-09-02T15:25:39Z</dcterms:created>
  <dcterms:modified xsi:type="dcterms:W3CDTF">2022-03-03T16:19:09Z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0x01010010E037BFE763614BB59AD42CD58F08F8</vt:lpwstr>
  </property>
</Properties>
</file>