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5"/>
  </p:sldMasterIdLst>
  <p:notesMasterIdLst>
    <p:notesMasterId r:id="rId11"/>
  </p:notesMasterIdLst>
  <p:handoutMasterIdLst>
    <p:handoutMasterId r:id="rId12"/>
  </p:handoutMasterIdLst>
  <p:sldIdLst>
    <p:sldId id="257" r:id="rId6"/>
    <p:sldId id="261" r:id="rId7"/>
    <p:sldId id="259" r:id="rId8"/>
    <p:sldId id="258" r:id="rId9"/>
    <p:sldId id="283" r:id="rId10"/>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PP Object Sans" panose="00000500000000000000" pitchFamily="2" charset="0"/>
      <p:regular r:id="rId17"/>
      <p:bold r:id="rId18"/>
    </p:embeddedFont>
    <p:embeddedFont>
      <p:font typeface="PP Object Sans Heavy" panose="00000900000000000000" pitchFamily="2" charset="0"/>
      <p:bold r:id="rId19"/>
      <p:boldItalic r:id="rId20"/>
    </p:embeddedFont>
    <p:embeddedFont>
      <p:font typeface="PP Object Sans Light" panose="00000400000000000000" pitchFamily="2" charset="0"/>
      <p:regular r:id="rId21"/>
      <p:italic r:id="rId22"/>
    </p:embeddedFont>
    <p:embeddedFont>
      <p:font typeface="Segoe UI" panose="020B0502040204020203" pitchFamily="34"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ependra Singh" initials="DS" lastIdx="2" clrIdx="0">
    <p:extLst>
      <p:ext uri="{19B8F6BF-5375-455C-9EA6-DF929625EA0E}">
        <p15:presenceInfo xmlns:p15="http://schemas.microsoft.com/office/powerpoint/2012/main" userId="S::SinghD@fellows.iarc.fr::70d8e6e7-2b9e-4fb5-a5fa-72c93f0cc466" providerId="AD"/>
      </p:ext>
    </p:extLst>
  </p:cmAuthor>
  <p:cmAuthor id="2" name="Deependra Singh" initials="DS [2]" lastIdx="1" clrIdx="1">
    <p:extLst>
      <p:ext uri="{19B8F6BF-5375-455C-9EA6-DF929625EA0E}">
        <p15:presenceInfo xmlns:p15="http://schemas.microsoft.com/office/powerpoint/2012/main" userId="S::singhd@iarc.who.int::70d8e6e7-2b9e-4fb5-a5fa-72c93f0cc4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178"/>
    <a:srgbClr val="2B3256"/>
    <a:srgbClr val="EFEDDF"/>
    <a:srgbClr val="FBFBF7"/>
    <a:srgbClr val="D27E64"/>
    <a:srgbClr val="E3AE9D"/>
    <a:srgbClr val="D3D0A9"/>
    <a:srgbClr val="0B0D17"/>
    <a:srgbClr val="2C3253"/>
    <a:srgbClr val="D27F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55" autoAdjust="0"/>
  </p:normalViewPr>
  <p:slideViewPr>
    <p:cSldViewPr snapToGrid="0" snapToObjects="1">
      <p:cViewPr varScale="1">
        <p:scale>
          <a:sx n="80" d="100"/>
          <a:sy n="80" d="100"/>
        </p:scale>
        <p:origin x="782" y="62"/>
      </p:cViewPr>
      <p:guideLst/>
    </p:cSldViewPr>
  </p:slideViewPr>
  <p:notesTextViewPr>
    <p:cViewPr>
      <p:scale>
        <a:sx n="1" d="1"/>
        <a:sy n="1" d="1"/>
      </p:scale>
      <p:origin x="0" y="0"/>
    </p:cViewPr>
  </p:notesText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Master" Target="slideMasters/slideMaster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7.fntdata"/><Relationship Id="rId31" Type="http://schemas.openxmlformats.org/officeDocument/2006/relationships/tableStyles" Target="tableStyles.xml"/><Relationship Id="rId30" Type="http://schemas.openxmlformats.org/officeDocument/2006/relationships/theme" Target="theme/theme1.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26/09/2022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26/09/2022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Use the red and blue bar charts of the cum risk</a:t>
            </a:r>
            <a:endParaRPr lang="en-GB" sz="180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4</a:t>
            </a:fld>
            <a:endParaRPr lang="es-ES"/>
          </a:p>
        </p:txBody>
      </p:sp>
    </p:spTree>
    <p:extLst>
      <p:ext uri="{BB962C8B-B14F-4D97-AF65-F5344CB8AC3E}">
        <p14:creationId xmlns:p14="http://schemas.microsoft.com/office/powerpoint/2010/main" val="3399127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rgbClr val="2C3253"/>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C3253"/>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C3253"/>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PP Object Sans" pitchFamily="2" charset="77"/>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000">
                <a:solidFill>
                  <a:srgbClr val="2B3256"/>
                </a:solidFill>
                <a:latin typeface="PP Object Sans" pitchFamily="2" charset="77"/>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2B3256"/>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C5BC-6799-4CF7-AD66-A02515933B5E}"/>
              </a:ext>
            </a:extLst>
          </p:cNvPr>
          <p:cNvSpPr>
            <a:spLocks noGrp="1"/>
          </p:cNvSpPr>
          <p:nvPr>
            <p:ph type="ctrTitle"/>
          </p:nvPr>
        </p:nvSpPr>
        <p:spPr>
          <a:xfrm>
            <a:off x="2223246" y="885201"/>
            <a:ext cx="8319247" cy="2235686"/>
          </a:xfrm>
        </p:spPr>
        <p:txBody>
          <a:bodyPr/>
          <a:lstStyle/>
          <a:p>
            <a:r>
              <a:rPr lang="en-GB" sz="3600" dirty="0"/>
              <a:t>Cancer Surveillance Branch (CSU) </a:t>
            </a:r>
            <a:br>
              <a:rPr lang="en-GB" sz="3600" dirty="0"/>
            </a:br>
            <a:r>
              <a:rPr lang="en-GB" sz="3600" dirty="0">
                <a:solidFill>
                  <a:schemeClr val="accent4">
                    <a:lumMod val="75000"/>
                  </a:schemeClr>
                </a:solidFill>
              </a:rPr>
              <a:t>- </a:t>
            </a:r>
            <a:r>
              <a:rPr lang="en-GB" sz="3200" dirty="0">
                <a:solidFill>
                  <a:schemeClr val="accent4">
                    <a:lumMod val="75000"/>
                  </a:schemeClr>
                </a:solidFill>
              </a:rPr>
              <a:t>Social inequalities and cancer</a:t>
            </a:r>
            <a:br>
              <a:rPr lang="en-GB" sz="3600" dirty="0"/>
            </a:br>
            <a:br>
              <a:rPr lang="en-GB" sz="3600" dirty="0"/>
            </a:br>
            <a:br>
              <a:rPr lang="en-GB" sz="3600" dirty="0"/>
            </a:br>
            <a:br>
              <a:rPr lang="en-GB" sz="2800" dirty="0"/>
            </a:br>
            <a:br>
              <a:rPr lang="en-GB" sz="2800" dirty="0"/>
            </a:br>
            <a:br>
              <a:rPr lang="en-GB" sz="2800" dirty="0"/>
            </a:br>
            <a:br>
              <a:rPr lang="en-GB" sz="2800" dirty="0"/>
            </a:br>
            <a:br>
              <a:rPr lang="en-GB" sz="2800" dirty="0"/>
            </a:br>
            <a:br>
              <a:rPr lang="en-GB" sz="2800" dirty="0"/>
            </a:br>
            <a:br>
              <a:rPr lang="en-GB" sz="2800" dirty="0"/>
            </a:br>
            <a:br>
              <a:rPr lang="en-GB" sz="2800" dirty="0"/>
            </a:br>
            <a:r>
              <a:rPr lang="en-GB" sz="2200" dirty="0"/>
              <a:t>Speaker: Deependra Singh</a:t>
            </a:r>
            <a:br>
              <a:rPr lang="en-GB" sz="2200" dirty="0"/>
            </a:br>
            <a:r>
              <a:rPr lang="en-GB" sz="2200" dirty="0"/>
              <a:t>Cancer Inequalities Team (CIN)</a:t>
            </a:r>
            <a:br>
              <a:rPr lang="en-GB" sz="2600" dirty="0"/>
            </a:br>
            <a:endParaRPr lang="en-GB" sz="2600" dirty="0"/>
          </a:p>
        </p:txBody>
      </p:sp>
      <p:pic>
        <p:nvPicPr>
          <p:cNvPr id="3" name="Picture 2" descr="Icon&#10;&#10;Description automatically generated">
            <a:extLst>
              <a:ext uri="{FF2B5EF4-FFF2-40B4-BE49-F238E27FC236}">
                <a16:creationId xmlns:a16="http://schemas.microsoft.com/office/drawing/2014/main" id="{4CB55DCD-D57F-4BE8-8DB4-7504CDB95097}"/>
              </a:ext>
            </a:extLst>
          </p:cNvPr>
          <p:cNvPicPr>
            <a:picLocks noChangeAspect="1"/>
          </p:cNvPicPr>
          <p:nvPr/>
        </p:nvPicPr>
        <p:blipFill>
          <a:blip r:embed="rId4"/>
          <a:stretch>
            <a:fillRect/>
          </a:stretch>
        </p:blipFill>
        <p:spPr>
          <a:xfrm>
            <a:off x="6733870" y="3737113"/>
            <a:ext cx="1863284" cy="2109374"/>
          </a:xfrm>
          <a:prstGeom prst="rect">
            <a:avLst/>
          </a:prstGeom>
        </p:spPr>
      </p:pic>
      <p:pic>
        <p:nvPicPr>
          <p:cNvPr id="4" name="Audio 3">
            <a:hlinkClick r:id="" action="ppaction://media"/>
            <a:extLst>
              <a:ext uri="{FF2B5EF4-FFF2-40B4-BE49-F238E27FC236}">
                <a16:creationId xmlns:a16="http://schemas.microsoft.com/office/drawing/2014/main" id="{31239130-6F53-4AF7-A0D4-91AD2D3504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7777216"/>
      </p:ext>
    </p:extLst>
  </p:cSld>
  <p:clrMapOvr>
    <a:masterClrMapping/>
  </p:clrMapOvr>
  <mc:AlternateContent xmlns:mc="http://schemas.openxmlformats.org/markup-compatibility/2006">
    <mc:Choice xmlns:p14="http://schemas.microsoft.com/office/powerpoint/2010/main" Requires="p14">
      <p:transition spd="slow" p14:dur="2000" advTm="12429"/>
    </mc:Choice>
    <mc:Fallback>
      <p:transition spd="slow" advTm="1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ECBC7E-078F-455F-8434-867440551559}"/>
              </a:ext>
            </a:extLst>
          </p:cNvPr>
          <p:cNvPicPr>
            <a:picLocks noChangeAspect="1"/>
          </p:cNvPicPr>
          <p:nvPr/>
        </p:nvPicPr>
        <p:blipFill>
          <a:blip r:embed="rId4"/>
          <a:stretch>
            <a:fillRect/>
          </a:stretch>
        </p:blipFill>
        <p:spPr>
          <a:xfrm>
            <a:off x="682762" y="1630010"/>
            <a:ext cx="8559526" cy="2530059"/>
          </a:xfrm>
          <a:prstGeom prst="rect">
            <a:avLst/>
          </a:prstGeom>
        </p:spPr>
      </p:pic>
      <p:sp>
        <p:nvSpPr>
          <p:cNvPr id="6" name="Text Placeholder 5">
            <a:extLst>
              <a:ext uri="{FF2B5EF4-FFF2-40B4-BE49-F238E27FC236}">
                <a16:creationId xmlns:a16="http://schemas.microsoft.com/office/drawing/2014/main" id="{355628F3-47C7-42A8-87CB-49307AB4188E}"/>
              </a:ext>
            </a:extLst>
          </p:cNvPr>
          <p:cNvSpPr>
            <a:spLocks noGrp="1"/>
          </p:cNvSpPr>
          <p:nvPr>
            <p:ph type="body" sz="quarter" idx="14"/>
          </p:nvPr>
        </p:nvSpPr>
        <p:spPr/>
        <p:txBody>
          <a:bodyPr/>
          <a:lstStyle/>
          <a:p>
            <a:endParaRPr lang="en-GB"/>
          </a:p>
        </p:txBody>
      </p:sp>
      <p:sp>
        <p:nvSpPr>
          <p:cNvPr id="10" name="Title 1">
            <a:extLst>
              <a:ext uri="{FF2B5EF4-FFF2-40B4-BE49-F238E27FC236}">
                <a16:creationId xmlns:a16="http://schemas.microsoft.com/office/drawing/2014/main" id="{26EE2615-E075-4016-8D3C-1F38B5B5DE6E}"/>
              </a:ext>
            </a:extLst>
          </p:cNvPr>
          <p:cNvSpPr>
            <a:spLocks noGrp="1"/>
          </p:cNvSpPr>
          <p:nvPr>
            <p:ph type="ctrTitle"/>
          </p:nvPr>
        </p:nvSpPr>
        <p:spPr>
          <a:xfrm>
            <a:off x="628650" y="493295"/>
            <a:ext cx="8852234" cy="992605"/>
          </a:xfrm>
        </p:spPr>
        <p:txBody>
          <a:bodyPr/>
          <a:lstStyle/>
          <a:p>
            <a:pPr algn="ctr"/>
            <a:r>
              <a:rPr lang="en-GB" dirty="0">
                <a:solidFill>
                  <a:srgbClr val="0070C0"/>
                </a:solidFill>
              </a:rPr>
              <a:t>Cancer Inequalities Team</a:t>
            </a:r>
            <a:br>
              <a:rPr lang="en-GB" dirty="0">
                <a:solidFill>
                  <a:srgbClr val="0070C0"/>
                </a:solidFill>
              </a:rPr>
            </a:br>
            <a:r>
              <a:rPr lang="en-GB" dirty="0">
                <a:solidFill>
                  <a:srgbClr val="0070C0"/>
                </a:solidFill>
              </a:rPr>
              <a:t>programmatic research areas</a:t>
            </a:r>
            <a:br>
              <a:rPr lang="en-GB" dirty="0">
                <a:solidFill>
                  <a:srgbClr val="0070C0"/>
                </a:solidFill>
              </a:rPr>
            </a:br>
            <a:r>
              <a:rPr lang="en-GB" dirty="0">
                <a:solidFill>
                  <a:srgbClr val="0070C0"/>
                </a:solidFill>
              </a:rPr>
              <a:t> </a:t>
            </a:r>
          </a:p>
        </p:txBody>
      </p:sp>
      <p:pic>
        <p:nvPicPr>
          <p:cNvPr id="11" name="Picture 2">
            <a:extLst>
              <a:ext uri="{FF2B5EF4-FFF2-40B4-BE49-F238E27FC236}">
                <a16:creationId xmlns:a16="http://schemas.microsoft.com/office/drawing/2014/main" id="{1DF570AB-10DF-43F8-B320-BB186CF26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288" y="2895039"/>
            <a:ext cx="2780634" cy="350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a:extLst>
              <a:ext uri="{FF2B5EF4-FFF2-40B4-BE49-F238E27FC236}">
                <a16:creationId xmlns:a16="http://schemas.microsoft.com/office/drawing/2014/main" id="{DD9698FF-BC2A-42A3-9B92-A097B783428D}"/>
              </a:ext>
            </a:extLst>
          </p:cNvPr>
          <p:cNvSpPr txBox="1">
            <a:spLocks/>
          </p:cNvSpPr>
          <p:nvPr/>
        </p:nvSpPr>
        <p:spPr bwMode="auto">
          <a:xfrm>
            <a:off x="8188401" y="6415128"/>
            <a:ext cx="4003599" cy="469561"/>
          </a:xfrm>
          <a:prstGeom prst="rect">
            <a:avLst/>
          </a:prstGeom>
          <a:solidFill>
            <a:schemeClr val="bg1">
              <a:lumMod val="85000"/>
              <a:alpha val="67000"/>
            </a:schemeClr>
          </a:solidFill>
          <a:ln>
            <a:noFill/>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GB" sz="2000" b="1" kern="0" dirty="0">
                <a:solidFill>
                  <a:srgbClr val="FF0000"/>
                </a:solidFill>
                <a:effectLst>
                  <a:outerShdw blurRad="38100" dist="38100" dir="2700000" algn="tl">
                    <a:srgbClr val="000000">
                      <a:alpha val="43137"/>
                    </a:srgbClr>
                  </a:outerShdw>
                </a:effectLst>
              </a:rPr>
              <a:t>http://publications.iarc.fr/580</a:t>
            </a:r>
            <a:endParaRPr lang="en-US" sz="1800" b="1" kern="0" dirty="0">
              <a:solidFill>
                <a:srgbClr val="FF0000"/>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637833DC-F285-460A-89B5-36A90B165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085" y="4504375"/>
            <a:ext cx="1546315" cy="2154328"/>
          </a:xfrm>
          <a:prstGeom prst="rect">
            <a:avLst/>
          </a:prstGeom>
        </p:spPr>
      </p:pic>
      <p:pic>
        <p:nvPicPr>
          <p:cNvPr id="14" name="Picture 2">
            <a:extLst>
              <a:ext uri="{FF2B5EF4-FFF2-40B4-BE49-F238E27FC236}">
                <a16:creationId xmlns:a16="http://schemas.microsoft.com/office/drawing/2014/main" id="{AA5BF935-7D12-4EA2-9E25-520423646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3600" y="4521644"/>
            <a:ext cx="3509702" cy="2145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7D8096F6-F562-45D2-91EC-34451B5EA5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369016"/>
      </p:ext>
    </p:extLst>
  </p:cSld>
  <p:clrMapOvr>
    <a:masterClrMapping/>
  </p:clrMapOvr>
  <mc:AlternateContent xmlns:mc="http://schemas.openxmlformats.org/markup-compatibility/2006">
    <mc:Choice xmlns:p14="http://schemas.microsoft.com/office/powerpoint/2010/main" Requires="p14">
      <p:transition spd="slow" p14:dur="2000" advTm="83614"/>
    </mc:Choice>
    <mc:Fallback>
      <p:transition spd="slow" advTm="8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8C8759-1DB8-422D-8E34-9D313BA03F65}"/>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80A617A0-E1B1-4602-B445-E69E0F59D09D}"/>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908803A7-99D3-4DBC-B540-E7DA9B97FCBA}"/>
              </a:ext>
            </a:extLst>
          </p:cNvPr>
          <p:cNvSpPr>
            <a:spLocks noGrp="1"/>
          </p:cNvSpPr>
          <p:nvPr>
            <p:ph type="body" sz="quarter" idx="14"/>
          </p:nvPr>
        </p:nvSpPr>
        <p:spPr/>
        <p:txBody>
          <a:bodyPr/>
          <a:lstStyle/>
          <a:p>
            <a:endParaRPr lang="en-GB"/>
          </a:p>
        </p:txBody>
      </p:sp>
      <p:sp>
        <p:nvSpPr>
          <p:cNvPr id="8" name="Title 1"/>
          <p:cNvSpPr txBox="1">
            <a:spLocks/>
          </p:cNvSpPr>
          <p:nvPr/>
        </p:nvSpPr>
        <p:spPr>
          <a:xfrm>
            <a:off x="582613" y="364621"/>
            <a:ext cx="8848258" cy="914400"/>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C3253"/>
                </a:solidFill>
                <a:latin typeface="PP Object Sans" pitchFamily="2" charset="77"/>
                <a:ea typeface="+mj-ea"/>
                <a:cs typeface="+mj-cs"/>
              </a:defRPr>
            </a:lvl1pPr>
          </a:lstStyle>
          <a:p>
            <a:r>
              <a:rPr lang="en-GB" sz="2400" dirty="0"/>
              <a:t>Inequalities in cancer mortality between and within European countries</a:t>
            </a:r>
            <a:endParaRPr lang="en-GB" sz="2400" b="0" dirty="0"/>
          </a:p>
        </p:txBody>
      </p:sp>
      <p:sp>
        <p:nvSpPr>
          <p:cNvPr id="9" name="Rectangle 8"/>
          <p:cNvSpPr/>
          <p:nvPr/>
        </p:nvSpPr>
        <p:spPr>
          <a:xfrm>
            <a:off x="148979" y="1853399"/>
            <a:ext cx="2716769" cy="2585323"/>
          </a:xfrm>
          <a:prstGeom prst="rect">
            <a:avLst/>
          </a:prstGeom>
          <a:ln w="12700">
            <a:solidFill>
              <a:srgbClr val="DE9178"/>
            </a:solidFill>
            <a:prstDash val="solid"/>
          </a:ln>
        </p:spPr>
        <p:txBody>
          <a:bodyPr wrap="square">
            <a:spAutoFit/>
          </a:bodyPr>
          <a:lstStyle/>
          <a:p>
            <a:pPr algn="just"/>
            <a:r>
              <a:rPr lang="en-US" b="1" kern="0" dirty="0"/>
              <a:t>DEMETRIQ/LIFEPATH</a:t>
            </a:r>
            <a:r>
              <a:rPr lang="en-US" kern="0" dirty="0"/>
              <a:t>: Harmonized dataset on cancer mortality data by education level. Entire national population for 18 countries. Census-based mortality follow-up studies </a:t>
            </a:r>
            <a:endParaRPr lang="en-GB" kern="0" dirty="0"/>
          </a:p>
        </p:txBody>
      </p:sp>
      <p:sp>
        <p:nvSpPr>
          <p:cNvPr id="2" name="Rectangle 1">
            <a:extLst>
              <a:ext uri="{FF2B5EF4-FFF2-40B4-BE49-F238E27FC236}">
                <a16:creationId xmlns:a16="http://schemas.microsoft.com/office/drawing/2014/main" id="{B226D8CB-1D5A-484B-9FA2-186BE0B57496}"/>
              </a:ext>
            </a:extLst>
          </p:cNvPr>
          <p:cNvSpPr/>
          <p:nvPr/>
        </p:nvSpPr>
        <p:spPr>
          <a:xfrm>
            <a:off x="582613" y="1279021"/>
            <a:ext cx="4394740" cy="336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1" dirty="0">
                <a:solidFill>
                  <a:schemeClr val="tx1"/>
                </a:solidFill>
              </a:rPr>
              <a:t>Cervical cancer mortality around 2010</a:t>
            </a:r>
            <a:endParaRPr lang="en-GB" b="1" dirty="0">
              <a:solidFill>
                <a:schemeClr val="tx1"/>
              </a:solidFill>
            </a:endParaRPr>
          </a:p>
        </p:txBody>
      </p:sp>
      <p:pic>
        <p:nvPicPr>
          <p:cNvPr id="3" name="Picture 2"/>
          <p:cNvPicPr>
            <a:picLocks noChangeAspect="1"/>
          </p:cNvPicPr>
          <p:nvPr/>
        </p:nvPicPr>
        <p:blipFill>
          <a:blip r:embed="rId4"/>
          <a:stretch>
            <a:fillRect/>
          </a:stretch>
        </p:blipFill>
        <p:spPr>
          <a:xfrm>
            <a:off x="3888522" y="1805212"/>
            <a:ext cx="7493968" cy="4084600"/>
          </a:xfrm>
          <a:prstGeom prst="rect">
            <a:avLst/>
          </a:prstGeom>
        </p:spPr>
      </p:pic>
      <p:pic>
        <p:nvPicPr>
          <p:cNvPr id="10" name="Picture 9"/>
          <p:cNvPicPr>
            <a:picLocks noChangeAspect="1"/>
          </p:cNvPicPr>
          <p:nvPr/>
        </p:nvPicPr>
        <p:blipFill>
          <a:blip r:embed="rId5"/>
          <a:stretch>
            <a:fillRect/>
          </a:stretch>
        </p:blipFill>
        <p:spPr>
          <a:xfrm>
            <a:off x="5303521" y="2474652"/>
            <a:ext cx="4894898" cy="394409"/>
          </a:xfrm>
          <a:prstGeom prst="rect">
            <a:avLst/>
          </a:prstGeom>
        </p:spPr>
      </p:pic>
      <p:sp>
        <p:nvSpPr>
          <p:cNvPr id="15" name="Rectangle 14"/>
          <p:cNvSpPr/>
          <p:nvPr/>
        </p:nvSpPr>
        <p:spPr>
          <a:xfrm>
            <a:off x="3308743" y="1803115"/>
            <a:ext cx="598913" cy="434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6"/>
          <a:stretch>
            <a:fillRect/>
          </a:stretch>
        </p:blipFill>
        <p:spPr>
          <a:xfrm>
            <a:off x="3747382" y="3171031"/>
            <a:ext cx="229381" cy="1734344"/>
          </a:xfrm>
          <a:prstGeom prst="rect">
            <a:avLst/>
          </a:prstGeom>
        </p:spPr>
      </p:pic>
      <p:pic>
        <p:nvPicPr>
          <p:cNvPr id="17" name="Picture 16"/>
          <p:cNvPicPr>
            <a:picLocks noChangeAspect="1"/>
          </p:cNvPicPr>
          <p:nvPr/>
        </p:nvPicPr>
        <p:blipFill>
          <a:blip r:embed="rId7"/>
          <a:stretch>
            <a:fillRect/>
          </a:stretch>
        </p:blipFill>
        <p:spPr>
          <a:xfrm>
            <a:off x="3508050" y="2876284"/>
            <a:ext cx="239332" cy="2353431"/>
          </a:xfrm>
          <a:prstGeom prst="rect">
            <a:avLst/>
          </a:prstGeom>
        </p:spPr>
      </p:pic>
      <p:pic>
        <p:nvPicPr>
          <p:cNvPr id="7" name="Audio 6">
            <a:hlinkClick r:id="" action="ppaction://media"/>
            <a:extLst>
              <a:ext uri="{FF2B5EF4-FFF2-40B4-BE49-F238E27FC236}">
                <a16:creationId xmlns:a16="http://schemas.microsoft.com/office/drawing/2014/main" id="{6F1B890C-25B7-421F-A956-86E321A5A9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5863360"/>
      </p:ext>
    </p:extLst>
  </p:cSld>
  <p:clrMapOvr>
    <a:masterClrMapping/>
  </p:clrMapOvr>
  <mc:AlternateContent xmlns:mc="http://schemas.openxmlformats.org/markup-compatibility/2006">
    <mc:Choice xmlns:p14="http://schemas.microsoft.com/office/powerpoint/2010/main" Requires="p14">
      <p:transition spd="slow" p14:dur="2000" advTm="35839"/>
    </mc:Choice>
    <mc:Fallback>
      <p:transition spd="slow" advTm="3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9F62-3FC0-4375-B51E-FBEB7B50C585}"/>
              </a:ext>
            </a:extLst>
          </p:cNvPr>
          <p:cNvSpPr>
            <a:spLocks noGrp="1"/>
          </p:cNvSpPr>
          <p:nvPr>
            <p:ph type="ctrTitle"/>
          </p:nvPr>
        </p:nvSpPr>
        <p:spPr>
          <a:xfrm>
            <a:off x="552449" y="235888"/>
            <a:ext cx="9713215" cy="903842"/>
          </a:xfrm>
        </p:spPr>
        <p:txBody>
          <a:bodyPr/>
          <a:lstStyle/>
          <a:p>
            <a:r>
              <a:rPr lang="en-GB" sz="2400" dirty="0"/>
              <a:t>Social inequalities in cancer incidence and mortality in Europe</a:t>
            </a:r>
          </a:p>
        </p:txBody>
      </p:sp>
      <p:sp>
        <p:nvSpPr>
          <p:cNvPr id="3" name="Subtitle 2">
            <a:extLst>
              <a:ext uri="{FF2B5EF4-FFF2-40B4-BE49-F238E27FC236}">
                <a16:creationId xmlns:a16="http://schemas.microsoft.com/office/drawing/2014/main" id="{FC101BA7-BC2C-4C18-AEDA-7F9DF2C2512F}"/>
              </a:ext>
            </a:extLst>
          </p:cNvPr>
          <p:cNvSpPr>
            <a:spLocks noGrp="1"/>
          </p:cNvSpPr>
          <p:nvPr>
            <p:ph type="subTitle" idx="1"/>
          </p:nvPr>
        </p:nvSpPr>
        <p:spPr>
          <a:xfrm>
            <a:off x="400304" y="1002506"/>
            <a:ext cx="4213371" cy="4796716"/>
          </a:xfrm>
          <a:ln>
            <a:solidFill>
              <a:srgbClr val="DE9178"/>
            </a:solidFill>
          </a:ln>
        </p:spPr>
        <p:txBody>
          <a:bodyPr/>
          <a:lstStyle/>
          <a:p>
            <a:pPr marL="285750" indent="-285750" algn="just">
              <a:buFont typeface="Arial" panose="020B0604020202020204" pitchFamily="34" charset="0"/>
              <a:buChar char="•"/>
            </a:pPr>
            <a:r>
              <a:rPr lang="en-GB" dirty="0"/>
              <a:t>Using EPIC dataset, we aimed to describe and measure the magnitude of social inequalities in cancer and understand the mechanisms driving these inequalities</a:t>
            </a:r>
          </a:p>
          <a:p>
            <a:pPr marL="285750" indent="-285750" algn="just">
              <a:buFont typeface="Arial" panose="020B0604020202020204" pitchFamily="34" charset="0"/>
              <a:buChar char="•"/>
            </a:pPr>
            <a:r>
              <a:rPr lang="en-GB" dirty="0"/>
              <a:t>Figure shows the incidence and mortality risk of certain cancers across educational levels in men</a:t>
            </a:r>
          </a:p>
          <a:p>
            <a:pPr marL="285750" indent="-285750" algn="just">
              <a:buFont typeface="Arial" panose="020B0604020202020204" pitchFamily="34" charset="0"/>
              <a:buChar char="•"/>
            </a:pPr>
            <a:r>
              <a:rPr lang="en-GB" dirty="0"/>
              <a:t>Identifying, monitoring and understanding inequalities in cancer along the different phases of cancer continuum should be a public health priority</a:t>
            </a:r>
          </a:p>
        </p:txBody>
      </p:sp>
      <p:sp>
        <p:nvSpPr>
          <p:cNvPr id="4" name="Text Placeholder 3">
            <a:extLst>
              <a:ext uri="{FF2B5EF4-FFF2-40B4-BE49-F238E27FC236}">
                <a16:creationId xmlns:a16="http://schemas.microsoft.com/office/drawing/2014/main" id="{3BF43074-5D39-4CEC-A808-CF80066B6789}"/>
              </a:ext>
            </a:extLst>
          </p:cNvPr>
          <p:cNvSpPr>
            <a:spLocks noGrp="1"/>
          </p:cNvSpPr>
          <p:nvPr>
            <p:ph type="body" sz="quarter" idx="12"/>
          </p:nvPr>
        </p:nvSpPr>
        <p:spPr/>
        <p:txBody>
          <a:bodyPr/>
          <a:lstStyle/>
          <a:p>
            <a:endParaRPr lang="en-GB" dirty="0"/>
          </a:p>
        </p:txBody>
      </p:sp>
      <p:sp>
        <p:nvSpPr>
          <p:cNvPr id="5" name="Text Placeholder 4">
            <a:extLst>
              <a:ext uri="{FF2B5EF4-FFF2-40B4-BE49-F238E27FC236}">
                <a16:creationId xmlns:a16="http://schemas.microsoft.com/office/drawing/2014/main" id="{1FB5C34C-2A8A-4844-9273-C78693E07953}"/>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4D14ABBD-6A4D-4D0B-AE7A-73444A5B4410}"/>
              </a:ext>
            </a:extLst>
          </p:cNvPr>
          <p:cNvSpPr>
            <a:spLocks noGrp="1"/>
          </p:cNvSpPr>
          <p:nvPr>
            <p:ph type="body" sz="quarter" idx="14"/>
          </p:nvPr>
        </p:nvSpPr>
        <p:spPr/>
        <p:txBody>
          <a:bodyPr/>
          <a:lstStyle/>
          <a:p>
            <a:endParaRPr lang="en-GB"/>
          </a:p>
        </p:txBody>
      </p:sp>
      <p:sp>
        <p:nvSpPr>
          <p:cNvPr id="14" name="Rectangle 13">
            <a:extLst>
              <a:ext uri="{FF2B5EF4-FFF2-40B4-BE49-F238E27FC236}">
                <a16:creationId xmlns:a16="http://schemas.microsoft.com/office/drawing/2014/main" id="{9744D85A-5AD5-491F-8F90-0A6D33CAD2CE}"/>
              </a:ext>
            </a:extLst>
          </p:cNvPr>
          <p:cNvSpPr/>
          <p:nvPr/>
        </p:nvSpPr>
        <p:spPr>
          <a:xfrm>
            <a:off x="4682032" y="787348"/>
            <a:ext cx="6153128" cy="461665"/>
          </a:xfrm>
          <a:prstGeom prst="rect">
            <a:avLst/>
          </a:prstGeom>
          <a:ln>
            <a:solidFill>
              <a:schemeClr val="accent4">
                <a:lumMod val="50000"/>
              </a:schemeClr>
            </a:solidFill>
          </a:ln>
        </p:spPr>
        <p:txBody>
          <a:bodyPr wrap="square">
            <a:spAutoFit/>
          </a:bodyPr>
          <a:lstStyle/>
          <a:p>
            <a:r>
              <a:rPr lang="en-GB" sz="1200" b="1" dirty="0">
                <a:latin typeface="Arial" panose="020B0604020202020204" pitchFamily="34" charset="0"/>
                <a:ea typeface="Calibri" panose="020F0502020204030204" pitchFamily="34" charset="0"/>
              </a:rPr>
              <a:t>Cumulative risk of cancer incidence (blue) and cancer mortality (red) by educational levels</a:t>
            </a:r>
            <a:endParaRPr lang="en-GB" sz="1200" b="1" dirty="0"/>
          </a:p>
        </p:txBody>
      </p:sp>
      <p:pic>
        <p:nvPicPr>
          <p:cNvPr id="10" name="Picture 9">
            <a:extLst>
              <a:ext uri="{FF2B5EF4-FFF2-40B4-BE49-F238E27FC236}">
                <a16:creationId xmlns:a16="http://schemas.microsoft.com/office/drawing/2014/main" id="{CAC03529-81EC-4A57-9EC4-5CD1EBC1907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91557" y="1249013"/>
            <a:ext cx="6153128" cy="5091933"/>
          </a:xfrm>
          <a:prstGeom prst="rect">
            <a:avLst/>
          </a:prstGeom>
          <a:noFill/>
          <a:ln>
            <a:solidFill>
              <a:schemeClr val="accent4">
                <a:lumMod val="50000"/>
              </a:schemeClr>
            </a:solidFill>
          </a:ln>
        </p:spPr>
      </p:pic>
      <p:pic>
        <p:nvPicPr>
          <p:cNvPr id="7" name="Audio 6">
            <a:hlinkClick r:id="" action="ppaction://media"/>
            <a:extLst>
              <a:ext uri="{FF2B5EF4-FFF2-40B4-BE49-F238E27FC236}">
                <a16:creationId xmlns:a16="http://schemas.microsoft.com/office/drawing/2014/main" id="{52DA55F3-0AC5-4A9E-B464-39C37FB55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19150242"/>
      </p:ext>
    </p:extLst>
  </p:cSld>
  <p:clrMapOvr>
    <a:masterClrMapping/>
  </p:clrMapOvr>
  <mc:AlternateContent xmlns:mc="http://schemas.openxmlformats.org/markup-compatibility/2006">
    <mc:Choice xmlns:p14="http://schemas.microsoft.com/office/powerpoint/2010/main" Requires="p14">
      <p:transition spd="slow" p14:dur="2000" advTm="44022"/>
    </mc:Choice>
    <mc:Fallback>
      <p:transition spd="slow" advTm="4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DA55B0E-08B6-4183-B1FC-96999101574E}"/>
              </a:ext>
            </a:extLst>
          </p:cNvPr>
          <p:cNvSpPr>
            <a:spLocks noGrp="1"/>
          </p:cNvSpPr>
          <p:nvPr>
            <p:ph type="subTitle" idx="1"/>
          </p:nvPr>
        </p:nvSpPr>
        <p:spPr/>
        <p:txBody>
          <a:bodyPr/>
          <a:lstStyle/>
          <a:p>
            <a:r>
              <a:rPr lang="en-GB" sz="5000" dirty="0"/>
              <a:t>Thank you!</a:t>
            </a:r>
          </a:p>
        </p:txBody>
      </p:sp>
      <p:sp>
        <p:nvSpPr>
          <p:cNvPr id="4" name="Text Placeholder 3">
            <a:extLst>
              <a:ext uri="{FF2B5EF4-FFF2-40B4-BE49-F238E27FC236}">
                <a16:creationId xmlns:a16="http://schemas.microsoft.com/office/drawing/2014/main" id="{4EC82D54-D6EC-45C4-94E2-877A81A128B7}"/>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9CAE8B3E-87BC-42AE-932F-AF7BBE0E8D81}"/>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F2A1DD45-45FB-4730-9037-2423F6A66F75}"/>
              </a:ext>
            </a:extLst>
          </p:cNvPr>
          <p:cNvSpPr>
            <a:spLocks noGrp="1"/>
          </p:cNvSpPr>
          <p:nvPr>
            <p:ph type="body" sz="quarter" idx="14"/>
          </p:nvPr>
        </p:nvSpPr>
        <p:spPr/>
        <p:txBody>
          <a:bodyPr/>
          <a:lstStyle/>
          <a:p>
            <a:endParaRPr lang="en-GB"/>
          </a:p>
        </p:txBody>
      </p:sp>
      <p:pic>
        <p:nvPicPr>
          <p:cNvPr id="2" name="Audio 1">
            <a:hlinkClick r:id="" action="ppaction://media"/>
            <a:extLst>
              <a:ext uri="{FF2B5EF4-FFF2-40B4-BE49-F238E27FC236}">
                <a16:creationId xmlns:a16="http://schemas.microsoft.com/office/drawing/2014/main" id="{7F1673A1-5B19-4AF9-8BA6-7AC43DD47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6534171"/>
      </p:ext>
    </p:extLst>
  </p:cSld>
  <p:clrMapOvr>
    <a:masterClrMapping/>
  </p:clrMapOvr>
  <mc:AlternateContent xmlns:mc="http://schemas.openxmlformats.org/markup-compatibility/2006">
    <mc:Choice xmlns:p14="http://schemas.microsoft.com/office/powerpoint/2010/main" Requires="p14">
      <p:transition spd="slow" p14:dur="2000" advTm="2260"/>
    </mc:Choice>
    <mc:Fallback>
      <p:transition spd="slow" advTm="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PP Object Sans Light">
      <a:majorFont>
        <a:latin typeface="PP Object Sans Light"/>
        <a:ea typeface=""/>
        <a:cs typeface=""/>
      </a:majorFont>
      <a:minorFont>
        <a:latin typeface="PP Object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potx  -  Read-Only" id="{86D1405C-1426-42BB-8698-EC7B981F6CDE}" vid="{6370C2C9-BB48-441F-83B3-A3CA503A474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ad090cb5-12b9-4f70-811c-3800aa903eaf" ContentTypeId="0x010100EA35B492F1A6D544A458FEA2C32F4821" PreviousValue="false"/>
</file>

<file path=customXml/itemProps1.xml><?xml version="1.0" encoding="utf-8"?>
<ds:datastoreItem xmlns:ds="http://schemas.openxmlformats.org/officeDocument/2006/customXml" ds:itemID="{5AEB117F-BF68-4898-B8AB-4189E57C0AD2}"/>
</file>

<file path=customXml/itemProps2.xml><?xml version="1.0" encoding="utf-8"?>
<ds:datastoreItem xmlns:ds="http://schemas.openxmlformats.org/officeDocument/2006/customXml" ds:itemID="{7B022FF6-2A79-49EE-BC65-5A23BE7B8DF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498459a-8748-4502-a4b8-39c3e7d66e00"/>
    <ds:schemaRef ds:uri="http://www.w3.org/XML/1998/namespace"/>
    <ds:schemaRef ds:uri="http://purl.org/dc/dcmitype/"/>
  </ds:schemaRefs>
</ds:datastoreItem>
</file>

<file path=customXml/itemProps3.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4.xml><?xml version="1.0" encoding="utf-8"?>
<ds:datastoreItem xmlns:ds="http://schemas.openxmlformats.org/officeDocument/2006/customXml" ds:itemID="{8FDB7953-814D-4090-AE61-2FE20EE0352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PPT presentation (1)</Template>
  <TotalTime>901</TotalTime>
  <Words>193</Words>
  <Application>Microsoft Office PowerPoint</Application>
  <PresentationFormat>Widescreen</PresentationFormat>
  <Paragraphs>14</Paragraphs>
  <Slides>5</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PP Object Sans</vt:lpstr>
      <vt:lpstr>PP Object Sans Heavy</vt:lpstr>
      <vt:lpstr>Calibri</vt:lpstr>
      <vt:lpstr>Arial</vt:lpstr>
      <vt:lpstr>PP Object Sans Light</vt:lpstr>
      <vt:lpstr>Segoe UI</vt:lpstr>
      <vt:lpstr>Tema de Office</vt:lpstr>
      <vt:lpstr>Cancer Surveillance Branch (CSU)  - Social inequalities and cancer           Speaker: Deependra Singh Cancer Inequalities Team (CIN) </vt:lpstr>
      <vt:lpstr>Cancer Inequalities Team programmatic research areas  </vt:lpstr>
      <vt:lpstr>PowerPoint Presentation</vt:lpstr>
      <vt:lpstr>Social inequalities in cancer incidence and mortality in Europe</vt:lpstr>
      <vt:lpstr>PowerPoint Presentation</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Deependra Singh</dc:creator>
  <cp:lastModifiedBy>Deependra Singh</cp:lastModifiedBy>
  <cp:revision>37</cp:revision>
  <dcterms:created xsi:type="dcterms:W3CDTF">2021-11-17T15:37:04Z</dcterms:created>
  <dcterms:modified xsi:type="dcterms:W3CDTF">2022-09-26T15:21:28Z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0x010100EA35B492F1A6D544A458FEA2C32F4821007FEBF3165A996841A1CCE18916985F57</vt:lpwstr>
  </property>
</Properties>
</file>