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9"/>
  </p:notesMasterIdLst>
  <p:handoutMasterIdLst>
    <p:handoutMasterId r:id="rId10"/>
  </p:handoutMasterIdLst>
  <p:sldIdLst>
    <p:sldId id="273" r:id="rId5"/>
    <p:sldId id="269" r:id="rId6"/>
    <p:sldId id="271" r:id="rId7"/>
    <p:sldId id="256" r:id="rId8"/>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PP Object Sans" panose="00000500000000000000" pitchFamily="2" charset="0"/>
      <p:regular r:id="rId15"/>
      <p:bold r:id="rId16"/>
    </p:embeddedFont>
    <p:embeddedFont>
      <p:font typeface="PP Object Sans Light" panose="00000400000000000000" pitchFamily="2" charset="0"/>
      <p:regular r:id="rId17"/>
      <p:italic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256"/>
    <a:srgbClr val="7DC5D9"/>
    <a:srgbClr val="87B2CF"/>
    <a:srgbClr val="FF3300"/>
    <a:srgbClr val="F99941"/>
    <a:srgbClr val="FFDA8F"/>
    <a:srgbClr val="FFFF66"/>
    <a:srgbClr val="0B0D17"/>
    <a:srgbClr val="EFEDDF"/>
    <a:srgbClr val="D27E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5843" autoAdjust="0"/>
  </p:normalViewPr>
  <p:slideViewPr>
    <p:cSldViewPr snapToGrid="0" snapToObjects="1">
      <p:cViewPr varScale="1">
        <p:scale>
          <a:sx n="60" d="100"/>
          <a:sy n="60" d="100"/>
        </p:scale>
        <p:origin x="832" y="52"/>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0"/>
    </p:cViewPr>
  </p:sorterViewPr>
  <p:notesViewPr>
    <p:cSldViewPr snapToGrid="0" snapToObjects="1">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font" Target="fonts/font5.fntdata"/><Relationship Id="rId10" Type="http://schemas.openxmlformats.org/officeDocument/2006/relationships/handoutMaster" Target="handoutMasters/handoutMaster1.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86EE4-5C64-4D76-8D74-A9AE63A4FA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19FE1F6-4095-4ABC-9CD6-3687A1352E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46FDA-1CA2-466F-B5C9-3555A700052B}" type="datetimeFigureOut">
              <a:rPr lang="en-GB" smtClean="0"/>
              <a:t>12/09/2022</a:t>
            </a:fld>
            <a:endParaRPr lang="en-GB"/>
          </a:p>
        </p:txBody>
      </p:sp>
      <p:sp>
        <p:nvSpPr>
          <p:cNvPr id="4" name="Footer Placeholder 3">
            <a:extLst>
              <a:ext uri="{FF2B5EF4-FFF2-40B4-BE49-F238E27FC236}">
                <a16:creationId xmlns:a16="http://schemas.microsoft.com/office/drawing/2014/main" id="{D8769DF4-8934-44B1-8146-6F55F197D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3D96782-316A-428D-A8AC-EA808124AE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F87790-A7AB-47B2-A3AC-46F795E73158}" type="slidenum">
              <a:rPr lang="en-GB" smtClean="0"/>
              <a:t>‹#›</a:t>
            </a:fld>
            <a:endParaRPr lang="en-GB"/>
          </a:p>
        </p:txBody>
      </p:sp>
    </p:spTree>
    <p:extLst>
      <p:ext uri="{BB962C8B-B14F-4D97-AF65-F5344CB8AC3E}">
        <p14:creationId xmlns:p14="http://schemas.microsoft.com/office/powerpoint/2010/main" val="1508049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12/09/2022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1</a:t>
            </a:fld>
            <a:endParaRPr lang="es-ES"/>
          </a:p>
        </p:txBody>
      </p:sp>
    </p:spTree>
    <p:extLst>
      <p:ext uri="{BB962C8B-B14F-4D97-AF65-F5344CB8AC3E}">
        <p14:creationId xmlns:p14="http://schemas.microsoft.com/office/powerpoint/2010/main" val="189200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2</a:t>
            </a:fld>
            <a:endParaRPr lang="es-ES"/>
          </a:p>
        </p:txBody>
      </p:sp>
    </p:spTree>
    <p:extLst>
      <p:ext uri="{BB962C8B-B14F-4D97-AF65-F5344CB8AC3E}">
        <p14:creationId xmlns:p14="http://schemas.microsoft.com/office/powerpoint/2010/main" val="396478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3</a:t>
            </a:fld>
            <a:endParaRPr lang="es-ES"/>
          </a:p>
        </p:txBody>
      </p:sp>
    </p:spTree>
    <p:extLst>
      <p:ext uri="{BB962C8B-B14F-4D97-AF65-F5344CB8AC3E}">
        <p14:creationId xmlns:p14="http://schemas.microsoft.com/office/powerpoint/2010/main" val="321211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4</a:t>
            </a:fld>
            <a:endParaRPr lang="es-ES"/>
          </a:p>
        </p:txBody>
      </p:sp>
    </p:spTree>
    <p:extLst>
      <p:ext uri="{BB962C8B-B14F-4D97-AF65-F5344CB8AC3E}">
        <p14:creationId xmlns:p14="http://schemas.microsoft.com/office/powerpoint/2010/main" val="486439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600" b="1" i="0">
                <a:solidFill>
                  <a:srgbClr val="D27E6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800" b="1" i="0">
                <a:solidFill>
                  <a:schemeClr val="bg1"/>
                </a:solidFill>
                <a:latin typeface="+mn-lt"/>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Liquid Icon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C3253"/>
                </a:solidFill>
                <a:latin typeface="+mn-lt"/>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a:noFill/>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2000">
                <a:solidFill>
                  <a:srgbClr val="2C325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C3253"/>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C3253"/>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77776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lvl1pPr>
              <a:defRPr>
                <a:latin typeface="+mn-lt"/>
              </a:defRPr>
            </a:lvl1pPr>
          </a:lstStyle>
          <a:p>
            <a:r>
              <a:rPr lang="en-US"/>
              <a:t>Click icon to add media</a:t>
            </a:r>
            <a:endParaRPr lang="es-ES" dirty="0"/>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chemeClr val="bg1"/>
                </a:solidFill>
                <a:latin typeface="+mn-lt"/>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400">
                <a:solidFill>
                  <a:schemeClr val="bg1"/>
                </a:solidFill>
                <a:latin typeface="+mn-lt"/>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400" b="1"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rner Icon">
    <p:bg>
      <p:bgPr>
        <a:solidFill>
          <a:schemeClr val="tx2"/>
        </a:solidFill>
        <a:effectLst/>
      </p:bgPr>
    </p:bg>
    <p:spTree>
      <p:nvGrpSpPr>
        <p:cNvPr id="1" name=""/>
        <p:cNvGrpSpPr/>
        <p:nvPr/>
      </p:nvGrpSpPr>
      <p:grpSpPr>
        <a:xfrm>
          <a:off x="0" y="0"/>
          <a:ext cx="0" cy="0"/>
          <a:chOff x="0" y="0"/>
          <a:chExt cx="0" cy="0"/>
        </a:xfrm>
      </p:grpSpPr>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3731323" flipV="1">
            <a:off x="9432192" y="3887071"/>
            <a:ext cx="2527850" cy="472480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chemeClr val="bg1"/>
                </a:solidFill>
                <a:latin typeface="+mn-lt"/>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123269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rner Icon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rgbClr val="2B3256"/>
                </a:solidFill>
                <a:latin typeface="+mn-lt"/>
              </a:defRPr>
            </a:lvl1pPr>
          </a:lstStyle>
          <a:p>
            <a:r>
              <a:rPr lang="es-ES" dirty="0" err="1"/>
              <a:t>Empty</a:t>
            </a:r>
            <a:r>
              <a:rPr lang="es-ES" dirty="0"/>
              <a:t> </a:t>
            </a:r>
            <a:r>
              <a:rPr lang="es-ES" dirty="0" err="1"/>
              <a:t>slide</a:t>
            </a:r>
            <a:endParaRPr lang="es-ES" dirty="0"/>
          </a:p>
        </p:txBody>
      </p:sp>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7860369">
            <a:off x="8895311" y="-2053124"/>
            <a:ext cx="3009468" cy="562499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Tree>
    <p:extLst>
      <p:ext uri="{BB962C8B-B14F-4D97-AF65-F5344CB8AC3E}">
        <p14:creationId xmlns:p14="http://schemas.microsoft.com/office/powerpoint/2010/main" val="23916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Text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rgbClr val="2B3256"/>
                </a:solidFill>
                <a:latin typeface="+mn-lt"/>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39323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Wide Image_Ivory">
    <p:bg>
      <p:bgPr>
        <a:solidFill>
          <a:srgbClr val="EFEDDF"/>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552449" y="1619793"/>
            <a:ext cx="11060431" cy="4624253"/>
          </a:xfrm>
          <a:prstGeom prst="rect">
            <a:avLst/>
          </a:prstGeom>
        </p:spPr>
        <p:txBody>
          <a:bodyPr/>
          <a:lstStyle>
            <a:lvl1pPr>
              <a:buNone/>
              <a:defRPr>
                <a:solidFill>
                  <a:srgbClr val="2B3256"/>
                </a:solidFill>
                <a:latin typeface="+mn-lt"/>
              </a:defRPr>
            </a:lvl1pPr>
          </a:lstStyle>
          <a:p>
            <a:r>
              <a:rPr lang="es-ES" dirty="0" err="1"/>
              <a:t>Image</a:t>
            </a:r>
            <a:endParaRPr lang="es-ES" dirty="0"/>
          </a:p>
        </p:txBody>
      </p:sp>
      <p:sp>
        <p:nvSpPr>
          <p:cNvPr id="3" name="Título 1">
            <a:extLst>
              <a:ext uri="{FF2B5EF4-FFF2-40B4-BE49-F238E27FC236}">
                <a16:creationId xmlns:a16="http://schemas.microsoft.com/office/drawing/2014/main" id="{310FB09F-395B-45B8-8C10-DF119186EF35}"/>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C3253"/>
                </a:solidFill>
                <a:latin typeface="+mn-lt"/>
              </a:defRPr>
            </a:lvl1pPr>
          </a:lstStyle>
          <a:p>
            <a:r>
              <a:rPr lang="es-ES" dirty="0" err="1"/>
              <a:t>Image</a:t>
            </a:r>
            <a:r>
              <a:rPr lang="es-ES" dirty="0"/>
              <a:t>/</a:t>
            </a:r>
            <a:r>
              <a:rPr lang="es-ES" dirty="0" err="1"/>
              <a:t>Graph</a:t>
            </a:r>
            <a:r>
              <a:rPr lang="es-ES" dirty="0"/>
              <a:t> </a:t>
            </a:r>
            <a:r>
              <a:rPr lang="es-ES" dirty="0" err="1"/>
              <a:t>slide</a:t>
            </a:r>
            <a:endParaRPr lang="es-ES" dirty="0"/>
          </a:p>
        </p:txBody>
      </p:sp>
      <p:sp>
        <p:nvSpPr>
          <p:cNvPr id="4" name="Elipse 9">
            <a:extLst>
              <a:ext uri="{FF2B5EF4-FFF2-40B4-BE49-F238E27FC236}">
                <a16:creationId xmlns:a16="http://schemas.microsoft.com/office/drawing/2014/main" id="{76EDC825-1AA4-41E0-9A47-404E4ADE1D93}"/>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7E8198C8-457B-4C1E-BFF2-75236465FFE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6" name="Marcador de texto 4">
            <a:extLst>
              <a:ext uri="{FF2B5EF4-FFF2-40B4-BE49-F238E27FC236}">
                <a16:creationId xmlns:a16="http://schemas.microsoft.com/office/drawing/2014/main" id="{CC6BC334-EA24-47D5-A736-86989DC4B0AC}"/>
              </a:ext>
            </a:extLst>
          </p:cNvPr>
          <p:cNvSpPr>
            <a:spLocks noGrp="1"/>
          </p:cNvSpPr>
          <p:nvPr>
            <p:ph type="body" sz="quarter" idx="14"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7" name="Marcador de texto 4">
            <a:extLst>
              <a:ext uri="{FF2B5EF4-FFF2-40B4-BE49-F238E27FC236}">
                <a16:creationId xmlns:a16="http://schemas.microsoft.com/office/drawing/2014/main" id="{D70C8876-7750-4F71-A52C-2BEF31D402D1}"/>
              </a:ext>
            </a:extLst>
          </p:cNvPr>
          <p:cNvSpPr>
            <a:spLocks noGrp="1"/>
          </p:cNvSpPr>
          <p:nvPr>
            <p:ph type="body" sz="quarter" idx="15"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Tree>
    <p:extLst>
      <p:ext uri="{BB962C8B-B14F-4D97-AF65-F5344CB8AC3E}">
        <p14:creationId xmlns:p14="http://schemas.microsoft.com/office/powerpoint/2010/main" val="16190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6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mn-lt"/>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AND GRAPH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4"/>
            <a:ext cx="4933696" cy="4277555"/>
          </a:xfrm>
          <a:prstGeom prst="rect">
            <a:avLst/>
          </a:prstGeom>
        </p:spPr>
        <p:txBody>
          <a:bodyPr/>
          <a:lstStyle>
            <a:lvl1pPr marL="0" indent="0">
              <a:buNone/>
              <a:defRPr sz="26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1013535"/>
            <a:ext cx="5581357" cy="4907205"/>
          </a:xfrm>
          <a:prstGeom prst="rect">
            <a:avLst/>
          </a:prstGeom>
        </p:spPr>
        <p:txBody>
          <a:bodyPr/>
          <a:lstStyle>
            <a:lvl1pPr algn="l">
              <a:buNone/>
              <a:defRPr sz="2200">
                <a:solidFill>
                  <a:srgbClr val="2B3256"/>
                </a:solidFill>
                <a:latin typeface="+mn-lt"/>
              </a:defRPr>
            </a:lvl1pPr>
          </a:lstStyle>
          <a:p>
            <a:r>
              <a:rPr lang="es-ES" dirty="0" err="1"/>
              <a:t>Graph</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8" name="Marcador de texto 4">
            <a:extLst>
              <a:ext uri="{FF2B5EF4-FFF2-40B4-BE49-F238E27FC236}">
                <a16:creationId xmlns:a16="http://schemas.microsoft.com/office/drawing/2014/main" id="{38FB9F0F-94B0-4A1B-9BFD-5A1DE028891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Tree>
    <p:extLst>
      <p:ext uri="{BB962C8B-B14F-4D97-AF65-F5344CB8AC3E}">
        <p14:creationId xmlns:p14="http://schemas.microsoft.com/office/powerpoint/2010/main" val="31486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30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1643186"/>
            <a:ext cx="4921251" cy="3865122"/>
          </a:xfrm>
          <a:prstGeom prst="rect">
            <a:avLst/>
          </a:prstGeom>
        </p:spPr>
        <p:txBody>
          <a:bodyPr/>
          <a:lstStyle>
            <a:lvl1pPr marL="0" indent="0">
              <a:buNone/>
              <a:defRPr sz="14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30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4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chemeClr val="bg1"/>
                </a:solidFill>
                <a:latin typeface="+mn-lt"/>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3000" b="0" i="0">
                <a:solidFill>
                  <a:srgbClr val="D27F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8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ircular Photo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3000" b="0"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800" b="0"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784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2 Column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B3256"/>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6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6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400" b="1" i="0">
                <a:solidFill>
                  <a:srgbClr val="2B3256"/>
                </a:solidFill>
                <a:latin typeface="+mn-lt"/>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400" b="1" i="0">
                <a:solidFill>
                  <a:srgbClr val="2B3256"/>
                </a:solidFill>
                <a:latin typeface="+mn-lt"/>
              </a:defRPr>
            </a:lvl1pPr>
          </a:lstStyle>
          <a:p>
            <a:pPr lvl="0"/>
            <a:r>
              <a:rPr lang="es-ES" dirty="0"/>
              <a:t>ADD YOUR TEXT HERE</a:t>
            </a:r>
          </a:p>
        </p:txBody>
      </p:sp>
    </p:spTree>
    <p:extLst>
      <p:ext uri="{BB962C8B-B14F-4D97-AF65-F5344CB8AC3E}">
        <p14:creationId xmlns:p14="http://schemas.microsoft.com/office/powerpoint/2010/main" val="4062293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800" b="1" i="0">
                <a:solidFill>
                  <a:schemeClr val="bg1"/>
                </a:solidFill>
                <a:latin typeface="+mn-lt"/>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600" b="0" i="0">
                <a:solidFill>
                  <a:srgbClr val="D27F6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600" b="0" i="0">
                <a:solidFill>
                  <a:srgbClr val="D27F6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6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6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mn-lt"/>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800" b="1" i="0">
                <a:solidFill>
                  <a:schemeClr val="bg1"/>
                </a:solidFill>
                <a:latin typeface="+mn-lt"/>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600" b="1" i="0">
                <a:solidFill>
                  <a:schemeClr val="tx2"/>
                </a:solidFill>
                <a:latin typeface="+mn-lt"/>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800">
                <a:solidFill>
                  <a:schemeClr val="bg1"/>
                </a:solidFill>
                <a:latin typeface="+mn-lt"/>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600" b="1"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No Logo)">
    <p:bg>
      <p:bgPr>
        <a:solidFill>
          <a:srgbClr val="2B3256"/>
        </a:solidFill>
        <a:effectLst/>
      </p:bgPr>
    </p:bg>
    <p:spTree>
      <p:nvGrpSpPr>
        <p:cNvPr id="1" name=""/>
        <p:cNvGrpSpPr/>
        <p:nvPr/>
      </p:nvGrpSpPr>
      <p:grpSpPr>
        <a:xfrm>
          <a:off x="0" y="0"/>
          <a:ext cx="0" cy="0"/>
          <a:chOff x="0" y="0"/>
          <a:chExt cx="0" cy="0"/>
        </a:xfrm>
      </p:grpSpPr>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600" b="1"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0342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93" r:id="rId9"/>
    <p:sldLayoutId id="2147483676" r:id="rId10"/>
    <p:sldLayoutId id="2147483658" r:id="rId11"/>
    <p:sldLayoutId id="2147483664" r:id="rId12"/>
    <p:sldLayoutId id="2147483683" r:id="rId13"/>
    <p:sldLayoutId id="2147483678" r:id="rId14"/>
    <p:sldLayoutId id="2147483662" r:id="rId15"/>
    <p:sldLayoutId id="2147483692" r:id="rId16"/>
    <p:sldLayoutId id="2147483684" r:id="rId17"/>
    <p:sldLayoutId id="2147483686" r:id="rId18"/>
    <p:sldLayoutId id="2147483689" r:id="rId19"/>
    <p:sldLayoutId id="2147483660" r:id="rId20"/>
    <p:sldLayoutId id="2147483685" r:id="rId21"/>
    <p:sldLayoutId id="2147483663" r:id="rId22"/>
    <p:sldLayoutId id="2147483677" r:id="rId23"/>
    <p:sldLayoutId id="2147483669" r:id="rId24"/>
    <p:sldLayoutId id="2147483688" r:id="rId25"/>
    <p:sldLayoutId id="2147483659" r:id="rId26"/>
    <p:sldLayoutId id="2147483687" r:id="rId27"/>
    <p:sldLayoutId id="2147483680" r:id="rId28"/>
    <p:sldLayoutId id="2147483681" r:id="rId29"/>
    <p:sldLayoutId id="2147483665" r:id="rId30"/>
    <p:sldLayoutId id="2147483668"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hyperlink" Target="mailto:decontia@iarc.fr" TargetMode="External"/><Relationship Id="rId10"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hyperlink" Target="mailto:imonews@iarc.fr"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jpg"/><Relationship Id="rId5" Type="http://schemas.openxmlformats.org/officeDocument/2006/relationships/image" Target="../media/image1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4D69E4-1D94-03ED-4C8C-91086D5F2218}"/>
              </a:ext>
            </a:extLst>
          </p:cNvPr>
          <p:cNvSpPr>
            <a:spLocks noGrp="1"/>
          </p:cNvSpPr>
          <p:nvPr>
            <p:ph type="body" sz="quarter" idx="12"/>
          </p:nvPr>
        </p:nvSpPr>
        <p:spPr/>
        <p:txBody>
          <a:bodyPr/>
          <a:lstStyle/>
          <a:p>
            <a:endParaRPr lang="en-GB"/>
          </a:p>
        </p:txBody>
      </p:sp>
      <p:sp>
        <p:nvSpPr>
          <p:cNvPr id="8" name="TextBox 7">
            <a:extLst>
              <a:ext uri="{FF2B5EF4-FFF2-40B4-BE49-F238E27FC236}">
                <a16:creationId xmlns:a16="http://schemas.microsoft.com/office/drawing/2014/main" id="{512CF3D5-86F3-64DD-353E-7000EF51BFB1}"/>
              </a:ext>
            </a:extLst>
          </p:cNvPr>
          <p:cNvSpPr txBox="1"/>
          <p:nvPr/>
        </p:nvSpPr>
        <p:spPr>
          <a:xfrm>
            <a:off x="259079" y="1204888"/>
            <a:ext cx="11098034" cy="738664"/>
          </a:xfrm>
          <a:prstGeom prst="rect">
            <a:avLst/>
          </a:prstGeom>
          <a:noFill/>
        </p:spPr>
        <p:txBody>
          <a:bodyPr wrap="square">
            <a:spAutoFit/>
          </a:bodyPr>
          <a:lstStyle/>
          <a:p>
            <a:pPr marL="0" indent="0">
              <a:buNone/>
            </a:pPr>
            <a:r>
              <a:rPr lang="en-GB" sz="1400" b="1" dirty="0">
                <a:solidFill>
                  <a:schemeClr val="bg1"/>
                </a:solidFill>
              </a:rPr>
              <a:t>Aline de Conti </a:t>
            </a:r>
            <a:r>
              <a:rPr lang="en-GB" sz="1400" dirty="0">
                <a:solidFill>
                  <a:schemeClr val="bg1"/>
                </a:solidFill>
              </a:rPr>
              <a:t>(</a:t>
            </a:r>
            <a:r>
              <a:rPr lang="en-GB" sz="1400" dirty="0">
                <a:solidFill>
                  <a:schemeClr val="bg1"/>
                </a:solidFill>
                <a:hlinkClick r:id="rId5">
                  <a:extLst>
                    <a:ext uri="{A12FA001-AC4F-418D-AE19-62706E023703}">
                      <ahyp:hlinkClr xmlns:ahyp="http://schemas.microsoft.com/office/drawing/2018/hyperlinkcolor" val="tx"/>
                    </a:ext>
                  </a:extLst>
                </a:hlinkClick>
              </a:rPr>
              <a:t>decontia@iarc.fr</a:t>
            </a:r>
            <a:r>
              <a:rPr lang="en-GB" sz="1400" dirty="0">
                <a:solidFill>
                  <a:schemeClr val="bg1"/>
                </a:solidFill>
              </a:rPr>
              <a:t>)</a:t>
            </a:r>
          </a:p>
          <a:p>
            <a:pPr marL="0" indent="0">
              <a:buNone/>
            </a:pPr>
            <a:r>
              <a:rPr lang="en-GB" sz="1400" dirty="0">
                <a:solidFill>
                  <a:schemeClr val="bg1"/>
                </a:solidFill>
                <a:latin typeface="+mj-lt"/>
                <a:ea typeface="Calibri" panose="020F0502020204030204" pitchFamily="34" charset="0"/>
                <a:cs typeface="Calibri" panose="020F0502020204030204" pitchFamily="34" charset="0"/>
              </a:rPr>
              <a:t>Lamia </a:t>
            </a:r>
            <a:r>
              <a:rPr lang="en-GB" sz="1400" dirty="0" err="1">
                <a:solidFill>
                  <a:schemeClr val="bg1"/>
                </a:solidFill>
                <a:latin typeface="+mj-lt"/>
                <a:ea typeface="Calibri" panose="020F0502020204030204" pitchFamily="34" charset="0"/>
                <a:cs typeface="Calibri" panose="020F0502020204030204" pitchFamily="34" charset="0"/>
              </a:rPr>
              <a:t>Benbrahim</a:t>
            </a:r>
            <a:r>
              <a:rPr lang="en-GB" sz="1400" dirty="0">
                <a:solidFill>
                  <a:schemeClr val="bg1"/>
                </a:solidFill>
                <a:latin typeface="+mj-lt"/>
                <a:ea typeface="Calibri" panose="020F0502020204030204" pitchFamily="34" charset="0"/>
                <a:cs typeface="Calibri" panose="020F0502020204030204" pitchFamily="34" charset="0"/>
              </a:rPr>
              <a:t>-Tallaa, Fatiha El Ghissassi, Yann Grosse, Federica Madia, Mary Schubauer-Berigan</a:t>
            </a:r>
            <a:endParaRPr lang="en-GB" sz="1400" i="1" dirty="0">
              <a:solidFill>
                <a:schemeClr val="bg1"/>
              </a:solidFill>
              <a:latin typeface="+mj-lt"/>
              <a:ea typeface="Calibri" panose="020F0502020204030204" pitchFamily="34" charset="0"/>
              <a:cs typeface="Calibri" panose="020F0502020204030204" pitchFamily="34" charset="0"/>
            </a:endParaRPr>
          </a:p>
          <a:p>
            <a:pPr marL="0" indent="0">
              <a:buNone/>
            </a:pPr>
            <a:r>
              <a:rPr lang="en-GB" sz="1400" i="1" dirty="0">
                <a:solidFill>
                  <a:schemeClr val="bg1"/>
                </a:solidFill>
                <a:latin typeface="+mj-lt"/>
                <a:ea typeface="Calibri" panose="020F0502020204030204" pitchFamily="34" charset="0"/>
                <a:cs typeface="Calibri" panose="020F0502020204030204" pitchFamily="34" charset="0"/>
              </a:rPr>
              <a:t>IARC Monographs </a:t>
            </a:r>
            <a:r>
              <a:rPr lang="en-GB" sz="1400" dirty="0">
                <a:solidFill>
                  <a:schemeClr val="bg1"/>
                </a:solidFill>
                <a:latin typeface="+mj-lt"/>
                <a:ea typeface="Calibri" panose="020F0502020204030204" pitchFamily="34" charset="0"/>
                <a:cs typeface="Calibri" panose="020F0502020204030204" pitchFamily="34" charset="0"/>
              </a:rPr>
              <a:t>Programme; </a:t>
            </a:r>
            <a:r>
              <a:rPr lang="en-GB" sz="1400" dirty="0">
                <a:solidFill>
                  <a:schemeClr val="bg1"/>
                </a:solidFill>
                <a:latin typeface="+mj-lt"/>
                <a:ea typeface="Calibri" panose="020F0502020204030204" pitchFamily="34" charset="0"/>
              </a:rPr>
              <a:t>Evidence, Synthesis and Classification Branch</a:t>
            </a:r>
          </a:p>
        </p:txBody>
      </p:sp>
      <p:pic>
        <p:nvPicPr>
          <p:cNvPr id="9" name="Picture 8" descr="Logo, icon&#10;&#10;Description automatically generated">
            <a:extLst>
              <a:ext uri="{FF2B5EF4-FFF2-40B4-BE49-F238E27FC236}">
                <a16:creationId xmlns:a16="http://schemas.microsoft.com/office/drawing/2014/main" id="{C8D1B684-9E5E-DDDB-4EDA-33DC0EB68808}"/>
              </a:ext>
            </a:extLst>
          </p:cNvPr>
          <p:cNvPicPr>
            <a:picLocks noChangeAspect="1"/>
          </p:cNvPicPr>
          <p:nvPr/>
        </p:nvPicPr>
        <p:blipFill>
          <a:blip r:embed="rId6"/>
          <a:stretch>
            <a:fillRect/>
          </a:stretch>
        </p:blipFill>
        <p:spPr>
          <a:xfrm>
            <a:off x="1489991" y="1911462"/>
            <a:ext cx="2469450" cy="2429803"/>
          </a:xfrm>
          <a:prstGeom prst="rect">
            <a:avLst/>
          </a:prstGeom>
        </p:spPr>
      </p:pic>
      <p:pic>
        <p:nvPicPr>
          <p:cNvPr id="10" name="Picture 9">
            <a:extLst>
              <a:ext uri="{FF2B5EF4-FFF2-40B4-BE49-F238E27FC236}">
                <a16:creationId xmlns:a16="http://schemas.microsoft.com/office/drawing/2014/main" id="{19CFFF12-56BA-E3CA-7DE8-6F2546CC1814}"/>
              </a:ext>
            </a:extLst>
          </p:cNvPr>
          <p:cNvPicPr>
            <a:picLocks noChangeAspect="1"/>
          </p:cNvPicPr>
          <p:nvPr/>
        </p:nvPicPr>
        <p:blipFill>
          <a:blip r:embed="rId7"/>
          <a:stretch>
            <a:fillRect/>
          </a:stretch>
        </p:blipFill>
        <p:spPr>
          <a:xfrm>
            <a:off x="516648" y="4653397"/>
            <a:ext cx="4491024" cy="2122926"/>
          </a:xfrm>
          <a:prstGeom prst="rect">
            <a:avLst/>
          </a:prstGeom>
        </p:spPr>
      </p:pic>
      <p:pic>
        <p:nvPicPr>
          <p:cNvPr id="11" name="Picture 10">
            <a:extLst>
              <a:ext uri="{FF2B5EF4-FFF2-40B4-BE49-F238E27FC236}">
                <a16:creationId xmlns:a16="http://schemas.microsoft.com/office/drawing/2014/main" id="{38E05893-AD79-955C-BDB9-85CE09754C5E}"/>
              </a:ext>
            </a:extLst>
          </p:cNvPr>
          <p:cNvPicPr>
            <a:picLocks noChangeAspect="1"/>
          </p:cNvPicPr>
          <p:nvPr/>
        </p:nvPicPr>
        <p:blipFill>
          <a:blip r:embed="rId8"/>
          <a:stretch>
            <a:fillRect/>
          </a:stretch>
        </p:blipFill>
        <p:spPr>
          <a:xfrm>
            <a:off x="516648" y="3908604"/>
            <a:ext cx="4491024" cy="681830"/>
          </a:xfrm>
          <a:prstGeom prst="rect">
            <a:avLst/>
          </a:prstGeom>
        </p:spPr>
      </p:pic>
      <p:sp>
        <p:nvSpPr>
          <p:cNvPr id="12" name="TextBox 11">
            <a:extLst>
              <a:ext uri="{FF2B5EF4-FFF2-40B4-BE49-F238E27FC236}">
                <a16:creationId xmlns:a16="http://schemas.microsoft.com/office/drawing/2014/main" id="{30B8EB31-41BF-C85A-CA9D-576E53CB225C}"/>
              </a:ext>
            </a:extLst>
          </p:cNvPr>
          <p:cNvSpPr txBox="1"/>
          <p:nvPr/>
        </p:nvSpPr>
        <p:spPr>
          <a:xfrm>
            <a:off x="8362765" y="4210612"/>
            <a:ext cx="3728622" cy="1200329"/>
          </a:xfrm>
          <a:prstGeom prst="rect">
            <a:avLst/>
          </a:prstGeom>
          <a:noFill/>
        </p:spPr>
        <p:txBody>
          <a:bodyPr wrap="square">
            <a:spAutoFit/>
          </a:bodyPr>
          <a:lstStyle/>
          <a:p>
            <a:r>
              <a:rPr lang="en-GB" dirty="0">
                <a:solidFill>
                  <a:schemeClr val="bg1"/>
                </a:solidFill>
                <a:effectLst/>
                <a:latin typeface="+mj-lt"/>
              </a:rPr>
              <a:t>Mechanistic studies have gained in prominence and have increased in volume, diversity, and relevance to cancer hazard evaluation. </a:t>
            </a:r>
            <a:endParaRPr lang="en-GB" dirty="0">
              <a:solidFill>
                <a:schemeClr val="bg1"/>
              </a:solidFill>
              <a:latin typeface="+mj-lt"/>
            </a:endParaRPr>
          </a:p>
        </p:txBody>
      </p:sp>
      <p:sp>
        <p:nvSpPr>
          <p:cNvPr id="13" name="TextBox 12">
            <a:extLst>
              <a:ext uri="{FF2B5EF4-FFF2-40B4-BE49-F238E27FC236}">
                <a16:creationId xmlns:a16="http://schemas.microsoft.com/office/drawing/2014/main" id="{12226B59-4775-5BFE-2631-958107FD57BD}"/>
              </a:ext>
            </a:extLst>
          </p:cNvPr>
          <p:cNvSpPr txBox="1"/>
          <p:nvPr/>
        </p:nvSpPr>
        <p:spPr>
          <a:xfrm>
            <a:off x="8362765" y="5567318"/>
            <a:ext cx="3728622" cy="646331"/>
          </a:xfrm>
          <a:prstGeom prst="rect">
            <a:avLst/>
          </a:prstGeom>
          <a:noFill/>
        </p:spPr>
        <p:txBody>
          <a:bodyPr wrap="square">
            <a:spAutoFit/>
          </a:bodyPr>
          <a:lstStyle/>
          <a:p>
            <a:r>
              <a:rPr lang="en-GB" sz="1200" dirty="0">
                <a:solidFill>
                  <a:schemeClr val="bg1"/>
                </a:solidFill>
              </a:rPr>
              <a:t>Baan RA, </a:t>
            </a:r>
            <a:r>
              <a:rPr lang="en-GB" sz="1200" dirty="0" err="1">
                <a:solidFill>
                  <a:schemeClr val="bg1"/>
                </a:solidFill>
              </a:rPr>
              <a:t>Straif</a:t>
            </a:r>
            <a:r>
              <a:rPr lang="en-GB" sz="1200" dirty="0">
                <a:solidFill>
                  <a:schemeClr val="bg1"/>
                </a:solidFill>
              </a:rPr>
              <a:t> K. The Monographs Programme of the International Agency for Research on Cancer. A brief history of its Preamble. ALTEX. 2022;39(3):443–450.</a:t>
            </a:r>
          </a:p>
        </p:txBody>
      </p:sp>
      <p:pic>
        <p:nvPicPr>
          <p:cNvPr id="15" name="Picture 14">
            <a:extLst>
              <a:ext uri="{FF2B5EF4-FFF2-40B4-BE49-F238E27FC236}">
                <a16:creationId xmlns:a16="http://schemas.microsoft.com/office/drawing/2014/main" id="{959204AB-36D0-F7EA-1B83-E5F39521865D}"/>
              </a:ext>
            </a:extLst>
          </p:cNvPr>
          <p:cNvPicPr>
            <a:picLocks noChangeAspect="1"/>
          </p:cNvPicPr>
          <p:nvPr/>
        </p:nvPicPr>
        <p:blipFill>
          <a:blip r:embed="rId9"/>
          <a:stretch>
            <a:fillRect/>
          </a:stretch>
        </p:blipFill>
        <p:spPr>
          <a:xfrm>
            <a:off x="5868364" y="4173617"/>
            <a:ext cx="2357734" cy="25853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2">
            <a:extLst>
              <a:ext uri="{FF2B5EF4-FFF2-40B4-BE49-F238E27FC236}">
                <a16:creationId xmlns:a16="http://schemas.microsoft.com/office/drawing/2014/main" id="{71695B1F-E9D8-ADF2-881A-0A4AD70FEEA5}"/>
              </a:ext>
            </a:extLst>
          </p:cNvPr>
          <p:cNvSpPr txBox="1">
            <a:spLocks noChangeArrowheads="1"/>
          </p:cNvSpPr>
          <p:nvPr/>
        </p:nvSpPr>
        <p:spPr>
          <a:xfrm>
            <a:off x="1249282" y="199955"/>
            <a:ext cx="9457487" cy="941294"/>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B3256"/>
                </a:solidFill>
                <a:latin typeface="PP Object Sans" pitchFamily="2" charset="77"/>
                <a:ea typeface="+mj-ea"/>
                <a:cs typeface="+mj-cs"/>
              </a:defRPr>
            </a:lvl1pPr>
          </a:lstStyle>
          <a:p>
            <a:pPr algn="ctr">
              <a:lnSpc>
                <a:spcPct val="100000"/>
              </a:lnSpc>
            </a:pPr>
            <a:r>
              <a:rPr lang="en-GB" sz="2800" b="0" dirty="0">
                <a:solidFill>
                  <a:schemeClr val="bg1"/>
                </a:solidFill>
                <a:effectLst/>
                <a:latin typeface="PP Object Sans" panose="00000500000000000000" pitchFamily="2" charset="0"/>
                <a:ea typeface="Calibri" panose="020F0502020204030204" pitchFamily="34" charset="0"/>
                <a:cs typeface="Segoe UI" panose="020B0502040204020203" pitchFamily="34" charset="0"/>
              </a:rPr>
              <a:t>The mechanistic evidence for cancer hazards identified by the IARC Monographs Programme</a:t>
            </a:r>
            <a:endParaRPr lang="en-GB" sz="2800" b="0" dirty="0">
              <a:solidFill>
                <a:schemeClr val="bg1"/>
              </a:solidFill>
              <a:latin typeface="PP Object Sans" panose="00000500000000000000" pitchFamily="2" charset="0"/>
              <a:ea typeface="MS PGothic" charset="0"/>
              <a:cs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D72954DE-ED31-7E33-3803-90B2257347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pic>
        <p:nvPicPr>
          <p:cNvPr id="17" name="Picture 16">
            <a:extLst>
              <a:ext uri="{FF2B5EF4-FFF2-40B4-BE49-F238E27FC236}">
                <a16:creationId xmlns:a16="http://schemas.microsoft.com/office/drawing/2014/main" id="{970C94F8-5FA1-38D0-1C73-8004DCA8C675}"/>
              </a:ext>
            </a:extLst>
          </p:cNvPr>
          <p:cNvPicPr>
            <a:picLocks noChangeAspect="1"/>
          </p:cNvPicPr>
          <p:nvPr/>
        </p:nvPicPr>
        <p:blipFill>
          <a:blip r:embed="rId11"/>
          <a:stretch>
            <a:fillRect/>
          </a:stretch>
        </p:blipFill>
        <p:spPr>
          <a:xfrm>
            <a:off x="5443739" y="1962006"/>
            <a:ext cx="7144286" cy="2091146"/>
          </a:xfrm>
          <a:prstGeom prst="rect">
            <a:avLst/>
          </a:prstGeom>
        </p:spPr>
      </p:pic>
    </p:spTree>
    <p:extLst>
      <p:ext uri="{BB962C8B-B14F-4D97-AF65-F5344CB8AC3E}">
        <p14:creationId xmlns:p14="http://schemas.microsoft.com/office/powerpoint/2010/main" val="3477424049"/>
      </p:ext>
    </p:extLst>
  </p:cSld>
  <p:clrMapOvr>
    <a:masterClrMapping/>
  </p:clrMapOvr>
  <mc:AlternateContent xmlns:mc="http://schemas.openxmlformats.org/markup-compatibility/2006" xmlns:p14="http://schemas.microsoft.com/office/powerpoint/2010/main">
    <mc:Choice Requires="p14">
      <p:transition spd="slow" p14:dur="2000" advTm="57387"/>
    </mc:Choice>
    <mc:Fallback xmlns="">
      <p:transition spd="slow" advTm="5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575F232-C0A4-E6F6-D2C5-CE486E3EBB5D}"/>
              </a:ext>
            </a:extLst>
          </p:cNvPr>
          <p:cNvSpPr/>
          <p:nvPr/>
        </p:nvSpPr>
        <p:spPr>
          <a:xfrm>
            <a:off x="6640501" y="1406262"/>
            <a:ext cx="5094380" cy="39135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2">
            <a:extLst>
              <a:ext uri="{FF2B5EF4-FFF2-40B4-BE49-F238E27FC236}">
                <a16:creationId xmlns:a16="http://schemas.microsoft.com/office/drawing/2014/main" id="{B48824E7-128C-AA9B-5C98-5CE03A98B66F}"/>
              </a:ext>
            </a:extLst>
          </p:cNvPr>
          <p:cNvSpPr txBox="1">
            <a:spLocks noChangeArrowheads="1"/>
          </p:cNvSpPr>
          <p:nvPr/>
        </p:nvSpPr>
        <p:spPr>
          <a:xfrm>
            <a:off x="2286491" y="113172"/>
            <a:ext cx="7439486" cy="941294"/>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B3256"/>
                </a:solidFill>
                <a:latin typeface="PP Object Sans" pitchFamily="2" charset="77"/>
                <a:ea typeface="+mj-ea"/>
                <a:cs typeface="+mj-cs"/>
              </a:defRPr>
            </a:lvl1pPr>
          </a:lstStyle>
          <a:p>
            <a:pPr algn="ctr">
              <a:lnSpc>
                <a:spcPct val="100000"/>
              </a:lnSpc>
            </a:pPr>
            <a:r>
              <a:rPr lang="en-GB" sz="3200" dirty="0">
                <a:solidFill>
                  <a:schemeClr val="bg1"/>
                </a:solidFill>
                <a:latin typeface="PP Object Sans Light" panose="00000400000000000000" pitchFamily="2" charset="0"/>
                <a:ea typeface="MS PGothic" charset="0"/>
                <a:cs typeface="Calibri" panose="020F0502020204030204" pitchFamily="34" charset="0"/>
              </a:rPr>
              <a:t>Mechanistic evidence evaluation IARC Monographs Programme</a:t>
            </a:r>
          </a:p>
        </p:txBody>
      </p:sp>
      <p:sp>
        <p:nvSpPr>
          <p:cNvPr id="9" name="Rectangle 8">
            <a:extLst>
              <a:ext uri="{FF2B5EF4-FFF2-40B4-BE49-F238E27FC236}">
                <a16:creationId xmlns:a16="http://schemas.microsoft.com/office/drawing/2014/main" id="{4D858A84-2ED1-C46B-DCE1-4DF412FA9B4E}"/>
              </a:ext>
            </a:extLst>
          </p:cNvPr>
          <p:cNvSpPr/>
          <p:nvPr/>
        </p:nvSpPr>
        <p:spPr>
          <a:xfrm>
            <a:off x="0" y="-6440"/>
            <a:ext cx="12191999" cy="1293090"/>
          </a:xfrm>
          <a:prstGeom prst="rect">
            <a:avLst/>
          </a:prstGeom>
          <a:solidFill>
            <a:srgbClr val="1D1A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263EC4F3-3DEF-0419-18DD-9E2362D6FC63}"/>
              </a:ext>
            </a:extLst>
          </p:cNvPr>
          <p:cNvSpPr txBox="1">
            <a:spLocks noChangeArrowheads="1"/>
          </p:cNvSpPr>
          <p:nvPr/>
        </p:nvSpPr>
        <p:spPr>
          <a:xfrm>
            <a:off x="2438891" y="118685"/>
            <a:ext cx="6867034" cy="941294"/>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B3256"/>
                </a:solidFill>
                <a:latin typeface="PP Object Sans" pitchFamily="2" charset="77"/>
                <a:ea typeface="+mj-ea"/>
                <a:cs typeface="+mj-cs"/>
              </a:defRPr>
            </a:lvl1pPr>
          </a:lstStyle>
          <a:p>
            <a:pPr algn="ctr">
              <a:lnSpc>
                <a:spcPct val="100000"/>
              </a:lnSpc>
            </a:pPr>
            <a:r>
              <a:rPr lang="en-GB" sz="3200" dirty="0">
                <a:solidFill>
                  <a:schemeClr val="bg1"/>
                </a:solidFill>
                <a:latin typeface="PP Object Sans Light" panose="00000400000000000000" pitchFamily="2" charset="0"/>
                <a:ea typeface="MS PGothic" charset="0"/>
                <a:cs typeface="Calibri" panose="020F0502020204030204" pitchFamily="34" charset="0"/>
              </a:rPr>
              <a:t>Systematic approach using the key characteristic of carcinogens</a:t>
            </a:r>
          </a:p>
        </p:txBody>
      </p:sp>
      <p:sp>
        <p:nvSpPr>
          <p:cNvPr id="14" name="Rectangle 13">
            <a:extLst>
              <a:ext uri="{FF2B5EF4-FFF2-40B4-BE49-F238E27FC236}">
                <a16:creationId xmlns:a16="http://schemas.microsoft.com/office/drawing/2014/main" id="{2C572EA9-8D0D-C122-0E8B-AC59C449CA2B}"/>
              </a:ext>
            </a:extLst>
          </p:cNvPr>
          <p:cNvSpPr/>
          <p:nvPr/>
        </p:nvSpPr>
        <p:spPr>
          <a:xfrm>
            <a:off x="287326" y="1423454"/>
            <a:ext cx="5094380" cy="39135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122E30E-B20A-1693-3134-675062E89451}"/>
              </a:ext>
            </a:extLst>
          </p:cNvPr>
          <p:cNvSpPr txBox="1"/>
          <p:nvPr/>
        </p:nvSpPr>
        <p:spPr>
          <a:xfrm>
            <a:off x="1151056" y="1467522"/>
            <a:ext cx="4026716" cy="338554"/>
          </a:xfrm>
          <a:prstGeom prst="rect">
            <a:avLst/>
          </a:prstGeom>
          <a:noFill/>
        </p:spPr>
        <p:txBody>
          <a:bodyPr wrap="square" rtlCol="0">
            <a:spAutoFit/>
          </a:bodyPr>
          <a:lstStyle/>
          <a:p>
            <a:r>
              <a:rPr lang="en-GB" sz="1600" b="1" dirty="0">
                <a:solidFill>
                  <a:srgbClr val="002060"/>
                </a:solidFill>
              </a:rPr>
              <a:t>Key characteristics of carcinogens</a:t>
            </a:r>
          </a:p>
        </p:txBody>
      </p:sp>
      <p:pic>
        <p:nvPicPr>
          <p:cNvPr id="20" name="Picture 19" descr="Design_figure_KC_Oct242018.png">
            <a:extLst>
              <a:ext uri="{FF2B5EF4-FFF2-40B4-BE49-F238E27FC236}">
                <a16:creationId xmlns:a16="http://schemas.microsoft.com/office/drawing/2014/main" id="{B4BDECF8-CE56-2255-9121-2EEFBF8E5DD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9910"/>
          <a:stretch/>
        </p:blipFill>
        <p:spPr>
          <a:xfrm>
            <a:off x="287326" y="2015140"/>
            <a:ext cx="5094380" cy="2429732"/>
          </a:xfrm>
          <a:prstGeom prst="rect">
            <a:avLst/>
          </a:prstGeom>
        </p:spPr>
      </p:pic>
      <p:pic>
        <p:nvPicPr>
          <p:cNvPr id="21" name="Picture 20">
            <a:extLst>
              <a:ext uri="{FF2B5EF4-FFF2-40B4-BE49-F238E27FC236}">
                <a16:creationId xmlns:a16="http://schemas.microsoft.com/office/drawing/2014/main" id="{477E7E99-4B6A-63A2-946A-D144FA230C38}"/>
              </a:ext>
            </a:extLst>
          </p:cNvPr>
          <p:cNvPicPr>
            <a:picLocks noChangeAspect="1"/>
          </p:cNvPicPr>
          <p:nvPr/>
        </p:nvPicPr>
        <p:blipFill>
          <a:blip r:embed="rId6"/>
          <a:stretch>
            <a:fillRect/>
          </a:stretch>
        </p:blipFill>
        <p:spPr>
          <a:xfrm>
            <a:off x="6810296" y="1832172"/>
            <a:ext cx="4390198" cy="5035669"/>
          </a:xfrm>
          <a:prstGeom prst="rect">
            <a:avLst/>
          </a:prstGeom>
        </p:spPr>
      </p:pic>
      <p:sp>
        <p:nvSpPr>
          <p:cNvPr id="22" name="TextBox 21">
            <a:extLst>
              <a:ext uri="{FF2B5EF4-FFF2-40B4-BE49-F238E27FC236}">
                <a16:creationId xmlns:a16="http://schemas.microsoft.com/office/drawing/2014/main" id="{567D5C42-7C18-64E9-2FD9-C52295838E86}"/>
              </a:ext>
            </a:extLst>
          </p:cNvPr>
          <p:cNvSpPr txBox="1"/>
          <p:nvPr/>
        </p:nvSpPr>
        <p:spPr>
          <a:xfrm>
            <a:off x="7399546" y="1430980"/>
            <a:ext cx="4486276" cy="338554"/>
          </a:xfrm>
          <a:prstGeom prst="rect">
            <a:avLst/>
          </a:prstGeom>
          <a:noFill/>
        </p:spPr>
        <p:txBody>
          <a:bodyPr wrap="square" rtlCol="0">
            <a:spAutoFit/>
          </a:bodyPr>
          <a:lstStyle/>
          <a:p>
            <a:r>
              <a:rPr lang="en-GB" sz="1600" b="1" dirty="0">
                <a:solidFill>
                  <a:schemeClr val="tx2"/>
                </a:solidFill>
              </a:rPr>
              <a:t>Monographs evaluations V112-V132</a:t>
            </a:r>
          </a:p>
        </p:txBody>
      </p:sp>
      <p:pic>
        <p:nvPicPr>
          <p:cNvPr id="24" name="Audio 23">
            <a:hlinkClick r:id="" action="ppaction://media"/>
            <a:extLst>
              <a:ext uri="{FF2B5EF4-FFF2-40B4-BE49-F238E27FC236}">
                <a16:creationId xmlns:a16="http://schemas.microsoft.com/office/drawing/2014/main" id="{D4E0B3A1-C502-B257-1CC1-72E777E7B0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26" name="TextBox 25">
            <a:extLst>
              <a:ext uri="{FF2B5EF4-FFF2-40B4-BE49-F238E27FC236}">
                <a16:creationId xmlns:a16="http://schemas.microsoft.com/office/drawing/2014/main" id="{8D6E6EAD-500B-C158-48B1-A1474CFC6C86}"/>
              </a:ext>
            </a:extLst>
          </p:cNvPr>
          <p:cNvSpPr txBox="1"/>
          <p:nvPr/>
        </p:nvSpPr>
        <p:spPr>
          <a:xfrm>
            <a:off x="232145" y="5111380"/>
            <a:ext cx="4945627" cy="923330"/>
          </a:xfrm>
          <a:prstGeom prst="rect">
            <a:avLst/>
          </a:prstGeom>
          <a:noFill/>
        </p:spPr>
        <p:txBody>
          <a:bodyPr wrap="square">
            <a:spAutoFit/>
          </a:bodyPr>
          <a:lstStyle/>
          <a:p>
            <a:pPr algn="ctr"/>
            <a:r>
              <a:rPr lang="en-GB" sz="1800" dirty="0">
                <a:solidFill>
                  <a:srgbClr val="2B3256"/>
                </a:solidFill>
                <a:effectLst/>
                <a:latin typeface="Calibri" panose="020F0502020204030204" pitchFamily="34" charset="0"/>
                <a:ea typeface="Calibri" panose="020F0502020204030204" pitchFamily="34" charset="0"/>
                <a:cs typeface="Segoe UI" panose="020B0502040204020203" pitchFamily="34" charset="0"/>
              </a:rPr>
              <a:t>Mechanistic evidence can inform cancer hazard identification even in the absence of human cancer or animal cancer evidence</a:t>
            </a:r>
          </a:p>
        </p:txBody>
      </p:sp>
    </p:spTree>
    <p:extLst>
      <p:ext uri="{BB962C8B-B14F-4D97-AF65-F5344CB8AC3E}">
        <p14:creationId xmlns:p14="http://schemas.microsoft.com/office/powerpoint/2010/main" val="4113977112"/>
      </p:ext>
    </p:extLst>
  </p:cSld>
  <p:clrMapOvr>
    <a:masterClrMapping/>
  </p:clrMapOvr>
  <mc:AlternateContent xmlns:mc="http://schemas.openxmlformats.org/markup-compatibility/2006" xmlns:p14="http://schemas.microsoft.com/office/powerpoint/2010/main">
    <mc:Choice Requires="p14">
      <p:transition spd="slow" p14:dur="2000" advTm="19190"/>
    </mc:Choice>
    <mc:Fallback xmlns="">
      <p:transition spd="slow" advTm="1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F54AAC9-EF17-A3B4-A805-52D708862835}"/>
              </a:ext>
            </a:extLst>
          </p:cNvPr>
          <p:cNvSpPr/>
          <p:nvPr/>
        </p:nvSpPr>
        <p:spPr>
          <a:xfrm>
            <a:off x="0" y="0"/>
            <a:ext cx="12192000" cy="1292352"/>
          </a:xfrm>
          <a:prstGeom prst="rect">
            <a:avLst/>
          </a:prstGeom>
          <a:solidFill>
            <a:srgbClr val="2B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1" name="Rectangle 10">
            <a:extLst>
              <a:ext uri="{FF2B5EF4-FFF2-40B4-BE49-F238E27FC236}">
                <a16:creationId xmlns:a16="http://schemas.microsoft.com/office/drawing/2014/main" id="{05F263B2-4BDB-D25D-2DA6-B0A7D00AFFAA}"/>
              </a:ext>
            </a:extLst>
          </p:cNvPr>
          <p:cNvSpPr/>
          <p:nvPr/>
        </p:nvSpPr>
        <p:spPr>
          <a:xfrm>
            <a:off x="0" y="1178664"/>
            <a:ext cx="12191999" cy="5679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3635CBC0-6447-CAFD-711D-42056D1FAD61}"/>
              </a:ext>
            </a:extLst>
          </p:cNvPr>
          <p:cNvSpPr>
            <a:spLocks noGrp="1"/>
          </p:cNvSpPr>
          <p:nvPr>
            <p:ph type="body" sz="quarter" idx="14"/>
          </p:nvPr>
        </p:nvSpPr>
        <p:spPr/>
        <p:txBody>
          <a:bodyPr/>
          <a:lstStyle/>
          <a:p>
            <a:endParaRPr lang="en-GB"/>
          </a:p>
        </p:txBody>
      </p:sp>
      <p:sp>
        <p:nvSpPr>
          <p:cNvPr id="20" name="Rectangle 2">
            <a:extLst>
              <a:ext uri="{FF2B5EF4-FFF2-40B4-BE49-F238E27FC236}">
                <a16:creationId xmlns:a16="http://schemas.microsoft.com/office/drawing/2014/main" id="{813D7BB2-BEA6-9F80-7A80-137F33424D90}"/>
              </a:ext>
            </a:extLst>
          </p:cNvPr>
          <p:cNvSpPr txBox="1">
            <a:spLocks noChangeArrowheads="1"/>
          </p:cNvSpPr>
          <p:nvPr/>
        </p:nvSpPr>
        <p:spPr>
          <a:xfrm>
            <a:off x="1239466" y="1213250"/>
            <a:ext cx="7439486" cy="941294"/>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B3256"/>
                </a:solidFill>
                <a:latin typeface="PP Object Sans" pitchFamily="2" charset="77"/>
                <a:ea typeface="+mj-ea"/>
                <a:cs typeface="+mj-cs"/>
              </a:defRPr>
            </a:lvl1pPr>
          </a:lstStyle>
          <a:p>
            <a:pPr algn="ctr">
              <a:lnSpc>
                <a:spcPct val="100000"/>
              </a:lnSpc>
            </a:pPr>
            <a:r>
              <a:rPr lang="en-GB" sz="1600" dirty="0">
                <a:solidFill>
                  <a:schemeClr val="tx1"/>
                </a:solidFill>
                <a:latin typeface="+mj-lt"/>
                <a:ea typeface="MS PGothic" charset="0"/>
                <a:cs typeface="Calibri" panose="020F0502020204030204" pitchFamily="34" charset="0"/>
              </a:rPr>
              <a:t>Number of mechanistic studies evaluated for each key characteristic</a:t>
            </a:r>
          </a:p>
        </p:txBody>
      </p:sp>
      <p:sp>
        <p:nvSpPr>
          <p:cNvPr id="23" name="Rectangle 2">
            <a:extLst>
              <a:ext uri="{FF2B5EF4-FFF2-40B4-BE49-F238E27FC236}">
                <a16:creationId xmlns:a16="http://schemas.microsoft.com/office/drawing/2014/main" id="{45D71EFA-DC08-F2A7-B7A4-698430D3563A}"/>
              </a:ext>
            </a:extLst>
          </p:cNvPr>
          <p:cNvSpPr txBox="1">
            <a:spLocks noChangeArrowheads="1"/>
          </p:cNvSpPr>
          <p:nvPr/>
        </p:nvSpPr>
        <p:spPr>
          <a:xfrm>
            <a:off x="2438891" y="118685"/>
            <a:ext cx="7439486" cy="941294"/>
          </a:xfrm>
          <a:prstGeom prst="rect">
            <a:avLst/>
          </a:prstGeom>
        </p:spPr>
        <p:txBody>
          <a:bodyPr anchor="t" anchorCtr="0"/>
          <a:lstStyle>
            <a:lvl1pPr algn="l" defTabSz="914400" rtl="0" eaLnBrk="1" latinLnBrk="0" hangingPunct="1">
              <a:lnSpc>
                <a:spcPct val="90000"/>
              </a:lnSpc>
              <a:spcBef>
                <a:spcPct val="0"/>
              </a:spcBef>
              <a:buNone/>
              <a:defRPr sz="3600" b="1" i="0" kern="1200">
                <a:solidFill>
                  <a:srgbClr val="2B3256"/>
                </a:solidFill>
                <a:latin typeface="PP Object Sans" pitchFamily="2" charset="77"/>
                <a:ea typeface="+mj-ea"/>
                <a:cs typeface="+mj-cs"/>
              </a:defRPr>
            </a:lvl1pPr>
          </a:lstStyle>
          <a:p>
            <a:pPr algn="ctr">
              <a:lnSpc>
                <a:spcPct val="100000"/>
              </a:lnSpc>
            </a:pPr>
            <a:r>
              <a:rPr lang="en-GB" sz="3200" dirty="0">
                <a:solidFill>
                  <a:schemeClr val="bg1"/>
                </a:solidFill>
                <a:latin typeface="PP Object Sans Light" panose="00000400000000000000" pitchFamily="2" charset="0"/>
                <a:ea typeface="MS PGothic" charset="0"/>
                <a:cs typeface="Calibri" panose="020F0502020204030204" pitchFamily="34" charset="0"/>
              </a:rPr>
              <a:t>Systematic approach using the key characteristic of carcinogens</a:t>
            </a:r>
          </a:p>
        </p:txBody>
      </p:sp>
      <p:sp>
        <p:nvSpPr>
          <p:cNvPr id="12" name="TextBox 11">
            <a:extLst>
              <a:ext uri="{FF2B5EF4-FFF2-40B4-BE49-F238E27FC236}">
                <a16:creationId xmlns:a16="http://schemas.microsoft.com/office/drawing/2014/main" id="{322EFA38-0E64-323F-AE56-2EB8FCFB34F0}"/>
              </a:ext>
            </a:extLst>
          </p:cNvPr>
          <p:cNvSpPr txBox="1"/>
          <p:nvPr/>
        </p:nvSpPr>
        <p:spPr>
          <a:xfrm>
            <a:off x="8089451" y="1683897"/>
            <a:ext cx="4029667" cy="4260077"/>
          </a:xfrm>
          <a:prstGeom prst="rect">
            <a:avLst/>
          </a:prstGeom>
          <a:noFill/>
        </p:spPr>
        <p:txBody>
          <a:bodyPr wrap="square">
            <a:spAutoFit/>
          </a:bodyPr>
          <a:lstStyle/>
          <a:p>
            <a:pPr marL="342900" indent="-342900">
              <a:lnSpc>
                <a:spcPct val="150000"/>
              </a:lnSpc>
              <a:buAutoNum type="arabicPeriod"/>
            </a:pPr>
            <a:r>
              <a:rPr lang="en-GB" sz="1400" b="1" dirty="0">
                <a:effectLst/>
                <a:latin typeface="Calibri" panose="020F0502020204030204" pitchFamily="34" charset="0"/>
                <a:ea typeface="Calibri" panose="020F0502020204030204" pitchFamily="34" charset="0"/>
              </a:rPr>
              <a:t>Studies were identified across all the 10 KCs. Most agents presented </a:t>
            </a:r>
            <a:r>
              <a:rPr lang="en-GB" sz="1400" b="1" dirty="0">
                <a:latin typeface="Calibri" panose="020F0502020204030204" pitchFamily="34" charset="0"/>
                <a:ea typeface="Calibri" panose="020F0502020204030204" pitchFamily="34" charset="0"/>
              </a:rPr>
              <a:t>studies</a:t>
            </a:r>
            <a:r>
              <a:rPr lang="en-GB" sz="1400" b="1" dirty="0">
                <a:effectLst/>
                <a:latin typeface="Calibri" panose="020F0502020204030204" pitchFamily="34" charset="0"/>
                <a:ea typeface="Calibri" panose="020F0502020204030204" pitchFamily="34" charset="0"/>
              </a:rPr>
              <a:t> with toxicological endpoints related to 4 or more KCs.</a:t>
            </a:r>
          </a:p>
          <a:p>
            <a:pPr marL="342900" indent="-342900">
              <a:lnSpc>
                <a:spcPct val="150000"/>
              </a:lnSpc>
              <a:buAutoNum type="arabicPeriod"/>
            </a:pPr>
            <a:endParaRPr lang="en-GB" sz="1400" b="1" dirty="0">
              <a:latin typeface="Calibri" panose="020F0502020204030204" pitchFamily="34" charset="0"/>
              <a:ea typeface="Calibri" panose="020F0502020204030204" pitchFamily="34" charset="0"/>
            </a:endParaRPr>
          </a:p>
          <a:p>
            <a:pPr marL="342900" indent="-342900">
              <a:lnSpc>
                <a:spcPct val="150000"/>
              </a:lnSpc>
              <a:buAutoNum type="arabicPeriod"/>
            </a:pPr>
            <a:endParaRPr lang="en-GB" sz="1400" b="1" dirty="0">
              <a:latin typeface="Calibri" panose="020F0502020204030204" pitchFamily="34" charset="0"/>
              <a:ea typeface="Calibri" panose="020F0502020204030204" pitchFamily="34" charset="0"/>
            </a:endParaRPr>
          </a:p>
          <a:p>
            <a:pPr marL="342900" indent="-342900">
              <a:lnSpc>
                <a:spcPct val="150000"/>
              </a:lnSpc>
              <a:buAutoNum type="arabicPeriod"/>
            </a:pPr>
            <a:r>
              <a:rPr lang="en-US" sz="1400" b="1" dirty="0">
                <a:effectLst/>
                <a:latin typeface="Calibri" panose="020F0502020204030204" pitchFamily="34" charset="0"/>
                <a:ea typeface="Calibri" panose="020F0502020204030204" pitchFamily="34" charset="0"/>
              </a:rPr>
              <a:t>Agents classified in Group  1 and 2A had generally been the subject of more extensive mechanistic </a:t>
            </a:r>
            <a:r>
              <a:rPr lang="en-US" sz="1400" b="1" dirty="0">
                <a:latin typeface="Calibri" panose="020F0502020204030204" pitchFamily="34" charset="0"/>
                <a:ea typeface="Calibri" panose="020F0502020204030204" pitchFamily="34" charset="0"/>
              </a:rPr>
              <a:t>research</a:t>
            </a:r>
            <a:r>
              <a:rPr lang="en-US" sz="1400" b="1" dirty="0">
                <a:effectLst/>
                <a:latin typeface="Calibri" panose="020F0502020204030204" pitchFamily="34" charset="0"/>
                <a:ea typeface="Calibri" panose="020F0502020204030204" pitchFamily="34" charset="0"/>
              </a:rPr>
              <a:t> than agents classified in Groups 2B or 3.”  </a:t>
            </a:r>
            <a:r>
              <a:rPr lang="en-GB" sz="1400" b="1" dirty="0">
                <a:latin typeface="Calibri" panose="020F0502020204030204" pitchFamily="34" charset="0"/>
                <a:ea typeface="Calibri" panose="020F0502020204030204" pitchFamily="34" charset="0"/>
              </a:rPr>
              <a:t>M</a:t>
            </a:r>
            <a:r>
              <a:rPr lang="en-GB" sz="1400" b="1" dirty="0">
                <a:effectLst/>
                <a:latin typeface="Calibri" panose="020F0502020204030204" pitchFamily="34" charset="0"/>
                <a:ea typeface="Calibri" panose="020F0502020204030204" pitchFamily="34" charset="0"/>
              </a:rPr>
              <a:t>echanistic evidence </a:t>
            </a:r>
            <a:r>
              <a:rPr lang="en-GB" sz="1400" b="1" dirty="0">
                <a:latin typeface="Calibri" panose="020F0502020204030204" pitchFamily="34" charset="0"/>
                <a:ea typeface="Calibri" panose="020F0502020204030204" pitchFamily="34" charset="0"/>
              </a:rPr>
              <a:t>is</a:t>
            </a:r>
            <a:r>
              <a:rPr lang="en-GB" sz="1400" b="1" dirty="0">
                <a:effectLst/>
                <a:latin typeface="Calibri" panose="020F0502020204030204" pitchFamily="34" charset="0"/>
                <a:ea typeface="Calibri" panose="020F0502020204030204" pitchFamily="34" charset="0"/>
              </a:rPr>
              <a:t> not predicted by the number of studies evaluated. </a:t>
            </a:r>
          </a:p>
          <a:p>
            <a:pPr marL="171450" indent="-171450">
              <a:lnSpc>
                <a:spcPct val="150000"/>
              </a:lnSpc>
              <a:buFont typeface="Arial" panose="020B0604020202020204" pitchFamily="34" charset="0"/>
              <a:buChar char="•"/>
            </a:pPr>
            <a:endParaRPr lang="en-GB" sz="1400" b="1" dirty="0">
              <a:effectLst/>
              <a:latin typeface="Calibri" panose="020F0502020204030204" pitchFamily="34" charset="0"/>
              <a:ea typeface="Calibri" panose="020F0502020204030204" pitchFamily="34" charset="0"/>
            </a:endParaRPr>
          </a:p>
          <a:p>
            <a:pPr marL="171450" indent="-171450">
              <a:lnSpc>
                <a:spcPct val="150000"/>
              </a:lnSpc>
              <a:buFont typeface="Arial" panose="020B0604020202020204" pitchFamily="34" charset="0"/>
              <a:buChar char="•"/>
            </a:pPr>
            <a:endParaRPr lang="en-GB" sz="1400" b="1" dirty="0"/>
          </a:p>
        </p:txBody>
      </p:sp>
      <p:pic>
        <p:nvPicPr>
          <p:cNvPr id="6" name="Picture 5">
            <a:extLst>
              <a:ext uri="{FF2B5EF4-FFF2-40B4-BE49-F238E27FC236}">
                <a16:creationId xmlns:a16="http://schemas.microsoft.com/office/drawing/2014/main" id="{FDCB6251-0F37-3487-641A-4317157F340A}"/>
              </a:ext>
            </a:extLst>
          </p:cNvPr>
          <p:cNvPicPr>
            <a:picLocks noChangeAspect="1"/>
          </p:cNvPicPr>
          <p:nvPr/>
        </p:nvPicPr>
        <p:blipFill rotWithShape="1">
          <a:blip r:embed="rId5"/>
          <a:srcRect l="36336"/>
          <a:stretch/>
        </p:blipFill>
        <p:spPr>
          <a:xfrm>
            <a:off x="2520702" y="1614671"/>
            <a:ext cx="5476830" cy="4084072"/>
          </a:xfrm>
          <a:prstGeom prst="rect">
            <a:avLst/>
          </a:prstGeom>
        </p:spPr>
      </p:pic>
      <p:pic>
        <p:nvPicPr>
          <p:cNvPr id="25" name="Picture 24">
            <a:extLst>
              <a:ext uri="{FF2B5EF4-FFF2-40B4-BE49-F238E27FC236}">
                <a16:creationId xmlns:a16="http://schemas.microsoft.com/office/drawing/2014/main" id="{DE3D2FCC-1A02-2DC9-8238-8E5EC5E04B57}"/>
              </a:ext>
            </a:extLst>
          </p:cNvPr>
          <p:cNvPicPr>
            <a:picLocks noChangeAspect="1"/>
          </p:cNvPicPr>
          <p:nvPr/>
        </p:nvPicPr>
        <p:blipFill rotWithShape="1">
          <a:blip r:embed="rId6"/>
          <a:srcRect t="14084" r="52594"/>
          <a:stretch/>
        </p:blipFill>
        <p:spPr>
          <a:xfrm rot="5400000">
            <a:off x="1441140" y="5397872"/>
            <a:ext cx="887976" cy="1916059"/>
          </a:xfrm>
          <a:prstGeom prst="rect">
            <a:avLst/>
          </a:prstGeom>
        </p:spPr>
      </p:pic>
      <p:sp>
        <p:nvSpPr>
          <p:cNvPr id="26" name="TextBox 25">
            <a:extLst>
              <a:ext uri="{FF2B5EF4-FFF2-40B4-BE49-F238E27FC236}">
                <a16:creationId xmlns:a16="http://schemas.microsoft.com/office/drawing/2014/main" id="{62F5DDB8-8C24-3714-7ED9-AEF3D5D3E30B}"/>
              </a:ext>
            </a:extLst>
          </p:cNvPr>
          <p:cNvSpPr txBox="1"/>
          <p:nvPr/>
        </p:nvSpPr>
        <p:spPr>
          <a:xfrm>
            <a:off x="89913" y="1863880"/>
            <a:ext cx="5221606" cy="252822"/>
          </a:xfrm>
          <a:prstGeom prst="rect">
            <a:avLst/>
          </a:prstGeom>
          <a:noFill/>
        </p:spPr>
        <p:txBody>
          <a:bodyPr wrap="square" rtlCol="0">
            <a:spAutoFit/>
          </a:bodyPr>
          <a:lstStyle/>
          <a:p>
            <a:r>
              <a:rPr lang="en-GB" sz="1000" b="1" dirty="0"/>
              <a:t>KC1: is electrophilic or metabolic activated</a:t>
            </a:r>
          </a:p>
        </p:txBody>
      </p:sp>
      <p:sp>
        <p:nvSpPr>
          <p:cNvPr id="28" name="TextBox 27">
            <a:extLst>
              <a:ext uri="{FF2B5EF4-FFF2-40B4-BE49-F238E27FC236}">
                <a16:creationId xmlns:a16="http://schemas.microsoft.com/office/drawing/2014/main" id="{503F44C8-71D5-A3A9-8660-2EC18C3AACEC}"/>
              </a:ext>
            </a:extLst>
          </p:cNvPr>
          <p:cNvSpPr txBox="1"/>
          <p:nvPr/>
        </p:nvSpPr>
        <p:spPr>
          <a:xfrm>
            <a:off x="1441023" y="2194704"/>
            <a:ext cx="5221606" cy="252822"/>
          </a:xfrm>
          <a:prstGeom prst="rect">
            <a:avLst/>
          </a:prstGeom>
          <a:noFill/>
        </p:spPr>
        <p:txBody>
          <a:bodyPr wrap="square" rtlCol="0">
            <a:spAutoFit/>
          </a:bodyPr>
          <a:lstStyle/>
          <a:p>
            <a:r>
              <a:rPr lang="en-GB" sz="1000" b="1" dirty="0"/>
              <a:t>KC2: is genotoxic</a:t>
            </a:r>
          </a:p>
        </p:txBody>
      </p:sp>
      <p:sp>
        <p:nvSpPr>
          <p:cNvPr id="29" name="TextBox 28">
            <a:extLst>
              <a:ext uri="{FF2B5EF4-FFF2-40B4-BE49-F238E27FC236}">
                <a16:creationId xmlns:a16="http://schemas.microsoft.com/office/drawing/2014/main" id="{BBA3400E-94D4-41C3-ECA5-EBE502A12E58}"/>
              </a:ext>
            </a:extLst>
          </p:cNvPr>
          <p:cNvSpPr txBox="1"/>
          <p:nvPr/>
        </p:nvSpPr>
        <p:spPr>
          <a:xfrm>
            <a:off x="12798" y="2526730"/>
            <a:ext cx="5221606" cy="252822"/>
          </a:xfrm>
          <a:prstGeom prst="rect">
            <a:avLst/>
          </a:prstGeom>
          <a:noFill/>
        </p:spPr>
        <p:txBody>
          <a:bodyPr wrap="square" rtlCol="0">
            <a:spAutoFit/>
          </a:bodyPr>
          <a:lstStyle/>
          <a:p>
            <a:r>
              <a:rPr lang="en-GB" sz="1000" b="1" dirty="0"/>
              <a:t>KC3: alters DNA repair or genomic instability</a:t>
            </a:r>
          </a:p>
        </p:txBody>
      </p:sp>
      <p:sp>
        <p:nvSpPr>
          <p:cNvPr id="30" name="TextBox 29">
            <a:extLst>
              <a:ext uri="{FF2B5EF4-FFF2-40B4-BE49-F238E27FC236}">
                <a16:creationId xmlns:a16="http://schemas.microsoft.com/office/drawing/2014/main" id="{FE881450-E2A8-CD73-C19D-03B344C998D1}"/>
              </a:ext>
            </a:extLst>
          </p:cNvPr>
          <p:cNvSpPr txBox="1"/>
          <p:nvPr/>
        </p:nvSpPr>
        <p:spPr>
          <a:xfrm>
            <a:off x="503623" y="2884413"/>
            <a:ext cx="5221606" cy="252822"/>
          </a:xfrm>
          <a:prstGeom prst="rect">
            <a:avLst/>
          </a:prstGeom>
          <a:noFill/>
        </p:spPr>
        <p:txBody>
          <a:bodyPr wrap="square" rtlCol="0">
            <a:spAutoFit/>
          </a:bodyPr>
          <a:lstStyle/>
          <a:p>
            <a:r>
              <a:rPr lang="en-GB" sz="1000" b="1" dirty="0"/>
              <a:t>KC4: induces epigenetic alterations</a:t>
            </a:r>
          </a:p>
        </p:txBody>
      </p:sp>
      <p:sp>
        <p:nvSpPr>
          <p:cNvPr id="31" name="TextBox 30">
            <a:extLst>
              <a:ext uri="{FF2B5EF4-FFF2-40B4-BE49-F238E27FC236}">
                <a16:creationId xmlns:a16="http://schemas.microsoft.com/office/drawing/2014/main" id="{C3B79E9C-1330-760F-FC44-D1CFFE78F713}"/>
              </a:ext>
            </a:extLst>
          </p:cNvPr>
          <p:cNvSpPr txBox="1"/>
          <p:nvPr/>
        </p:nvSpPr>
        <p:spPr>
          <a:xfrm>
            <a:off x="850514" y="3232414"/>
            <a:ext cx="5221606" cy="252822"/>
          </a:xfrm>
          <a:prstGeom prst="rect">
            <a:avLst/>
          </a:prstGeom>
          <a:noFill/>
        </p:spPr>
        <p:txBody>
          <a:bodyPr wrap="square" rtlCol="0">
            <a:spAutoFit/>
          </a:bodyPr>
          <a:lstStyle/>
          <a:p>
            <a:r>
              <a:rPr lang="en-GB" sz="1000" b="1" dirty="0"/>
              <a:t>KC5: induces oxidative stress</a:t>
            </a:r>
          </a:p>
        </p:txBody>
      </p:sp>
      <p:sp>
        <p:nvSpPr>
          <p:cNvPr id="32" name="TextBox 31">
            <a:extLst>
              <a:ext uri="{FF2B5EF4-FFF2-40B4-BE49-F238E27FC236}">
                <a16:creationId xmlns:a16="http://schemas.microsoft.com/office/drawing/2014/main" id="{A3991587-B429-1979-972E-ED47444032CB}"/>
              </a:ext>
            </a:extLst>
          </p:cNvPr>
          <p:cNvSpPr txBox="1"/>
          <p:nvPr/>
        </p:nvSpPr>
        <p:spPr>
          <a:xfrm>
            <a:off x="519641" y="3585581"/>
            <a:ext cx="5221606" cy="252822"/>
          </a:xfrm>
          <a:prstGeom prst="rect">
            <a:avLst/>
          </a:prstGeom>
          <a:noFill/>
        </p:spPr>
        <p:txBody>
          <a:bodyPr wrap="square" rtlCol="0">
            <a:spAutoFit/>
          </a:bodyPr>
          <a:lstStyle/>
          <a:p>
            <a:r>
              <a:rPr lang="en-GB" sz="1000" b="1" dirty="0"/>
              <a:t>KC6: induces chronic inflammation</a:t>
            </a:r>
          </a:p>
        </p:txBody>
      </p:sp>
      <p:sp>
        <p:nvSpPr>
          <p:cNvPr id="33" name="TextBox 32">
            <a:extLst>
              <a:ext uri="{FF2B5EF4-FFF2-40B4-BE49-F238E27FC236}">
                <a16:creationId xmlns:a16="http://schemas.microsoft.com/office/drawing/2014/main" id="{9A2BA7C5-1C0D-6959-8AB8-9264BA742A0D}"/>
              </a:ext>
            </a:extLst>
          </p:cNvPr>
          <p:cNvSpPr txBox="1"/>
          <p:nvPr/>
        </p:nvSpPr>
        <p:spPr>
          <a:xfrm>
            <a:off x="927097" y="3928608"/>
            <a:ext cx="5221606" cy="252822"/>
          </a:xfrm>
          <a:prstGeom prst="rect">
            <a:avLst/>
          </a:prstGeom>
          <a:noFill/>
        </p:spPr>
        <p:txBody>
          <a:bodyPr wrap="square" rtlCol="0">
            <a:spAutoFit/>
          </a:bodyPr>
          <a:lstStyle/>
          <a:p>
            <a:r>
              <a:rPr lang="en-GB" sz="1000" b="1" dirty="0"/>
              <a:t>KC7: is immunosuppressive</a:t>
            </a:r>
          </a:p>
        </p:txBody>
      </p:sp>
      <p:sp>
        <p:nvSpPr>
          <p:cNvPr id="34" name="TextBox 33">
            <a:extLst>
              <a:ext uri="{FF2B5EF4-FFF2-40B4-BE49-F238E27FC236}">
                <a16:creationId xmlns:a16="http://schemas.microsoft.com/office/drawing/2014/main" id="{A038499D-F059-2322-006A-79760DD6232E}"/>
              </a:ext>
            </a:extLst>
          </p:cNvPr>
          <p:cNvSpPr txBox="1"/>
          <p:nvPr/>
        </p:nvSpPr>
        <p:spPr>
          <a:xfrm>
            <a:off x="110069" y="4239682"/>
            <a:ext cx="5221606" cy="252822"/>
          </a:xfrm>
          <a:prstGeom prst="rect">
            <a:avLst/>
          </a:prstGeom>
          <a:noFill/>
        </p:spPr>
        <p:txBody>
          <a:bodyPr wrap="square" rtlCol="0">
            <a:spAutoFit/>
          </a:bodyPr>
          <a:lstStyle/>
          <a:p>
            <a:r>
              <a:rPr lang="en-GB" sz="1000" b="1" dirty="0"/>
              <a:t>KC8: modulates receptor-mediated effects</a:t>
            </a:r>
          </a:p>
        </p:txBody>
      </p:sp>
      <p:sp>
        <p:nvSpPr>
          <p:cNvPr id="35" name="TextBox 34">
            <a:extLst>
              <a:ext uri="{FF2B5EF4-FFF2-40B4-BE49-F238E27FC236}">
                <a16:creationId xmlns:a16="http://schemas.microsoft.com/office/drawing/2014/main" id="{32DDDE33-9C7D-B216-A3F6-2C808AAA7B59}"/>
              </a:ext>
            </a:extLst>
          </p:cNvPr>
          <p:cNvSpPr txBox="1"/>
          <p:nvPr/>
        </p:nvSpPr>
        <p:spPr>
          <a:xfrm>
            <a:off x="873394" y="4601431"/>
            <a:ext cx="5221606" cy="252822"/>
          </a:xfrm>
          <a:prstGeom prst="rect">
            <a:avLst/>
          </a:prstGeom>
          <a:noFill/>
        </p:spPr>
        <p:txBody>
          <a:bodyPr wrap="square" rtlCol="0">
            <a:spAutoFit/>
          </a:bodyPr>
          <a:lstStyle/>
          <a:p>
            <a:r>
              <a:rPr lang="en-GB" sz="1000" b="1" dirty="0"/>
              <a:t>KC9: causes immortalization</a:t>
            </a:r>
          </a:p>
        </p:txBody>
      </p:sp>
      <p:sp>
        <p:nvSpPr>
          <p:cNvPr id="36" name="TextBox 35">
            <a:extLst>
              <a:ext uri="{FF2B5EF4-FFF2-40B4-BE49-F238E27FC236}">
                <a16:creationId xmlns:a16="http://schemas.microsoft.com/office/drawing/2014/main" id="{652DBB23-D26B-1066-F4C0-644894F195D1}"/>
              </a:ext>
            </a:extLst>
          </p:cNvPr>
          <p:cNvSpPr txBox="1"/>
          <p:nvPr/>
        </p:nvSpPr>
        <p:spPr>
          <a:xfrm>
            <a:off x="84356" y="4935141"/>
            <a:ext cx="2489543" cy="410836"/>
          </a:xfrm>
          <a:prstGeom prst="rect">
            <a:avLst/>
          </a:prstGeom>
          <a:noFill/>
        </p:spPr>
        <p:txBody>
          <a:bodyPr wrap="square" rtlCol="0">
            <a:spAutoFit/>
          </a:bodyPr>
          <a:lstStyle/>
          <a:p>
            <a:r>
              <a:rPr lang="en-GB" sz="1000" b="1" dirty="0"/>
              <a:t>KC10: alters cell proliferation, cell death or nutrient supply</a:t>
            </a:r>
          </a:p>
        </p:txBody>
      </p:sp>
      <p:sp>
        <p:nvSpPr>
          <p:cNvPr id="8" name="TextBox 7">
            <a:extLst>
              <a:ext uri="{FF2B5EF4-FFF2-40B4-BE49-F238E27FC236}">
                <a16:creationId xmlns:a16="http://schemas.microsoft.com/office/drawing/2014/main" id="{A277FD42-1F5D-B231-DA29-696710593744}"/>
              </a:ext>
            </a:extLst>
          </p:cNvPr>
          <p:cNvSpPr txBox="1"/>
          <p:nvPr/>
        </p:nvSpPr>
        <p:spPr>
          <a:xfrm>
            <a:off x="412461" y="5917820"/>
            <a:ext cx="1412526" cy="276999"/>
          </a:xfrm>
          <a:prstGeom prst="rect">
            <a:avLst/>
          </a:prstGeom>
          <a:noFill/>
        </p:spPr>
        <p:txBody>
          <a:bodyPr wrap="square" rtlCol="0">
            <a:spAutoFit/>
          </a:bodyPr>
          <a:lstStyle/>
          <a:p>
            <a:r>
              <a:rPr lang="en-GB" sz="1200" b="1" dirty="0"/>
              <a:t>  Group 1</a:t>
            </a:r>
          </a:p>
        </p:txBody>
      </p:sp>
      <p:sp>
        <p:nvSpPr>
          <p:cNvPr id="37" name="TextBox 36">
            <a:extLst>
              <a:ext uri="{FF2B5EF4-FFF2-40B4-BE49-F238E27FC236}">
                <a16:creationId xmlns:a16="http://schemas.microsoft.com/office/drawing/2014/main" id="{7A4D43AA-8B28-8AB3-2B7C-AF0B3BD10487}"/>
              </a:ext>
            </a:extLst>
          </p:cNvPr>
          <p:cNvSpPr txBox="1"/>
          <p:nvPr/>
        </p:nvSpPr>
        <p:spPr>
          <a:xfrm>
            <a:off x="334277" y="6141779"/>
            <a:ext cx="1412526" cy="276999"/>
          </a:xfrm>
          <a:prstGeom prst="rect">
            <a:avLst/>
          </a:prstGeom>
          <a:noFill/>
        </p:spPr>
        <p:txBody>
          <a:bodyPr wrap="square" rtlCol="0">
            <a:spAutoFit/>
          </a:bodyPr>
          <a:lstStyle/>
          <a:p>
            <a:r>
              <a:rPr lang="en-GB" sz="1200" b="1" dirty="0"/>
              <a:t>  Group 2A</a:t>
            </a:r>
          </a:p>
        </p:txBody>
      </p:sp>
      <p:sp>
        <p:nvSpPr>
          <p:cNvPr id="38" name="TextBox 37">
            <a:extLst>
              <a:ext uri="{FF2B5EF4-FFF2-40B4-BE49-F238E27FC236}">
                <a16:creationId xmlns:a16="http://schemas.microsoft.com/office/drawing/2014/main" id="{F4025E35-7AD8-A244-1F51-F75F2AADE971}"/>
              </a:ext>
            </a:extLst>
          </p:cNvPr>
          <p:cNvSpPr txBox="1"/>
          <p:nvPr/>
        </p:nvSpPr>
        <p:spPr>
          <a:xfrm>
            <a:off x="327653" y="6349836"/>
            <a:ext cx="1412526" cy="276999"/>
          </a:xfrm>
          <a:prstGeom prst="rect">
            <a:avLst/>
          </a:prstGeom>
          <a:noFill/>
        </p:spPr>
        <p:txBody>
          <a:bodyPr wrap="square" rtlCol="0">
            <a:spAutoFit/>
          </a:bodyPr>
          <a:lstStyle/>
          <a:p>
            <a:r>
              <a:rPr lang="en-GB" sz="1200" b="1" dirty="0"/>
              <a:t>  Group 2B</a:t>
            </a:r>
          </a:p>
        </p:txBody>
      </p:sp>
      <p:sp>
        <p:nvSpPr>
          <p:cNvPr id="39" name="TextBox 38">
            <a:extLst>
              <a:ext uri="{FF2B5EF4-FFF2-40B4-BE49-F238E27FC236}">
                <a16:creationId xmlns:a16="http://schemas.microsoft.com/office/drawing/2014/main" id="{C4F80ADA-CFBE-08A3-CA89-BEBA2A27ED0F}"/>
              </a:ext>
            </a:extLst>
          </p:cNvPr>
          <p:cNvSpPr txBox="1"/>
          <p:nvPr/>
        </p:nvSpPr>
        <p:spPr>
          <a:xfrm>
            <a:off x="416440" y="6549942"/>
            <a:ext cx="1412526" cy="276999"/>
          </a:xfrm>
          <a:prstGeom prst="rect">
            <a:avLst/>
          </a:prstGeom>
          <a:noFill/>
        </p:spPr>
        <p:txBody>
          <a:bodyPr wrap="square" rtlCol="0">
            <a:spAutoFit/>
          </a:bodyPr>
          <a:lstStyle/>
          <a:p>
            <a:r>
              <a:rPr lang="en-GB" sz="1200" b="1" dirty="0"/>
              <a:t>  Group 3</a:t>
            </a:r>
          </a:p>
        </p:txBody>
      </p:sp>
      <p:sp>
        <p:nvSpPr>
          <p:cNvPr id="9" name="TextBox 8">
            <a:extLst>
              <a:ext uri="{FF2B5EF4-FFF2-40B4-BE49-F238E27FC236}">
                <a16:creationId xmlns:a16="http://schemas.microsoft.com/office/drawing/2014/main" id="{ACD78300-98CE-3DB8-7154-3601100B67D5}"/>
              </a:ext>
            </a:extLst>
          </p:cNvPr>
          <p:cNvSpPr txBox="1"/>
          <p:nvPr/>
        </p:nvSpPr>
        <p:spPr>
          <a:xfrm>
            <a:off x="1258558" y="5454399"/>
            <a:ext cx="2109842" cy="276999"/>
          </a:xfrm>
          <a:prstGeom prst="rect">
            <a:avLst/>
          </a:prstGeom>
          <a:noFill/>
        </p:spPr>
        <p:txBody>
          <a:bodyPr wrap="square" rtlCol="0">
            <a:spAutoFit/>
          </a:bodyPr>
          <a:lstStyle/>
          <a:p>
            <a:r>
              <a:rPr lang="en-GB" sz="1200" b="1" dirty="0"/>
              <a:t>Number of studies</a:t>
            </a:r>
          </a:p>
        </p:txBody>
      </p:sp>
      <p:sp>
        <p:nvSpPr>
          <p:cNvPr id="10" name="TextBox 9">
            <a:extLst>
              <a:ext uri="{FF2B5EF4-FFF2-40B4-BE49-F238E27FC236}">
                <a16:creationId xmlns:a16="http://schemas.microsoft.com/office/drawing/2014/main" id="{54C97FEF-51FD-C96E-4E07-35DB9AA50E46}"/>
              </a:ext>
            </a:extLst>
          </p:cNvPr>
          <p:cNvSpPr txBox="1"/>
          <p:nvPr/>
        </p:nvSpPr>
        <p:spPr>
          <a:xfrm>
            <a:off x="2520313" y="5721276"/>
            <a:ext cx="829527" cy="230832"/>
          </a:xfrm>
          <a:prstGeom prst="rect">
            <a:avLst/>
          </a:prstGeom>
          <a:noFill/>
        </p:spPr>
        <p:txBody>
          <a:bodyPr wrap="square" rtlCol="0">
            <a:spAutoFit/>
          </a:bodyPr>
          <a:lstStyle/>
          <a:p>
            <a:r>
              <a:rPr lang="en-GB" sz="900" dirty="0"/>
              <a:t>&gt;101</a:t>
            </a:r>
          </a:p>
        </p:txBody>
      </p:sp>
      <p:sp>
        <p:nvSpPr>
          <p:cNvPr id="40" name="TextBox 39">
            <a:extLst>
              <a:ext uri="{FF2B5EF4-FFF2-40B4-BE49-F238E27FC236}">
                <a16:creationId xmlns:a16="http://schemas.microsoft.com/office/drawing/2014/main" id="{BEC7D426-E334-4E70-824A-F5ACCD86CE7F}"/>
              </a:ext>
            </a:extLst>
          </p:cNvPr>
          <p:cNvSpPr txBox="1"/>
          <p:nvPr/>
        </p:nvSpPr>
        <p:spPr>
          <a:xfrm>
            <a:off x="2043822" y="5715269"/>
            <a:ext cx="829527" cy="230832"/>
          </a:xfrm>
          <a:prstGeom prst="rect">
            <a:avLst/>
          </a:prstGeom>
          <a:noFill/>
        </p:spPr>
        <p:txBody>
          <a:bodyPr wrap="square" rtlCol="0">
            <a:spAutoFit/>
          </a:bodyPr>
          <a:lstStyle/>
          <a:p>
            <a:r>
              <a:rPr lang="en-GB" sz="900" dirty="0"/>
              <a:t>51-100</a:t>
            </a:r>
          </a:p>
        </p:txBody>
      </p:sp>
      <p:sp>
        <p:nvSpPr>
          <p:cNvPr id="41" name="TextBox 40">
            <a:extLst>
              <a:ext uri="{FF2B5EF4-FFF2-40B4-BE49-F238E27FC236}">
                <a16:creationId xmlns:a16="http://schemas.microsoft.com/office/drawing/2014/main" id="{102479A4-0F8D-E0EA-EF59-7B91B0C47FE1}"/>
              </a:ext>
            </a:extLst>
          </p:cNvPr>
          <p:cNvSpPr txBox="1"/>
          <p:nvPr/>
        </p:nvSpPr>
        <p:spPr>
          <a:xfrm>
            <a:off x="1671471" y="5715496"/>
            <a:ext cx="829527" cy="230832"/>
          </a:xfrm>
          <a:prstGeom prst="rect">
            <a:avLst/>
          </a:prstGeom>
          <a:noFill/>
        </p:spPr>
        <p:txBody>
          <a:bodyPr wrap="square" rtlCol="0">
            <a:spAutoFit/>
          </a:bodyPr>
          <a:lstStyle/>
          <a:p>
            <a:r>
              <a:rPr lang="en-GB" sz="900" dirty="0"/>
              <a:t>21-50</a:t>
            </a:r>
          </a:p>
        </p:txBody>
      </p:sp>
      <p:sp>
        <p:nvSpPr>
          <p:cNvPr id="42" name="TextBox 41">
            <a:extLst>
              <a:ext uri="{FF2B5EF4-FFF2-40B4-BE49-F238E27FC236}">
                <a16:creationId xmlns:a16="http://schemas.microsoft.com/office/drawing/2014/main" id="{CDA75B47-2B56-9E9B-3868-3B575238D4A4}"/>
              </a:ext>
            </a:extLst>
          </p:cNvPr>
          <p:cNvSpPr txBox="1"/>
          <p:nvPr/>
        </p:nvSpPr>
        <p:spPr>
          <a:xfrm>
            <a:off x="1068507" y="5716822"/>
            <a:ext cx="829527" cy="230832"/>
          </a:xfrm>
          <a:prstGeom prst="rect">
            <a:avLst/>
          </a:prstGeom>
          <a:noFill/>
        </p:spPr>
        <p:txBody>
          <a:bodyPr wrap="square" rtlCol="0">
            <a:spAutoFit/>
          </a:bodyPr>
          <a:lstStyle/>
          <a:p>
            <a:r>
              <a:rPr lang="en-GB" sz="900" dirty="0"/>
              <a:t>1-10</a:t>
            </a:r>
          </a:p>
        </p:txBody>
      </p:sp>
      <p:sp>
        <p:nvSpPr>
          <p:cNvPr id="43" name="TextBox 42">
            <a:extLst>
              <a:ext uri="{FF2B5EF4-FFF2-40B4-BE49-F238E27FC236}">
                <a16:creationId xmlns:a16="http://schemas.microsoft.com/office/drawing/2014/main" id="{7E1C8BC3-FC1D-2D14-39C0-D013D21061ED}"/>
              </a:ext>
            </a:extLst>
          </p:cNvPr>
          <p:cNvSpPr txBox="1"/>
          <p:nvPr/>
        </p:nvSpPr>
        <p:spPr>
          <a:xfrm>
            <a:off x="1327692" y="5716825"/>
            <a:ext cx="829527" cy="230832"/>
          </a:xfrm>
          <a:prstGeom prst="rect">
            <a:avLst/>
          </a:prstGeom>
          <a:noFill/>
        </p:spPr>
        <p:txBody>
          <a:bodyPr wrap="square" rtlCol="0">
            <a:spAutoFit/>
          </a:bodyPr>
          <a:lstStyle/>
          <a:p>
            <a:r>
              <a:rPr lang="en-GB" sz="900" dirty="0"/>
              <a:t>11-20</a:t>
            </a:r>
          </a:p>
        </p:txBody>
      </p:sp>
      <p:cxnSp>
        <p:nvCxnSpPr>
          <p:cNvPr id="49" name="Straight Connector 48">
            <a:extLst>
              <a:ext uri="{FF2B5EF4-FFF2-40B4-BE49-F238E27FC236}">
                <a16:creationId xmlns:a16="http://schemas.microsoft.com/office/drawing/2014/main" id="{180335C7-A96B-F8C7-CA2B-39A15BE7A250}"/>
              </a:ext>
            </a:extLst>
          </p:cNvPr>
          <p:cNvCxnSpPr/>
          <p:nvPr/>
        </p:nvCxnSpPr>
        <p:spPr>
          <a:xfrm flipV="1">
            <a:off x="1740179" y="5888359"/>
            <a:ext cx="0" cy="88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83C55DC-C3E5-C91F-1F8B-ED3201763051}"/>
              </a:ext>
            </a:extLst>
          </p:cNvPr>
          <p:cNvCxnSpPr/>
          <p:nvPr/>
        </p:nvCxnSpPr>
        <p:spPr>
          <a:xfrm flipV="1">
            <a:off x="1434673" y="5894958"/>
            <a:ext cx="0" cy="88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54046B-36ED-BFC6-B08B-2395DA91F994}"/>
              </a:ext>
            </a:extLst>
          </p:cNvPr>
          <p:cNvCxnSpPr/>
          <p:nvPr/>
        </p:nvCxnSpPr>
        <p:spPr>
          <a:xfrm flipV="1">
            <a:off x="2157219" y="5903207"/>
            <a:ext cx="0" cy="88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D65C55D-CDD6-9050-8A8B-C84E61B0BE07}"/>
              </a:ext>
            </a:extLst>
          </p:cNvPr>
          <p:cNvCxnSpPr/>
          <p:nvPr/>
        </p:nvCxnSpPr>
        <p:spPr>
          <a:xfrm flipV="1">
            <a:off x="2600336" y="5894958"/>
            <a:ext cx="0" cy="88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68ACF69F-84FF-BDBE-3B17-1A1B7B394D0C}"/>
              </a:ext>
            </a:extLst>
          </p:cNvPr>
          <p:cNvSpPr/>
          <p:nvPr/>
        </p:nvSpPr>
        <p:spPr>
          <a:xfrm>
            <a:off x="427498" y="5454399"/>
            <a:ext cx="2504908" cy="13725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Audio 17">
            <a:hlinkClick r:id="" action="ppaction://media"/>
            <a:extLst>
              <a:ext uri="{FF2B5EF4-FFF2-40B4-BE49-F238E27FC236}">
                <a16:creationId xmlns:a16="http://schemas.microsoft.com/office/drawing/2014/main" id="{0A24CAB6-F302-517B-49BB-7A3582B07A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15461859"/>
      </p:ext>
    </p:extLst>
  </p:cSld>
  <p:clrMapOvr>
    <a:masterClrMapping/>
  </p:clrMapOvr>
  <mc:AlternateContent xmlns:mc="http://schemas.openxmlformats.org/markup-compatibility/2006" xmlns:p14="http://schemas.microsoft.com/office/powerpoint/2010/main">
    <mc:Choice Requires="p14">
      <p:transition spd="slow" p14:dur="2000" advTm="69466"/>
    </mc:Choice>
    <mc:Fallback xmlns="">
      <p:transition spd="slow" advTm="6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854" y="256551"/>
            <a:ext cx="5543296" cy="1406737"/>
          </a:xfrm>
        </p:spPr>
        <p:txBody>
          <a:bodyPr/>
          <a:lstStyle/>
          <a:p>
            <a:r>
              <a:rPr lang="en-GB" sz="2400" dirty="0"/>
              <a:t>Conclusions</a:t>
            </a:r>
          </a:p>
        </p:txBody>
      </p:sp>
      <p:sp>
        <p:nvSpPr>
          <p:cNvPr id="3" name="Subtitle 2"/>
          <p:cNvSpPr>
            <a:spLocks noGrp="1"/>
          </p:cNvSpPr>
          <p:nvPr>
            <p:ph type="subTitle" idx="1"/>
          </p:nvPr>
        </p:nvSpPr>
        <p:spPr>
          <a:xfrm>
            <a:off x="228854" y="1501048"/>
            <a:ext cx="5543296" cy="1655762"/>
          </a:xfrm>
        </p:spPr>
        <p:txBody>
          <a:bodyPr/>
          <a:lstStyle/>
          <a:p>
            <a:r>
              <a:rPr lang="en-GB" sz="1800" dirty="0">
                <a:solidFill>
                  <a:schemeClr val="bg1"/>
                </a:solidFill>
                <a:effectLst/>
                <a:latin typeface="Calibri" panose="020F0502020204030204" pitchFamily="34" charset="0"/>
                <a:ea typeface="Calibri" panose="020F0502020204030204" pitchFamily="34" charset="0"/>
                <a:cs typeface="Segoe UI" panose="020B0502040204020203" pitchFamily="34" charset="0"/>
              </a:rPr>
              <a:t>Mechanistic evidence can inform cancer hazard identification even in the absence of human cancer or animal cancer evidence</a:t>
            </a:r>
          </a:p>
          <a:p>
            <a:endParaRPr lang="en-GB" sz="1800" dirty="0">
              <a:solidFill>
                <a:schemeClr val="bg1"/>
              </a:solidFill>
              <a:latin typeface="Calibri" panose="020F0502020204030204" pitchFamily="34" charset="0"/>
            </a:endParaRPr>
          </a:p>
          <a:p>
            <a:r>
              <a:rPr lang="en-GB" sz="1800" dirty="0">
                <a:solidFill>
                  <a:schemeClr val="accent6">
                    <a:lumMod val="40000"/>
                    <a:lumOff val="60000"/>
                  </a:schemeClr>
                </a:solidFill>
                <a:latin typeface="Calibri" panose="020F0502020204030204" pitchFamily="34" charset="0"/>
              </a:rPr>
              <a:t>Continued experience with the systematic review of literature using the key characteristics of carcinogens has proven to be:</a:t>
            </a:r>
          </a:p>
          <a:p>
            <a:pPr marL="285750" indent="-285750">
              <a:buFont typeface="Wingdings" panose="05000000000000000000" pitchFamily="2" charset="2"/>
              <a:buChar char="Ø"/>
            </a:pPr>
            <a:r>
              <a:rPr lang="en-GB" sz="1800" dirty="0">
                <a:solidFill>
                  <a:schemeClr val="accent6">
                    <a:lumMod val="40000"/>
                    <a:lumOff val="60000"/>
                  </a:schemeClr>
                </a:solidFill>
                <a:latin typeface="Calibri" panose="020F0502020204030204" pitchFamily="34" charset="0"/>
              </a:rPr>
              <a:t>Applicable for the mechanistic evaluation   </a:t>
            </a:r>
          </a:p>
          <a:p>
            <a:endParaRPr lang="en-GB" sz="1800" dirty="0">
              <a:solidFill>
                <a:schemeClr val="accent6">
                  <a:lumMod val="40000"/>
                  <a:lumOff val="60000"/>
                </a:schemeClr>
              </a:solidFill>
              <a:latin typeface="Calibri" panose="020F0502020204030204" pitchFamily="34" charset="0"/>
            </a:endParaRPr>
          </a:p>
          <a:p>
            <a:pPr marL="285750" indent="-285750">
              <a:buFont typeface="Wingdings" panose="05000000000000000000" pitchFamily="2" charset="2"/>
              <a:buChar char="Ø"/>
            </a:pPr>
            <a:r>
              <a:rPr lang="en-GB" sz="1800" dirty="0">
                <a:solidFill>
                  <a:schemeClr val="accent6">
                    <a:lumMod val="40000"/>
                    <a:lumOff val="60000"/>
                  </a:schemeClr>
                </a:solidFill>
                <a:latin typeface="Calibri" panose="020F0502020204030204" pitchFamily="34" charset="0"/>
              </a:rPr>
              <a:t>Useful to identify gaps in knowledge </a:t>
            </a:r>
            <a:endParaRPr lang="en-GB" sz="1800" dirty="0">
              <a:solidFill>
                <a:schemeClr val="accent6">
                  <a:lumMod val="40000"/>
                  <a:lumOff val="60000"/>
                </a:schemeClr>
              </a:solidFill>
              <a:latin typeface="Calibri" panose="020F0502020204030204" pitchFamily="34" charset="0"/>
              <a:ea typeface="Calibri" panose="020F0502020204030204" pitchFamily="34" charset="0"/>
            </a:endParaRPr>
          </a:p>
          <a:p>
            <a:endParaRPr lang="en-GB" sz="1800" dirty="0">
              <a:solidFill>
                <a:schemeClr val="accent6">
                  <a:lumMod val="40000"/>
                  <a:lumOff val="60000"/>
                </a:schemeClr>
              </a:solidFill>
              <a:latin typeface="Calibri" panose="020F0502020204030204" pitchFamily="34" charset="0"/>
              <a:ea typeface="Calibri" panose="020F0502020204030204" pitchFamily="34" charset="0"/>
            </a:endParaRPr>
          </a:p>
          <a:p>
            <a:endParaRPr lang="en-GB" dirty="0">
              <a:solidFill>
                <a:schemeClr val="accent6">
                  <a:lumMod val="40000"/>
                  <a:lumOff val="60000"/>
                </a:schemeClr>
              </a:solidFill>
            </a:endParaRPr>
          </a:p>
        </p:txBody>
      </p:sp>
      <p:pic>
        <p:nvPicPr>
          <p:cNvPr id="6" name="Picture 5" descr="Logo, icon&#10;&#10;Description automatically generated">
            <a:extLst>
              <a:ext uri="{FF2B5EF4-FFF2-40B4-BE49-F238E27FC236}">
                <a16:creationId xmlns:a16="http://schemas.microsoft.com/office/drawing/2014/main" id="{6858890C-37E9-0993-0E97-DDC40EB952D3}"/>
              </a:ext>
            </a:extLst>
          </p:cNvPr>
          <p:cNvPicPr>
            <a:picLocks noChangeAspect="1"/>
          </p:cNvPicPr>
          <p:nvPr/>
        </p:nvPicPr>
        <p:blipFill>
          <a:blip r:embed="rId5"/>
          <a:stretch>
            <a:fillRect/>
          </a:stretch>
        </p:blipFill>
        <p:spPr>
          <a:xfrm>
            <a:off x="4566261" y="5012151"/>
            <a:ext cx="1875968" cy="1845849"/>
          </a:xfrm>
          <a:prstGeom prst="rect">
            <a:avLst/>
          </a:prstGeom>
        </p:spPr>
      </p:pic>
      <p:pic>
        <p:nvPicPr>
          <p:cNvPr id="8" name="Picture 7" descr="A group of people standing together outside&#10;&#10;Description automatically generated with medium confidence">
            <a:extLst>
              <a:ext uri="{FF2B5EF4-FFF2-40B4-BE49-F238E27FC236}">
                <a16:creationId xmlns:a16="http://schemas.microsoft.com/office/drawing/2014/main" id="{AF8467CC-A137-B6CB-E2CC-B46C4E9CEF16}"/>
              </a:ext>
            </a:extLst>
          </p:cNvPr>
          <p:cNvPicPr>
            <a:picLocks noChangeAspect="1"/>
          </p:cNvPicPr>
          <p:nvPr/>
        </p:nvPicPr>
        <p:blipFill>
          <a:blip r:embed="rId6"/>
          <a:stretch>
            <a:fillRect/>
          </a:stretch>
        </p:blipFill>
        <p:spPr>
          <a:xfrm>
            <a:off x="6572137" y="2805116"/>
            <a:ext cx="5315421" cy="3241868"/>
          </a:xfrm>
          <a:prstGeom prst="rect">
            <a:avLst/>
          </a:prstGeom>
        </p:spPr>
      </p:pic>
      <p:sp>
        <p:nvSpPr>
          <p:cNvPr id="9" name="Rectangle 3">
            <a:extLst>
              <a:ext uri="{FF2B5EF4-FFF2-40B4-BE49-F238E27FC236}">
                <a16:creationId xmlns:a16="http://schemas.microsoft.com/office/drawing/2014/main" id="{CF409788-C817-DB76-8D88-455916553CED}"/>
              </a:ext>
            </a:extLst>
          </p:cNvPr>
          <p:cNvSpPr txBox="1">
            <a:spLocks noChangeArrowheads="1"/>
          </p:cNvSpPr>
          <p:nvPr/>
        </p:nvSpPr>
        <p:spPr>
          <a:xfrm>
            <a:off x="6266838" y="1271255"/>
            <a:ext cx="5696308" cy="1279499"/>
          </a:xfrm>
          <a:prstGeom prst="rect">
            <a:avLst/>
          </a:prstGeom>
          <a:noFill/>
          <a:ln>
            <a:no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sz="2600" b="1" i="0" kern="1200">
                <a:solidFill>
                  <a:srgbClr val="D27E6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fr-FR" sz="1400" dirty="0">
                <a:solidFill>
                  <a:schemeClr val="accent1"/>
                </a:solidFill>
                <a:latin typeface="PP Object Sans" panose="00000500000000000000" pitchFamily="2" charset="0"/>
                <a:cs typeface="Calibri Light" panose="020F0302020204030204" pitchFamily="34" charset="0"/>
              </a:rPr>
              <a:t>The </a:t>
            </a:r>
            <a:r>
              <a:rPr lang="en-GB" altLang="fr-FR" sz="1400" i="1" dirty="0">
                <a:solidFill>
                  <a:schemeClr val="accent1"/>
                </a:solidFill>
                <a:latin typeface="PP Object Sans" panose="00000500000000000000" pitchFamily="2" charset="0"/>
                <a:cs typeface="Calibri Light" panose="020F0302020204030204" pitchFamily="34" charset="0"/>
              </a:rPr>
              <a:t>IARC Monographs </a:t>
            </a:r>
            <a:r>
              <a:rPr lang="en-GB" altLang="fr-FR" sz="1400" dirty="0">
                <a:solidFill>
                  <a:schemeClr val="accent1"/>
                </a:solidFill>
                <a:latin typeface="PP Object Sans" panose="00000500000000000000" pitchFamily="2" charset="0"/>
                <a:cs typeface="Calibri Light" panose="020F0302020204030204" pitchFamily="34" charset="0"/>
              </a:rPr>
              <a:t>are supported by grants from:</a:t>
            </a:r>
          </a:p>
          <a:p>
            <a:pPr lvl="1" algn="l"/>
            <a:r>
              <a:rPr lang="en-GB" altLang="fr-FR" sz="1400" dirty="0">
                <a:solidFill>
                  <a:schemeClr val="accent5"/>
                </a:solidFill>
                <a:latin typeface="PP Object Sans" panose="00000500000000000000" pitchFamily="2" charset="0"/>
                <a:cs typeface="Calibri Light" panose="020F0302020204030204" pitchFamily="34" charset="0"/>
              </a:rPr>
              <a:t>U.S. National Cancer Institute (since 1982)</a:t>
            </a:r>
          </a:p>
          <a:p>
            <a:pPr lvl="1" algn="l"/>
            <a:r>
              <a:rPr lang="en-GB" altLang="fr-FR" sz="1400" dirty="0">
                <a:solidFill>
                  <a:schemeClr val="accent5"/>
                </a:solidFill>
                <a:latin typeface="PP Object Sans" panose="00000500000000000000" pitchFamily="2" charset="0"/>
                <a:cs typeface="Calibri Light" panose="020F0302020204030204" pitchFamily="34" charset="0"/>
              </a:rPr>
              <a:t>European Commission, DG Employment, Social Affairs and Inclusion (since 1986)</a:t>
            </a:r>
          </a:p>
          <a:p>
            <a:pPr lvl="1" algn="l"/>
            <a:r>
              <a:rPr lang="en-GB" altLang="fr-FR" sz="1400" dirty="0">
                <a:solidFill>
                  <a:schemeClr val="accent5"/>
                </a:solidFill>
                <a:latin typeface="PP Object Sans" panose="00000500000000000000" pitchFamily="2" charset="0"/>
                <a:cs typeface="Calibri Light" panose="020F0302020204030204" pitchFamily="34" charset="0"/>
              </a:rPr>
              <a:t>U.S. National Institute of Environmental Health Sciences (since 1992)</a:t>
            </a:r>
          </a:p>
        </p:txBody>
      </p:sp>
      <p:sp>
        <p:nvSpPr>
          <p:cNvPr id="11" name="TextBox 10">
            <a:extLst>
              <a:ext uri="{FF2B5EF4-FFF2-40B4-BE49-F238E27FC236}">
                <a16:creationId xmlns:a16="http://schemas.microsoft.com/office/drawing/2014/main" id="{26CD7632-CA88-4D94-5B12-7C2969ACC3D0}"/>
              </a:ext>
            </a:extLst>
          </p:cNvPr>
          <p:cNvSpPr txBox="1"/>
          <p:nvPr/>
        </p:nvSpPr>
        <p:spPr>
          <a:xfrm>
            <a:off x="6266838" y="210851"/>
            <a:ext cx="6094602" cy="461665"/>
          </a:xfrm>
          <a:prstGeom prst="rect">
            <a:avLst/>
          </a:prstGeom>
          <a:noFill/>
        </p:spPr>
        <p:txBody>
          <a:bodyPr wrap="square">
            <a:spAutoFit/>
          </a:bodyPr>
          <a:lstStyle/>
          <a:p>
            <a:r>
              <a:rPr lang="en-GB" altLang="fr-FR" sz="2400" b="1" dirty="0">
                <a:solidFill>
                  <a:schemeClr val="bg1"/>
                </a:solidFill>
                <a:cs typeface="Calibri Light" panose="020F0302020204030204" pitchFamily="34" charset="0"/>
              </a:rPr>
              <a:t>Acknowledgments</a:t>
            </a:r>
            <a:endParaRPr lang="en-GB" sz="2400" dirty="0">
              <a:solidFill>
                <a:schemeClr val="bg1"/>
              </a:solidFill>
            </a:endParaRPr>
          </a:p>
        </p:txBody>
      </p:sp>
      <p:sp>
        <p:nvSpPr>
          <p:cNvPr id="13" name="TextBox 12">
            <a:extLst>
              <a:ext uri="{FF2B5EF4-FFF2-40B4-BE49-F238E27FC236}">
                <a16:creationId xmlns:a16="http://schemas.microsoft.com/office/drawing/2014/main" id="{11B746F6-1D3E-FA02-1660-EB5A8ACF44DF}"/>
              </a:ext>
            </a:extLst>
          </p:cNvPr>
          <p:cNvSpPr txBox="1"/>
          <p:nvPr/>
        </p:nvSpPr>
        <p:spPr>
          <a:xfrm>
            <a:off x="6647725" y="620172"/>
            <a:ext cx="5315421" cy="738664"/>
          </a:xfrm>
          <a:prstGeom prst="rect">
            <a:avLst/>
          </a:prstGeom>
          <a:noFill/>
        </p:spPr>
        <p:txBody>
          <a:bodyPr wrap="square">
            <a:spAutoFit/>
          </a:bodyPr>
          <a:lstStyle/>
          <a:p>
            <a:r>
              <a:rPr lang="en-GB" sz="1400" dirty="0">
                <a:solidFill>
                  <a:schemeClr val="accent5"/>
                </a:solidFill>
                <a:latin typeface="PP Object Sans" panose="00000500000000000000" pitchFamily="2" charset="0"/>
                <a:cs typeface="Calibri Light" panose="020F0302020204030204" pitchFamily="34" charset="0"/>
              </a:rPr>
              <a:t>Working Groups, Advisory Groups, scientists &amp; staff in </a:t>
            </a:r>
            <a:r>
              <a:rPr lang="en-GB" sz="1400" i="1" dirty="0">
                <a:solidFill>
                  <a:schemeClr val="accent5"/>
                </a:solidFill>
                <a:latin typeface="PP Object Sans" panose="00000500000000000000" pitchFamily="2" charset="0"/>
                <a:cs typeface="Calibri Light" panose="020F0302020204030204" pitchFamily="34" charset="0"/>
              </a:rPr>
              <a:t>IARC Monographs </a:t>
            </a:r>
            <a:r>
              <a:rPr lang="en-GB" sz="1400" dirty="0">
                <a:solidFill>
                  <a:schemeClr val="accent5"/>
                </a:solidFill>
                <a:latin typeface="PP Object Sans" panose="00000500000000000000" pitchFamily="2" charset="0"/>
                <a:cs typeface="Calibri Light" panose="020F0302020204030204" pitchFamily="34" charset="0"/>
              </a:rPr>
              <a:t>Programme, past &amp; present</a:t>
            </a:r>
          </a:p>
          <a:p>
            <a:endParaRPr lang="en-GB" sz="1400" dirty="0">
              <a:solidFill>
                <a:schemeClr val="accent5"/>
              </a:solidFill>
              <a:latin typeface="PP Object Sans" panose="00000500000000000000" pitchFamily="2" charset="0"/>
              <a:cs typeface="Calibri Light" panose="020F0302020204030204" pitchFamily="34" charset="0"/>
            </a:endParaRPr>
          </a:p>
        </p:txBody>
      </p:sp>
      <p:sp>
        <p:nvSpPr>
          <p:cNvPr id="15" name="TextBox 14">
            <a:extLst>
              <a:ext uri="{FF2B5EF4-FFF2-40B4-BE49-F238E27FC236}">
                <a16:creationId xmlns:a16="http://schemas.microsoft.com/office/drawing/2014/main" id="{9F7F13E1-9F98-584E-0C8D-3058D71FA86A}"/>
              </a:ext>
            </a:extLst>
          </p:cNvPr>
          <p:cNvSpPr txBox="1"/>
          <p:nvPr/>
        </p:nvSpPr>
        <p:spPr>
          <a:xfrm>
            <a:off x="6545257" y="6031074"/>
            <a:ext cx="6182686" cy="738664"/>
          </a:xfrm>
          <a:prstGeom prst="rect">
            <a:avLst/>
          </a:prstGeom>
          <a:noFill/>
        </p:spPr>
        <p:txBody>
          <a:bodyPr wrap="square">
            <a:spAutoFit/>
          </a:bodyPr>
          <a:lstStyle/>
          <a:p>
            <a:r>
              <a:rPr lang="en-GB" sz="1400" dirty="0">
                <a:solidFill>
                  <a:schemeClr val="accent5"/>
                </a:solidFill>
                <a:latin typeface="PP Object Sans" panose="00000500000000000000" pitchFamily="2" charset="0"/>
                <a:cs typeface="Calibri Light" panose="020F0302020204030204" pitchFamily="34" charset="0"/>
              </a:rPr>
              <a:t>Subscribe to our newsletter: </a:t>
            </a:r>
            <a:r>
              <a:rPr lang="en-GB" sz="1400" dirty="0">
                <a:solidFill>
                  <a:schemeClr val="tx2">
                    <a:lumMod val="20000"/>
                    <a:lumOff val="80000"/>
                  </a:schemeClr>
                </a:solidFill>
                <a:latin typeface="PP Object Sans" panose="00000500000000000000" pitchFamily="2" charset="0"/>
                <a:cs typeface="Calibri Light" panose="020F0302020204030204" pitchFamily="34" charset="0"/>
                <a:hlinkClick r:id="rId7">
                  <a:extLst>
                    <a:ext uri="{A12FA001-AC4F-418D-AE19-62706E023703}">
                      <ahyp:hlinkClr xmlns:ahyp="http://schemas.microsoft.com/office/drawing/2018/hyperlinkcolor" val="tx"/>
                    </a:ext>
                  </a:extLst>
                </a:hlinkClick>
              </a:rPr>
              <a:t>imonews@iarc.fr</a:t>
            </a:r>
            <a:endParaRPr lang="en-GB" sz="1400" dirty="0">
              <a:solidFill>
                <a:schemeClr val="tx2">
                  <a:lumMod val="20000"/>
                  <a:lumOff val="80000"/>
                </a:schemeClr>
              </a:solidFill>
              <a:latin typeface="PP Object Sans" panose="00000500000000000000" pitchFamily="2" charset="0"/>
              <a:cs typeface="Calibri Light" panose="020F0302020204030204" pitchFamily="34" charset="0"/>
            </a:endParaRPr>
          </a:p>
          <a:p>
            <a:endParaRPr lang="en-GB" sz="1400" dirty="0">
              <a:solidFill>
                <a:schemeClr val="accent5"/>
              </a:solidFill>
              <a:latin typeface="PP Object Sans" panose="00000500000000000000" pitchFamily="2" charset="0"/>
              <a:cs typeface="Calibri Light" panose="020F0302020204030204" pitchFamily="34" charset="0"/>
            </a:endParaRPr>
          </a:p>
          <a:p>
            <a:r>
              <a:rPr lang="en-GB" sz="1400" dirty="0">
                <a:solidFill>
                  <a:schemeClr val="accent5"/>
                </a:solidFill>
                <a:latin typeface="PP Object Sans" panose="00000500000000000000" pitchFamily="2" charset="0"/>
                <a:cs typeface="Calibri Light" panose="020F0302020204030204" pitchFamily="34" charset="0"/>
              </a:rPr>
              <a:t>https:\\monographs.who.int </a:t>
            </a:r>
          </a:p>
        </p:txBody>
      </p:sp>
      <p:pic>
        <p:nvPicPr>
          <p:cNvPr id="12" name="Audio 11">
            <a:hlinkClick r:id="" action="ppaction://media"/>
            <a:extLst>
              <a:ext uri="{FF2B5EF4-FFF2-40B4-BE49-F238E27FC236}">
                <a16:creationId xmlns:a16="http://schemas.microsoft.com/office/drawing/2014/main" id="{92E4A55F-B748-84E0-F65F-61988914A8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2535180"/>
      </p:ext>
    </p:extLst>
  </p:cSld>
  <p:clrMapOvr>
    <a:masterClrMapping/>
  </p:clrMapOvr>
  <mc:AlternateContent xmlns:mc="http://schemas.openxmlformats.org/markup-compatibility/2006" xmlns:p14="http://schemas.microsoft.com/office/powerpoint/2010/main">
    <mc:Choice Requires="p14">
      <p:transition spd="slow" p14:dur="2000" advTm="33980"/>
    </mc:Choice>
    <mc:Fallback xmlns="">
      <p:transition spd="slow" advTm="3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calibri 3.pptx" id="{DBE54A6B-9DB7-4329-9678-63E337965BA7}" vid="{2067AC62-63BA-4BA9-9CF7-ECD4AF12F07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2.xml><?xml version="1.0" encoding="utf-8"?>
<ds:datastoreItem xmlns:ds="http://schemas.openxmlformats.org/officeDocument/2006/customXml" ds:itemID="{7B022FF6-2A79-49EE-BC65-5A23BE7B8DF8}">
  <ds:schemaRefs>
    <ds:schemaRef ds:uri="http://purl.org/dc/terms/"/>
    <ds:schemaRef ds:uri="bf79a9b6-da33-4072-bce4-fb3a7735fc15"/>
    <ds:schemaRef ds:uri="http://schemas.microsoft.com/office/infopath/2007/PartnerControls"/>
    <ds:schemaRef ds:uri="http://purl.org/dc/dcmitype/"/>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54359DE2-609E-437F-A047-F0D559AB4DE0}"/>
</file>

<file path=docProps/app.xml><?xml version="1.0" encoding="utf-8"?>
<Properties xmlns="http://schemas.openxmlformats.org/officeDocument/2006/extended-properties" xmlns:vt="http://schemas.openxmlformats.org/officeDocument/2006/docPropsVTypes">
  <Template>IARC Presentation calibri</Template>
  <TotalTime>2200</TotalTime>
  <Words>431</Words>
  <Application>Microsoft Office PowerPoint</Application>
  <PresentationFormat>Widescreen</PresentationFormat>
  <Paragraphs>57</Paragraphs>
  <Slides>4</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PP Object Sans Light</vt:lpstr>
      <vt:lpstr>PP Object Sans</vt:lpstr>
      <vt:lpstr>Arial</vt:lpstr>
      <vt:lpstr>Wingdings</vt:lpstr>
      <vt:lpstr>Calibri</vt:lpstr>
      <vt:lpstr>Tema de Office</vt:lpstr>
      <vt:lpstr>PowerPoint Presentation</vt:lpstr>
      <vt:lpstr>PowerPoint Presentation</vt:lpstr>
      <vt:lpstr>PowerPoint Presentation</vt:lpstr>
      <vt:lpstr>Conclusions</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Aline De Conti</dc:creator>
  <cp:lastModifiedBy>Aline De Conti</cp:lastModifiedBy>
  <cp:revision>64</cp:revision>
  <dcterms:created xsi:type="dcterms:W3CDTF">2022-07-27T09:30:13Z</dcterms:created>
  <dcterms:modified xsi:type="dcterms:W3CDTF">2022-09-12T20:31:44Z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y fmtid="{D5CDD505-2E9C-101B-9397-08002B2CF9AE}" pid="3" name="TaxKeyword">
    <vt:lpwstr/>
  </property>
</Properties>
</file>