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authors.xml" ContentType="application/vnd.ms-powerpoint.auth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9" r:id="rId1"/>
  </p:sldMasterIdLst>
  <p:notesMasterIdLst>
    <p:notesMasterId r:id="rId7"/>
  </p:notesMasterIdLst>
  <p:sldIdLst>
    <p:sldId id="263" r:id="rId2"/>
    <p:sldId id="264" r:id="rId3"/>
    <p:sldId id="262" r:id="rId4"/>
    <p:sldId id="265" r:id="rId5"/>
    <p:sldId id="261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B88D7D-4B8B-5049-BF18-11C97C1C8152}" name="Beatrice Lauby-Secretan" initials="BL" userId="S::secretanb@iarc.who.int::10a1a614-f835-4cc4-aca5-3e39f1d50bd6" providerId="AD"/>
  <p188:author id="{8241DBE3-5260-E04C-DF03-E299CD37883E}" name="Suzanne Nethan" initials="SN" userId="be3aa69a84d1e63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ce Lauby-Secretan" initials="BL" lastIdx="4" clrIdx="0">
    <p:extLst>
      <p:ext uri="{19B8F6BF-5375-455C-9EA6-DF929625EA0E}">
        <p15:presenceInfo xmlns:p15="http://schemas.microsoft.com/office/powerpoint/2012/main" userId="S::secretanb@iarc.fr::10a1a614-f835-4cc4-aca5-3e39f1d50b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1EDB9698-4CE3-4FAA-B56E-19908AB310A6}" styleName="Table_0">
    <a:wholeTbl>
      <a:tcTxStyle b="off" i="off">
        <a:font>
          <a:latin typeface="PP Object Sans Light"/>
          <a:ea typeface="PP Object Sans Light"/>
          <a:cs typeface="PP Object Sans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CEA"/>
          </a:solidFill>
        </a:fill>
      </a:tcStyle>
    </a:wholeTbl>
    <a:band1H>
      <a:tcTxStyle/>
      <a:tcStyle>
        <a:tcBdr/>
        <a:fill>
          <a:solidFill>
            <a:srgbClr val="EED7D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ED7D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P Object Sans Light"/>
          <a:ea typeface="PP Object Sans Light"/>
          <a:cs typeface="PP Object Sans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P Object Sans Light"/>
          <a:ea typeface="PP Object Sans Light"/>
          <a:cs typeface="PP Object Sans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P Object Sans Light"/>
          <a:ea typeface="PP Object Sans Light"/>
          <a:cs typeface="PP Object Sans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P Object Sans Light"/>
          <a:ea typeface="PP Object Sans Light"/>
          <a:cs typeface="PP Object Sans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/>
    <p:restoredTop sz="86420"/>
  </p:normalViewPr>
  <p:slideViewPr>
    <p:cSldViewPr snapToGrid="0">
      <p:cViewPr varScale="1">
        <p:scale>
          <a:sx n="100" d="100"/>
          <a:sy n="100" d="100"/>
        </p:scale>
        <p:origin x="1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688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7A4CA-8E88-4C3F-8A00-AFC4185989C4}" type="doc">
      <dgm:prSet loTypeId="urn:microsoft.com/office/officeart/2005/8/layout/hList6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12C280F8-C6B5-440A-89AA-530B45E38F6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r>
            <a:rPr lang="en-US" sz="1600" b="1" i="1" dirty="0">
              <a:latin typeface="PP Object Sans" panose="00000500000000000000" pitchFamily="2" charset="0"/>
            </a:rPr>
            <a:t>Impact of quitting exposure to SLT/AN:</a:t>
          </a:r>
        </a:p>
        <a:p>
          <a:pPr>
            <a:buNone/>
          </a:pPr>
          <a:endParaRPr lang="en-IN" sz="1600" b="1" dirty="0">
            <a:latin typeface="PP Object Sans" panose="00000500000000000000" pitchFamily="2" charset="0"/>
          </a:endParaRPr>
        </a:p>
      </dgm:t>
    </dgm:pt>
    <dgm:pt modelId="{5C569976-80C0-42A4-AE2D-4DB6E070521A}" type="parTrans" cxnId="{EDFA8C5D-9DD7-421D-A469-54D27E9B9EAC}">
      <dgm:prSet/>
      <dgm:spPr/>
      <dgm:t>
        <a:bodyPr/>
        <a:lstStyle/>
        <a:p>
          <a:endParaRPr lang="en-IN"/>
        </a:p>
      </dgm:t>
    </dgm:pt>
    <dgm:pt modelId="{A33D7F1A-2074-49F6-8D23-874199054587}" type="sibTrans" cxnId="{EDFA8C5D-9DD7-421D-A469-54D27E9B9EAC}">
      <dgm:prSet/>
      <dgm:spPr/>
      <dgm:t>
        <a:bodyPr/>
        <a:lstStyle/>
        <a:p>
          <a:endParaRPr lang="en-IN"/>
        </a:p>
      </dgm:t>
    </dgm:pt>
    <dgm:pt modelId="{50C49BC2-658A-43F1-9A2B-6D7BCE2ACF4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r>
            <a:rPr lang="en-US" sz="1600" b="1" i="1" dirty="0">
              <a:latin typeface="PP Object Sans" panose="00000500000000000000" pitchFamily="2" charset="0"/>
            </a:rPr>
            <a:t>Effectiveness of screening:</a:t>
          </a:r>
        </a:p>
        <a:p>
          <a:pPr>
            <a:buNone/>
          </a:pPr>
          <a:r>
            <a:rPr lang="en-US" sz="1600" dirty="0">
              <a:latin typeface="PP Object Sans" panose="00000500000000000000" pitchFamily="2" charset="0"/>
            </a:rPr>
            <a:t> </a:t>
          </a:r>
          <a:endParaRPr lang="en-IN" sz="1600" dirty="0">
            <a:latin typeface="PP Object Sans" panose="00000500000000000000" pitchFamily="2" charset="0"/>
          </a:endParaRPr>
        </a:p>
      </dgm:t>
    </dgm:pt>
    <dgm:pt modelId="{D331C136-8473-4FAB-9978-1E4CB167D02C}" type="parTrans" cxnId="{44C6F4D6-0408-4CDE-819B-5F8F71D8BA76}">
      <dgm:prSet/>
      <dgm:spPr/>
      <dgm:t>
        <a:bodyPr/>
        <a:lstStyle/>
        <a:p>
          <a:endParaRPr lang="en-IN"/>
        </a:p>
      </dgm:t>
    </dgm:pt>
    <dgm:pt modelId="{729C8023-5886-42EA-9E2E-6F4A4DDC35BD}" type="sibTrans" cxnId="{44C6F4D6-0408-4CDE-819B-5F8F71D8BA76}">
      <dgm:prSet/>
      <dgm:spPr/>
      <dgm:t>
        <a:bodyPr/>
        <a:lstStyle/>
        <a:p>
          <a:endParaRPr lang="en-IN"/>
        </a:p>
      </dgm:t>
    </dgm:pt>
    <dgm:pt modelId="{7B2CAD94-F1B7-40FD-8B1D-5ADB685591E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1400" b="1" dirty="0">
              <a:latin typeface="PP Object Sans" panose="00000500000000000000" pitchFamily="2" charset="0"/>
            </a:rPr>
            <a:t>AN (with or without tobacco</a:t>
          </a:r>
          <a:r>
            <a:rPr lang="en-US" sz="1400" dirty="0">
              <a:latin typeface="PP Object Sans" panose="00000500000000000000" pitchFamily="2" charset="0"/>
            </a:rPr>
            <a:t>):             </a:t>
          </a:r>
          <a:r>
            <a:rPr lang="en-US" sz="1400" b="1" dirty="0">
              <a:solidFill>
                <a:srgbClr val="00B050"/>
              </a:solidFill>
              <a:latin typeface="PP Object Sans" panose="00000500000000000000" pitchFamily="2" charset="0"/>
            </a:rPr>
            <a:t>Sufficient</a:t>
          </a:r>
          <a:endParaRPr lang="en-IN" sz="1400" b="1" dirty="0">
            <a:solidFill>
              <a:srgbClr val="00B050"/>
            </a:solidFill>
            <a:latin typeface="PP Object Sans" panose="00000500000000000000" pitchFamily="2" charset="0"/>
          </a:endParaRPr>
        </a:p>
      </dgm:t>
    </dgm:pt>
    <dgm:pt modelId="{2818F6EC-F619-4957-8E20-45E338FA5815}" type="parTrans" cxnId="{17D297BE-9133-4549-8C16-C32BFA10255C}">
      <dgm:prSet/>
      <dgm:spPr/>
      <dgm:t>
        <a:bodyPr/>
        <a:lstStyle/>
        <a:p>
          <a:endParaRPr lang="en-IN"/>
        </a:p>
      </dgm:t>
    </dgm:pt>
    <dgm:pt modelId="{28AFB449-0C56-4E23-B18F-BF0BAD8FEA43}" type="sibTrans" cxnId="{17D297BE-9133-4549-8C16-C32BFA10255C}">
      <dgm:prSet/>
      <dgm:spPr/>
      <dgm:t>
        <a:bodyPr/>
        <a:lstStyle/>
        <a:p>
          <a:endParaRPr lang="en-IN"/>
        </a:p>
      </dgm:t>
    </dgm:pt>
    <dgm:pt modelId="{CE63C8BD-42E6-4496-8410-D5F0A378540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1400" b="1" dirty="0">
              <a:latin typeface="PP Object Sans" panose="00000500000000000000" pitchFamily="2" charset="0"/>
            </a:rPr>
            <a:t> Smoked tobacco</a:t>
          </a:r>
          <a:r>
            <a:rPr lang="en-US" sz="1400" dirty="0">
              <a:latin typeface="PP Object Sans" panose="00000500000000000000" pitchFamily="2" charset="0"/>
            </a:rPr>
            <a:t>:        </a:t>
          </a:r>
          <a:r>
            <a:rPr lang="en-US" sz="1400" b="1" dirty="0">
              <a:solidFill>
                <a:srgbClr val="00B050"/>
              </a:solidFill>
              <a:latin typeface="PP Object Sans" panose="00000500000000000000" pitchFamily="2" charset="0"/>
            </a:rPr>
            <a:t>Sufficient</a:t>
          </a:r>
          <a:endParaRPr lang="en-IN" sz="1400" b="1" dirty="0">
            <a:solidFill>
              <a:srgbClr val="00B050"/>
            </a:solidFill>
            <a:latin typeface="PP Object Sans" panose="00000500000000000000" pitchFamily="2" charset="0"/>
          </a:endParaRPr>
        </a:p>
      </dgm:t>
    </dgm:pt>
    <dgm:pt modelId="{9EDC4880-776E-46BD-B2C9-98FFBA6DB12F}" type="parTrans" cxnId="{F9BFF196-1FE8-4302-B81E-8AB3D2D9A02D}">
      <dgm:prSet/>
      <dgm:spPr/>
      <dgm:t>
        <a:bodyPr/>
        <a:lstStyle/>
        <a:p>
          <a:endParaRPr lang="en-IN"/>
        </a:p>
      </dgm:t>
    </dgm:pt>
    <dgm:pt modelId="{FD622EAE-6829-4BD1-A559-D0846DB392A4}" type="sibTrans" cxnId="{F9BFF196-1FE8-4302-B81E-8AB3D2D9A02D}">
      <dgm:prSet/>
      <dgm:spPr/>
      <dgm:t>
        <a:bodyPr/>
        <a:lstStyle/>
        <a:p>
          <a:endParaRPr lang="en-IN"/>
        </a:p>
      </dgm:t>
    </dgm:pt>
    <dgm:pt modelId="{B799E840-C97F-449A-A0FB-E9717F41023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1400" b="1" dirty="0">
              <a:latin typeface="PP Object Sans" panose="00000500000000000000" pitchFamily="2" charset="0"/>
            </a:rPr>
            <a:t> Alcoholic beverages:</a:t>
          </a:r>
          <a:r>
            <a:rPr lang="en-US" sz="1400" dirty="0">
              <a:latin typeface="PP Object Sans" panose="00000500000000000000" pitchFamily="2" charset="0"/>
            </a:rPr>
            <a:t>   </a:t>
          </a:r>
          <a:r>
            <a:rPr lang="en-US" sz="1400" b="1" dirty="0">
              <a:solidFill>
                <a:srgbClr val="00B050"/>
              </a:solidFill>
              <a:latin typeface="PP Object Sans" panose="00000500000000000000" pitchFamily="2" charset="0"/>
            </a:rPr>
            <a:t>Sufficient</a:t>
          </a:r>
          <a:endParaRPr lang="en-IN" sz="1400" b="1" dirty="0">
            <a:solidFill>
              <a:srgbClr val="00B050"/>
            </a:solidFill>
            <a:latin typeface="PP Object Sans" panose="00000500000000000000" pitchFamily="2" charset="0"/>
          </a:endParaRPr>
        </a:p>
      </dgm:t>
    </dgm:pt>
    <dgm:pt modelId="{EB19A62A-B53D-4A2C-B207-0EE0EF0250F6}" type="parTrans" cxnId="{495007BB-07C8-4908-9496-5D55F1C5DF4C}">
      <dgm:prSet/>
      <dgm:spPr/>
      <dgm:t>
        <a:bodyPr/>
        <a:lstStyle/>
        <a:p>
          <a:endParaRPr lang="en-IN"/>
        </a:p>
      </dgm:t>
    </dgm:pt>
    <dgm:pt modelId="{C3E4F504-02C1-4F90-B02A-440AFEA5FC17}" type="sibTrans" cxnId="{495007BB-07C8-4908-9496-5D55F1C5DF4C}">
      <dgm:prSet/>
      <dgm:spPr/>
      <dgm:t>
        <a:bodyPr/>
        <a:lstStyle/>
        <a:p>
          <a:endParaRPr lang="en-IN"/>
        </a:p>
      </dgm:t>
    </dgm:pt>
    <dgm:pt modelId="{13EDFBA8-050D-4503-AA69-CFC47961CE8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IN" sz="1400" dirty="0">
            <a:latin typeface="PP Object Sans" panose="00000500000000000000" pitchFamily="2" charset="0"/>
          </a:endParaRPr>
        </a:p>
      </dgm:t>
    </dgm:pt>
    <dgm:pt modelId="{3AB89E19-2B3D-446F-9F10-713C4E7E644C}" type="parTrans" cxnId="{268F4A59-22E8-4CDF-99AD-B95EB1A463DB}">
      <dgm:prSet/>
      <dgm:spPr/>
      <dgm:t>
        <a:bodyPr/>
        <a:lstStyle/>
        <a:p>
          <a:endParaRPr lang="en-IN"/>
        </a:p>
      </dgm:t>
    </dgm:pt>
    <dgm:pt modelId="{1C9848A6-C0E1-41BB-90B5-B120C6D0C2DA}" type="sibTrans" cxnId="{268F4A59-22E8-4CDF-99AD-B95EB1A463DB}">
      <dgm:prSet/>
      <dgm:spPr/>
      <dgm:t>
        <a:bodyPr/>
        <a:lstStyle/>
        <a:p>
          <a:endParaRPr lang="en-IN"/>
        </a:p>
      </dgm:t>
    </dgm:pt>
    <dgm:pt modelId="{43CF0C6F-C35C-43F9-83A7-7DD2D45492D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IN" sz="1400" dirty="0">
            <a:latin typeface="PP Object Sans" panose="00000500000000000000" pitchFamily="2" charset="0"/>
          </a:endParaRPr>
        </a:p>
      </dgm:t>
    </dgm:pt>
    <dgm:pt modelId="{7E430994-5190-47F3-827A-0ECFF15BB43B}" type="parTrans" cxnId="{FC990883-2B04-4F01-8086-3B353CDF629B}">
      <dgm:prSet/>
      <dgm:spPr/>
      <dgm:t>
        <a:bodyPr/>
        <a:lstStyle/>
        <a:p>
          <a:endParaRPr lang="en-IN"/>
        </a:p>
      </dgm:t>
    </dgm:pt>
    <dgm:pt modelId="{6C9A4815-4F4F-47B7-9D73-954D09817E95}" type="sibTrans" cxnId="{FC990883-2B04-4F01-8086-3B353CDF629B}">
      <dgm:prSet/>
      <dgm:spPr/>
      <dgm:t>
        <a:bodyPr/>
        <a:lstStyle/>
        <a:p>
          <a:endParaRPr lang="en-IN"/>
        </a:p>
      </dgm:t>
    </dgm:pt>
    <dgm:pt modelId="{C0760006-A705-45EF-A01C-61F5AA8FB1B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IN" sz="1400" dirty="0">
            <a:latin typeface="PP Object Sans" panose="00000500000000000000" pitchFamily="2" charset="0"/>
          </a:endParaRPr>
        </a:p>
      </dgm:t>
    </dgm:pt>
    <dgm:pt modelId="{A2960C45-E4E3-4219-B8A8-AC6777563435}" type="parTrans" cxnId="{8DB4D0AE-0F80-45D6-AB58-14381EB1FDB1}">
      <dgm:prSet/>
      <dgm:spPr/>
      <dgm:t>
        <a:bodyPr/>
        <a:lstStyle/>
        <a:p>
          <a:endParaRPr lang="en-IN"/>
        </a:p>
      </dgm:t>
    </dgm:pt>
    <dgm:pt modelId="{00F5A528-2B67-4D43-8BE7-909B9E482110}" type="sibTrans" cxnId="{8DB4D0AE-0F80-45D6-AB58-14381EB1FDB1}">
      <dgm:prSet/>
      <dgm:spPr/>
      <dgm:t>
        <a:bodyPr/>
        <a:lstStyle/>
        <a:p>
          <a:endParaRPr lang="en-IN"/>
        </a:p>
      </dgm:t>
    </dgm:pt>
    <dgm:pt modelId="{810D81C7-6158-47AD-BEDC-99F9F05E6BA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1600" b="1" dirty="0">
              <a:latin typeface="PP Object Sans" panose="00000500000000000000" pitchFamily="2" charset="0"/>
            </a:rPr>
            <a:t> </a:t>
          </a:r>
          <a:r>
            <a:rPr lang="en-US" sz="1400" b="1" dirty="0">
              <a:latin typeface="PP Object Sans" panose="00000500000000000000" pitchFamily="2" charset="0"/>
            </a:rPr>
            <a:t>SLT: </a:t>
          </a:r>
          <a:r>
            <a:rPr lang="en-US" sz="1400" b="1" dirty="0">
              <a:solidFill>
                <a:srgbClr val="FF0000"/>
              </a:solidFill>
              <a:latin typeface="PP Object Sans" panose="00000500000000000000" pitchFamily="2" charset="0"/>
            </a:rPr>
            <a:t>Inadequate</a:t>
          </a:r>
          <a:endParaRPr lang="en-IN" sz="1400" b="1" dirty="0">
            <a:solidFill>
              <a:srgbClr val="FF0000"/>
            </a:solidFill>
            <a:latin typeface="PP Object Sans" panose="00000500000000000000" pitchFamily="2" charset="0"/>
          </a:endParaRPr>
        </a:p>
      </dgm:t>
    </dgm:pt>
    <dgm:pt modelId="{BC124B44-52F1-441A-A352-2EBD25563F53}" type="sibTrans" cxnId="{D616D21E-800B-43D8-AFFE-C77F5BBE8195}">
      <dgm:prSet/>
      <dgm:spPr/>
      <dgm:t>
        <a:bodyPr/>
        <a:lstStyle/>
        <a:p>
          <a:endParaRPr lang="en-IN"/>
        </a:p>
      </dgm:t>
    </dgm:pt>
    <dgm:pt modelId="{FA5614D6-4B7E-4443-B585-13A930978101}" type="parTrans" cxnId="{D616D21E-800B-43D8-AFFE-C77F5BBE8195}">
      <dgm:prSet/>
      <dgm:spPr/>
      <dgm:t>
        <a:bodyPr/>
        <a:lstStyle/>
        <a:p>
          <a:endParaRPr lang="en-IN"/>
        </a:p>
      </dgm:t>
    </dgm:pt>
    <dgm:pt modelId="{EEC3FA7D-1F00-4C37-8029-5F8CB238486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1600" b="1" dirty="0">
              <a:solidFill>
                <a:schemeClr val="tx1"/>
              </a:solidFill>
              <a:latin typeface="PP Object Sans" panose="00000500000000000000" pitchFamily="2" charset="0"/>
            </a:rPr>
            <a:t> </a:t>
          </a:r>
          <a:r>
            <a:rPr lang="en-US" sz="1400" b="1" dirty="0">
              <a:solidFill>
                <a:srgbClr val="0070C0"/>
              </a:solidFill>
              <a:latin typeface="PP Object Sans" panose="00000500000000000000" pitchFamily="2" charset="0"/>
            </a:rPr>
            <a:t>Group B</a:t>
          </a:r>
          <a:endParaRPr lang="en-IN" sz="1400" dirty="0">
            <a:solidFill>
              <a:srgbClr val="0070C0"/>
            </a:solidFill>
            <a:latin typeface="PP Object Sans" panose="00000500000000000000" pitchFamily="2" charset="0"/>
          </a:endParaRPr>
        </a:p>
      </dgm:t>
    </dgm:pt>
    <dgm:pt modelId="{3C8F2AE0-C970-4564-B794-6559A069C57A}" type="sibTrans" cxnId="{8B430086-75BD-4064-92D0-D8B1E29DCA9E}">
      <dgm:prSet/>
      <dgm:spPr/>
      <dgm:t>
        <a:bodyPr/>
        <a:lstStyle/>
        <a:p>
          <a:endParaRPr lang="en-IN"/>
        </a:p>
      </dgm:t>
    </dgm:pt>
    <dgm:pt modelId="{7C02B8A3-2731-4DA2-819F-C7D1024CC0BB}" type="parTrans" cxnId="{8B430086-75BD-4064-92D0-D8B1E29DCA9E}">
      <dgm:prSet/>
      <dgm:spPr/>
      <dgm:t>
        <a:bodyPr/>
        <a:lstStyle/>
        <a:p>
          <a:endParaRPr lang="en-IN"/>
        </a:p>
      </dgm:t>
    </dgm:pt>
    <dgm:pt modelId="{7AEE50C1-317F-4875-8EBD-B294514D0A3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b="0" i="0" u="none" strike="noStrike" cap="none" dirty="0">
              <a:latin typeface="PP Object Sans" panose="00000500000000000000" pitchFamily="2" charset="0"/>
              <a:sym typeface="Arial"/>
            </a:rPr>
            <a:t>  The cancer screening method </a:t>
          </a:r>
          <a:r>
            <a:rPr lang="en-US" sz="1400" b="1" i="0" u="none" strike="noStrike" cap="none" dirty="0">
              <a:solidFill>
                <a:schemeClr val="tx1"/>
              </a:solidFill>
              <a:latin typeface="PP Object Sans" panose="00000500000000000000" pitchFamily="2" charset="0"/>
              <a:sym typeface="Arial"/>
            </a:rPr>
            <a:t>may reduce</a:t>
          </a:r>
          <a:r>
            <a:rPr lang="en-US" sz="1400" b="1" i="0" u="none" strike="noStrike" cap="none" dirty="0">
              <a:solidFill>
                <a:srgbClr val="00B050"/>
              </a:solidFill>
              <a:latin typeface="PP Object Sans" panose="00000500000000000000" pitchFamily="2" charset="0"/>
              <a:sym typeface="Arial"/>
            </a:rPr>
            <a:t> </a:t>
          </a:r>
          <a:r>
            <a:rPr lang="en-US" sz="1400" b="0" i="0" u="none" strike="noStrike" cap="none" dirty="0">
              <a:latin typeface="PP Object Sans" panose="00000500000000000000" pitchFamily="2" charset="0"/>
              <a:sym typeface="Arial"/>
            </a:rPr>
            <a:t>the incidence/mortality of oral cancer in humans</a:t>
          </a:r>
          <a:endParaRPr lang="en-IN" sz="1400" dirty="0">
            <a:solidFill>
              <a:srgbClr val="00B050"/>
            </a:solidFill>
            <a:latin typeface="PP Object Sans" panose="00000500000000000000" pitchFamily="2" charset="0"/>
          </a:endParaRPr>
        </a:p>
      </dgm:t>
    </dgm:pt>
    <dgm:pt modelId="{FC03E777-5D50-4C07-B0CD-EAAF681A4C8D}" type="parTrans" cxnId="{BB8144DC-89AD-4A4A-8376-0313EB9E78F1}">
      <dgm:prSet/>
      <dgm:spPr/>
      <dgm:t>
        <a:bodyPr/>
        <a:lstStyle/>
        <a:p>
          <a:endParaRPr lang="en-IN"/>
        </a:p>
      </dgm:t>
    </dgm:pt>
    <dgm:pt modelId="{E902A698-FDC6-41E0-9338-D6CF8B7AB3C5}" type="sibTrans" cxnId="{BB8144DC-89AD-4A4A-8376-0313EB9E78F1}">
      <dgm:prSet/>
      <dgm:spPr/>
      <dgm:t>
        <a:bodyPr/>
        <a:lstStyle/>
        <a:p>
          <a:endParaRPr lang="en-IN"/>
        </a:p>
      </dgm:t>
    </dgm:pt>
    <dgm:pt modelId="{D31652B4-630C-4B5C-9837-D02C7A793EF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None/>
          </a:pPr>
          <a:endParaRPr lang="en-IN" sz="1400" dirty="0">
            <a:solidFill>
              <a:srgbClr val="00B050"/>
            </a:solidFill>
            <a:latin typeface="PP Object Sans" panose="00000500000000000000" pitchFamily="2" charset="0"/>
          </a:endParaRPr>
        </a:p>
      </dgm:t>
    </dgm:pt>
    <dgm:pt modelId="{EA02C75A-FC8B-4D19-B85A-3370D8622445}" type="parTrans" cxnId="{7DD9E22E-BFE4-427E-8427-997B11F4F2FE}">
      <dgm:prSet/>
      <dgm:spPr/>
      <dgm:t>
        <a:bodyPr/>
        <a:lstStyle/>
        <a:p>
          <a:endParaRPr lang="en-IN"/>
        </a:p>
      </dgm:t>
    </dgm:pt>
    <dgm:pt modelId="{80DAB8B4-842A-44C7-AF09-5E210F63B253}" type="sibTrans" cxnId="{7DD9E22E-BFE4-427E-8427-997B11F4F2FE}">
      <dgm:prSet/>
      <dgm:spPr/>
      <dgm:t>
        <a:bodyPr/>
        <a:lstStyle/>
        <a:p>
          <a:endParaRPr lang="en-IN"/>
        </a:p>
      </dgm:t>
    </dgm:pt>
    <dgm:pt modelId="{3B9ED971-B4AE-4E99-B732-88FE0687800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r>
            <a:rPr lang="en-US" sz="1600" b="1" i="1" dirty="0">
              <a:latin typeface="PP Object Sans" panose="00000500000000000000" pitchFamily="2" charset="0"/>
            </a:rPr>
            <a:t>Interventions to quit consumption of Smokeless tobacco (SLT) or Areca nut (AN):</a:t>
          </a:r>
        </a:p>
        <a:p>
          <a:pPr>
            <a:buNone/>
          </a:pPr>
          <a:endParaRPr lang="en-IN" sz="1600" b="1" dirty="0">
            <a:latin typeface="PP Object Sans" panose="00000500000000000000" pitchFamily="2" charset="0"/>
          </a:endParaRPr>
        </a:p>
      </dgm:t>
    </dgm:pt>
    <dgm:pt modelId="{DA14FD04-89D0-4447-880F-A01D5CF266E8}" type="sibTrans" cxnId="{A5BF002C-58A2-4154-B089-B0D1ECDF3E6A}">
      <dgm:prSet/>
      <dgm:spPr/>
      <dgm:t>
        <a:bodyPr/>
        <a:lstStyle/>
        <a:p>
          <a:endParaRPr lang="en-IN"/>
        </a:p>
      </dgm:t>
    </dgm:pt>
    <dgm:pt modelId="{CC86B5DF-258A-4E7C-898C-48DE09081AD2}" type="parTrans" cxnId="{A5BF002C-58A2-4154-B089-B0D1ECDF3E6A}">
      <dgm:prSet/>
      <dgm:spPr/>
      <dgm:t>
        <a:bodyPr/>
        <a:lstStyle/>
        <a:p>
          <a:endParaRPr lang="en-IN"/>
        </a:p>
      </dgm:t>
    </dgm:pt>
    <dgm:pt modelId="{BFBCCA6A-E036-4FB5-A3AF-C56D07F89F2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1600" b="1" dirty="0">
              <a:latin typeface="PP Object Sans" panose="00000500000000000000" pitchFamily="2" charset="0"/>
            </a:rPr>
            <a:t> </a:t>
          </a:r>
          <a:r>
            <a:rPr lang="en-US" sz="1400" b="1" dirty="0" err="1">
              <a:latin typeface="PP Object Sans" panose="00000500000000000000" pitchFamily="2" charset="0"/>
            </a:rPr>
            <a:t>Behavioural</a:t>
          </a:r>
          <a:r>
            <a:rPr lang="en-US" sz="1400" b="1" dirty="0">
              <a:latin typeface="PP Object Sans" panose="00000500000000000000" pitchFamily="2" charset="0"/>
            </a:rPr>
            <a:t>:</a:t>
          </a:r>
          <a:endParaRPr lang="en-IN" sz="1400" dirty="0">
            <a:solidFill>
              <a:srgbClr val="00B050"/>
            </a:solidFill>
            <a:latin typeface="PP Object Sans" panose="00000500000000000000" pitchFamily="2" charset="0"/>
          </a:endParaRPr>
        </a:p>
      </dgm:t>
    </dgm:pt>
    <dgm:pt modelId="{0BF4EF4F-EFED-43D4-BF14-862FFCD54DA1}" type="sibTrans" cxnId="{EDD5BF82-E44A-4767-9215-BE804357F8FC}">
      <dgm:prSet/>
      <dgm:spPr/>
      <dgm:t>
        <a:bodyPr/>
        <a:lstStyle/>
        <a:p>
          <a:endParaRPr lang="en-IN"/>
        </a:p>
      </dgm:t>
    </dgm:pt>
    <dgm:pt modelId="{8556899B-F515-4361-8ECF-CA5E564E94DC}" type="parTrans" cxnId="{EDD5BF82-E44A-4767-9215-BE804357F8FC}">
      <dgm:prSet/>
      <dgm:spPr/>
      <dgm:t>
        <a:bodyPr/>
        <a:lstStyle/>
        <a:p>
          <a:endParaRPr lang="en-IN"/>
        </a:p>
      </dgm:t>
    </dgm:pt>
    <dgm:pt modelId="{2F737334-054B-4AFF-9C2A-1BA4EDB21F5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dirty="0">
              <a:latin typeface="PP Object Sans" panose="00000500000000000000" pitchFamily="2" charset="0"/>
            </a:rPr>
            <a:t>    Youth           –           </a:t>
          </a:r>
          <a:r>
            <a:rPr lang="en-US" sz="1400" b="1" dirty="0">
              <a:solidFill>
                <a:srgbClr val="0070C0"/>
              </a:solidFill>
              <a:latin typeface="PP Object Sans" panose="00000500000000000000" pitchFamily="2" charset="0"/>
            </a:rPr>
            <a:t>Limited </a:t>
          </a:r>
          <a:endParaRPr lang="en-IN" sz="1400" dirty="0">
            <a:solidFill>
              <a:srgbClr val="0070C0"/>
            </a:solidFill>
            <a:latin typeface="PP Object Sans" panose="00000500000000000000" pitchFamily="2" charset="0"/>
          </a:endParaRPr>
        </a:p>
      </dgm:t>
    </dgm:pt>
    <dgm:pt modelId="{6323A6B2-A451-49DE-89E8-BC3223E66FD1}" type="sibTrans" cxnId="{08781AAF-E3D0-4A67-947F-B8906B3EF341}">
      <dgm:prSet/>
      <dgm:spPr/>
      <dgm:t>
        <a:bodyPr/>
        <a:lstStyle/>
        <a:p>
          <a:endParaRPr lang="en-IN"/>
        </a:p>
      </dgm:t>
    </dgm:pt>
    <dgm:pt modelId="{4BA9659C-C102-4DF3-B99B-C1E1C8D9E4EA}" type="parTrans" cxnId="{08781AAF-E3D0-4A67-947F-B8906B3EF341}">
      <dgm:prSet/>
      <dgm:spPr/>
      <dgm:t>
        <a:bodyPr/>
        <a:lstStyle/>
        <a:p>
          <a:endParaRPr lang="en-IN"/>
        </a:p>
      </dgm:t>
    </dgm:pt>
    <dgm:pt modelId="{CAEDF150-126A-4E7E-A251-988BE309061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IN" sz="1400" dirty="0">
            <a:latin typeface="PP Object Sans" panose="00000500000000000000" pitchFamily="2" charset="0"/>
          </a:endParaRPr>
        </a:p>
      </dgm:t>
    </dgm:pt>
    <dgm:pt modelId="{4F5F141A-38A6-4052-B0C6-E3A4F6C9EFC9}" type="sibTrans" cxnId="{9B1C00FB-DAA1-49DA-811F-2865D66EAF09}">
      <dgm:prSet/>
      <dgm:spPr/>
      <dgm:t>
        <a:bodyPr/>
        <a:lstStyle/>
        <a:p>
          <a:endParaRPr lang="en-IN"/>
        </a:p>
      </dgm:t>
    </dgm:pt>
    <dgm:pt modelId="{7DDDCFF0-159A-49CF-A0B9-E39285A0E053}" type="parTrans" cxnId="{9B1C00FB-DAA1-49DA-811F-2865D66EAF09}">
      <dgm:prSet/>
      <dgm:spPr/>
      <dgm:t>
        <a:bodyPr/>
        <a:lstStyle/>
        <a:p>
          <a:endParaRPr lang="en-IN"/>
        </a:p>
      </dgm:t>
    </dgm:pt>
    <dgm:pt modelId="{D09A1812-8436-4CE0-A14B-C16DD43BECB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1400" b="1" dirty="0">
              <a:latin typeface="PP Object Sans" panose="00000500000000000000" pitchFamily="2" charset="0"/>
            </a:rPr>
            <a:t> Pharmacological:   </a:t>
          </a:r>
          <a:r>
            <a:rPr lang="en-US" sz="1400" b="1" dirty="0">
              <a:solidFill>
                <a:srgbClr val="0070C0"/>
              </a:solidFill>
              <a:latin typeface="PP Object Sans" panose="00000500000000000000" pitchFamily="2" charset="0"/>
            </a:rPr>
            <a:t>Limited</a:t>
          </a:r>
          <a:endParaRPr lang="en-IN" sz="1400" dirty="0">
            <a:solidFill>
              <a:srgbClr val="0070C0"/>
            </a:solidFill>
            <a:latin typeface="PP Object Sans" panose="00000500000000000000" pitchFamily="2" charset="0"/>
          </a:endParaRPr>
        </a:p>
      </dgm:t>
    </dgm:pt>
    <dgm:pt modelId="{D05A5AE4-06F8-4857-9B6C-EB71F486B6A5}" type="sibTrans" cxnId="{CAC0988A-24A2-4CCB-86C9-96C75D83BE75}">
      <dgm:prSet/>
      <dgm:spPr/>
      <dgm:t>
        <a:bodyPr/>
        <a:lstStyle/>
        <a:p>
          <a:endParaRPr lang="en-IN"/>
        </a:p>
      </dgm:t>
    </dgm:pt>
    <dgm:pt modelId="{EE55BEF6-F23A-4618-80B8-5E6A9C95961A}" type="parTrans" cxnId="{CAC0988A-24A2-4CCB-86C9-96C75D83BE75}">
      <dgm:prSet/>
      <dgm:spPr/>
      <dgm:t>
        <a:bodyPr/>
        <a:lstStyle/>
        <a:p>
          <a:endParaRPr lang="en-IN"/>
        </a:p>
      </dgm:t>
    </dgm:pt>
    <dgm:pt modelId="{E12DB0F2-93C4-4AA5-8BB2-011B6477354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IN" sz="1400" dirty="0">
            <a:latin typeface="PP Object Sans" panose="00000500000000000000" pitchFamily="2" charset="0"/>
          </a:endParaRPr>
        </a:p>
      </dgm:t>
    </dgm:pt>
    <dgm:pt modelId="{65B6C966-040B-42C6-A9A3-2C805108B205}" type="sibTrans" cxnId="{657B3EE8-F040-4325-BF42-EA64C2DD82EF}">
      <dgm:prSet/>
      <dgm:spPr/>
      <dgm:t>
        <a:bodyPr/>
        <a:lstStyle/>
        <a:p>
          <a:endParaRPr lang="en-IN"/>
        </a:p>
      </dgm:t>
    </dgm:pt>
    <dgm:pt modelId="{A5C99E52-5B02-418B-83AA-AE3466E75197}" type="parTrans" cxnId="{657B3EE8-F040-4325-BF42-EA64C2DD82EF}">
      <dgm:prSet/>
      <dgm:spPr/>
      <dgm:t>
        <a:bodyPr/>
        <a:lstStyle/>
        <a:p>
          <a:endParaRPr lang="en-IN"/>
        </a:p>
      </dgm:t>
    </dgm:pt>
    <dgm:pt modelId="{2245436E-7758-421E-AD83-B7A4F5A4B88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1400" b="1" dirty="0">
              <a:latin typeface="PP Object Sans" panose="00000500000000000000" pitchFamily="2" charset="0"/>
            </a:rPr>
            <a:t> Combined </a:t>
          </a:r>
          <a:r>
            <a:rPr lang="en-US" sz="1400" dirty="0">
              <a:latin typeface="PP Object Sans" panose="00000500000000000000" pitchFamily="2" charset="0"/>
            </a:rPr>
            <a:t>(</a:t>
          </a:r>
          <a:r>
            <a:rPr lang="en-US" sz="1400" dirty="0" err="1">
              <a:latin typeface="PP Object Sans" panose="00000500000000000000" pitchFamily="2" charset="0"/>
            </a:rPr>
            <a:t>behavioural</a:t>
          </a:r>
          <a:r>
            <a:rPr lang="en-US" sz="1400" dirty="0">
              <a:latin typeface="PP Object Sans" panose="00000500000000000000" pitchFamily="2" charset="0"/>
            </a:rPr>
            <a:t> + pharmacological):    </a:t>
          </a:r>
          <a:r>
            <a:rPr lang="en-US" sz="1400" b="1" dirty="0">
              <a:solidFill>
                <a:srgbClr val="0070C0"/>
              </a:solidFill>
              <a:latin typeface="PP Object Sans" panose="00000500000000000000" pitchFamily="2" charset="0"/>
            </a:rPr>
            <a:t>Limited</a:t>
          </a:r>
          <a:r>
            <a:rPr lang="en-US" sz="1400" dirty="0">
              <a:latin typeface="PP Object Sans" panose="00000500000000000000" pitchFamily="2" charset="0"/>
            </a:rPr>
            <a:t> </a:t>
          </a:r>
          <a:endParaRPr lang="en-IN" sz="1400" dirty="0">
            <a:latin typeface="PP Object Sans" panose="00000500000000000000" pitchFamily="2" charset="0"/>
          </a:endParaRPr>
        </a:p>
      </dgm:t>
    </dgm:pt>
    <dgm:pt modelId="{7D0CA0C1-E442-44A4-9B47-AEA37C935419}" type="sibTrans" cxnId="{DE31288F-35F4-4959-80AB-7C24C5093935}">
      <dgm:prSet/>
      <dgm:spPr/>
      <dgm:t>
        <a:bodyPr/>
        <a:lstStyle/>
        <a:p>
          <a:endParaRPr lang="en-IN"/>
        </a:p>
      </dgm:t>
    </dgm:pt>
    <dgm:pt modelId="{47D86689-5FC3-4438-9025-174059BBFCBF}" type="parTrans" cxnId="{DE31288F-35F4-4959-80AB-7C24C5093935}">
      <dgm:prSet/>
      <dgm:spPr/>
      <dgm:t>
        <a:bodyPr/>
        <a:lstStyle/>
        <a:p>
          <a:endParaRPr lang="en-IN"/>
        </a:p>
      </dgm:t>
    </dgm:pt>
    <dgm:pt modelId="{1C3E6667-5254-40FF-96B3-9F7E2D5EF12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dirty="0">
              <a:latin typeface="PP Object Sans" panose="00000500000000000000" pitchFamily="2" charset="0"/>
            </a:rPr>
            <a:t>    Adults          –           </a:t>
          </a:r>
          <a:r>
            <a:rPr lang="en-US" sz="1400" b="1" dirty="0">
              <a:solidFill>
                <a:srgbClr val="00B050"/>
              </a:solidFill>
              <a:latin typeface="PP Object Sans" panose="00000500000000000000" pitchFamily="2" charset="0"/>
            </a:rPr>
            <a:t>Sufficient</a:t>
          </a:r>
          <a:endParaRPr lang="en-IN" sz="1400" dirty="0">
            <a:solidFill>
              <a:srgbClr val="00B050"/>
            </a:solidFill>
            <a:latin typeface="PP Object Sans" panose="00000500000000000000" pitchFamily="2" charset="0"/>
          </a:endParaRPr>
        </a:p>
      </dgm:t>
    </dgm:pt>
    <dgm:pt modelId="{AA43DB6E-6CFC-451D-9409-67B20D157766}" type="parTrans" cxnId="{7D3608B1-76B7-4FFD-ADE6-E6DC5F8CAAED}">
      <dgm:prSet/>
      <dgm:spPr/>
      <dgm:t>
        <a:bodyPr/>
        <a:lstStyle/>
        <a:p>
          <a:endParaRPr lang="en-IN"/>
        </a:p>
      </dgm:t>
    </dgm:pt>
    <dgm:pt modelId="{6BF32947-9F6F-4EFB-BAA7-25125FEF6695}" type="sibTrans" cxnId="{7D3608B1-76B7-4FFD-ADE6-E6DC5F8CAAED}">
      <dgm:prSet/>
      <dgm:spPr/>
      <dgm:t>
        <a:bodyPr/>
        <a:lstStyle/>
        <a:p>
          <a:endParaRPr lang="en-IN"/>
        </a:p>
      </dgm:t>
    </dgm:pt>
    <dgm:pt modelId="{9D5C7A5E-7EFA-4CA4-90A1-41E3BB69D890}" type="pres">
      <dgm:prSet presAssocID="{A9A7A4CA-8E88-4C3F-8A00-AFC4185989C4}" presName="Name0" presStyleCnt="0">
        <dgm:presLayoutVars>
          <dgm:dir/>
          <dgm:resizeHandles val="exact"/>
        </dgm:presLayoutVars>
      </dgm:prSet>
      <dgm:spPr/>
    </dgm:pt>
    <dgm:pt modelId="{A8B7F55B-D32C-4BA3-9C2B-A190B9784E59}" type="pres">
      <dgm:prSet presAssocID="{3B9ED971-B4AE-4E99-B732-88FE0687800E}" presName="node" presStyleLbl="node1" presStyleIdx="0" presStyleCnt="3" custScaleX="82094">
        <dgm:presLayoutVars>
          <dgm:bulletEnabled val="1"/>
        </dgm:presLayoutVars>
      </dgm:prSet>
      <dgm:spPr/>
    </dgm:pt>
    <dgm:pt modelId="{885B48AB-57E5-4E90-BCBE-1BB67201BC82}" type="pres">
      <dgm:prSet presAssocID="{DA14FD04-89D0-4447-880F-A01D5CF266E8}" presName="sibTrans" presStyleCnt="0"/>
      <dgm:spPr/>
    </dgm:pt>
    <dgm:pt modelId="{0EEFF844-8DBE-4950-B13F-493F6059A41D}" type="pres">
      <dgm:prSet presAssocID="{12C280F8-C6B5-440A-89AA-530B45E38F6F}" presName="node" presStyleLbl="node1" presStyleIdx="1" presStyleCnt="3" custScaleX="80927" custLinFactNeighborX="0">
        <dgm:presLayoutVars>
          <dgm:bulletEnabled val="1"/>
        </dgm:presLayoutVars>
      </dgm:prSet>
      <dgm:spPr/>
    </dgm:pt>
    <dgm:pt modelId="{D2D45C45-543A-4A3F-B1B7-8C963FFEF1D4}" type="pres">
      <dgm:prSet presAssocID="{A33D7F1A-2074-49F6-8D23-874199054587}" presName="sibTrans" presStyleCnt="0"/>
      <dgm:spPr/>
    </dgm:pt>
    <dgm:pt modelId="{8AE911DF-9B00-4CCE-9C43-6DF400BB72E4}" type="pres">
      <dgm:prSet presAssocID="{50C49BC2-658A-43F1-9A2B-6D7BCE2ACF43}" presName="node" presStyleLbl="node1" presStyleIdx="2" presStyleCnt="3" custScaleX="83832" custLinFactNeighborX="1132" custLinFactNeighborY="0">
        <dgm:presLayoutVars>
          <dgm:bulletEnabled val="1"/>
        </dgm:presLayoutVars>
      </dgm:prSet>
      <dgm:spPr/>
    </dgm:pt>
  </dgm:ptLst>
  <dgm:cxnLst>
    <dgm:cxn modelId="{656B7E0A-8346-484F-82E6-C93B3D75235D}" type="presOf" srcId="{50C49BC2-658A-43F1-9A2B-6D7BCE2ACF43}" destId="{8AE911DF-9B00-4CCE-9C43-6DF400BB72E4}" srcOrd="0" destOrd="0" presId="urn:microsoft.com/office/officeart/2005/8/layout/hList6"/>
    <dgm:cxn modelId="{1454D513-B617-466F-BAAA-C6E5AFCD1021}" type="presOf" srcId="{2245436E-7758-421E-AD83-B7A4F5A4B880}" destId="{A8B7F55B-D32C-4BA3-9C2B-A190B9784E59}" srcOrd="0" destOrd="7" presId="urn:microsoft.com/office/officeart/2005/8/layout/hList6"/>
    <dgm:cxn modelId="{81D9AF19-AA3E-4FB3-BD83-0FB1D160B4AB}" type="presOf" srcId="{E12DB0F2-93C4-4AA5-8BB2-011B6477354D}" destId="{A8B7F55B-D32C-4BA3-9C2B-A190B9784E59}" srcOrd="0" destOrd="6" presId="urn:microsoft.com/office/officeart/2005/8/layout/hList6"/>
    <dgm:cxn modelId="{0A040D1D-9A16-4041-8254-D63FEA1C5554}" type="presOf" srcId="{7AEE50C1-317F-4875-8EBD-B294514D0A38}" destId="{8AE911DF-9B00-4CCE-9C43-6DF400BB72E4}" srcOrd="0" destOrd="3" presId="urn:microsoft.com/office/officeart/2005/8/layout/hList6"/>
    <dgm:cxn modelId="{3B82C41D-24F1-47AD-B85D-1B19F88FE7F4}" type="presOf" srcId="{13EDFBA8-050D-4503-AA69-CFC47961CE8A}" destId="{0EEFF844-8DBE-4950-B13F-493F6059A41D}" srcOrd="0" destOrd="2" presId="urn:microsoft.com/office/officeart/2005/8/layout/hList6"/>
    <dgm:cxn modelId="{D616D21E-800B-43D8-AFFE-C77F5BBE8195}" srcId="{12C280F8-C6B5-440A-89AA-530B45E38F6F}" destId="{810D81C7-6158-47AD-BEDC-99F9F05E6BA9}" srcOrd="0" destOrd="0" parTransId="{FA5614D6-4B7E-4443-B585-13A930978101}" sibTransId="{BC124B44-52F1-441A-A352-2EBD25563F53}"/>
    <dgm:cxn modelId="{1D49D71E-4510-4566-AC6C-F3E3EA367672}" type="presOf" srcId="{CE63C8BD-42E6-4496-8410-D5F0A378540E}" destId="{0EEFF844-8DBE-4950-B13F-493F6059A41D}" srcOrd="0" destOrd="5" presId="urn:microsoft.com/office/officeart/2005/8/layout/hList6"/>
    <dgm:cxn modelId="{45713D29-1ACC-4A36-9708-49AA24059940}" type="presOf" srcId="{1C3E6667-5254-40FF-96B3-9F7E2D5EF12D}" destId="{A8B7F55B-D32C-4BA3-9C2B-A190B9784E59}" srcOrd="0" destOrd="2" presId="urn:microsoft.com/office/officeart/2005/8/layout/hList6"/>
    <dgm:cxn modelId="{0A7FF729-046B-45B0-9554-7559AD9E7161}" type="presOf" srcId="{810D81C7-6158-47AD-BEDC-99F9F05E6BA9}" destId="{0EEFF844-8DBE-4950-B13F-493F6059A41D}" srcOrd="0" destOrd="1" presId="urn:microsoft.com/office/officeart/2005/8/layout/hList6"/>
    <dgm:cxn modelId="{A5BF002C-58A2-4154-B089-B0D1ECDF3E6A}" srcId="{A9A7A4CA-8E88-4C3F-8A00-AFC4185989C4}" destId="{3B9ED971-B4AE-4E99-B732-88FE0687800E}" srcOrd="0" destOrd="0" parTransId="{CC86B5DF-258A-4E7C-898C-48DE09081AD2}" sibTransId="{DA14FD04-89D0-4447-880F-A01D5CF266E8}"/>
    <dgm:cxn modelId="{7DD9E22E-BFE4-427E-8427-997B11F4F2FE}" srcId="{50C49BC2-658A-43F1-9A2B-6D7BCE2ACF43}" destId="{D31652B4-630C-4B5C-9837-D02C7A793EF9}" srcOrd="1" destOrd="0" parTransId="{EA02C75A-FC8B-4D19-B85A-3370D8622445}" sibTransId="{80DAB8B4-842A-44C7-AF09-5E210F63B253}"/>
    <dgm:cxn modelId="{EDFA8C5D-9DD7-421D-A469-54D27E9B9EAC}" srcId="{A9A7A4CA-8E88-4C3F-8A00-AFC4185989C4}" destId="{12C280F8-C6B5-440A-89AA-530B45E38F6F}" srcOrd="1" destOrd="0" parTransId="{5C569976-80C0-42A4-AE2D-4DB6E070521A}" sibTransId="{A33D7F1A-2074-49F6-8D23-874199054587}"/>
    <dgm:cxn modelId="{CFE59260-6AD9-4138-9459-38B03969CEBC}" type="presOf" srcId="{7B2CAD94-F1B7-40FD-8B1D-5ADB685591E9}" destId="{0EEFF844-8DBE-4950-B13F-493F6059A41D}" srcOrd="0" destOrd="3" presId="urn:microsoft.com/office/officeart/2005/8/layout/hList6"/>
    <dgm:cxn modelId="{4F1D7C44-F219-4D0A-B81C-93927394E890}" type="presOf" srcId="{EEC3FA7D-1F00-4C37-8029-5F8CB238486A}" destId="{8AE911DF-9B00-4CCE-9C43-6DF400BB72E4}" srcOrd="0" destOrd="1" presId="urn:microsoft.com/office/officeart/2005/8/layout/hList6"/>
    <dgm:cxn modelId="{0BD02B45-7EFB-4B13-9914-71DDB454238D}" type="presOf" srcId="{A9A7A4CA-8E88-4C3F-8A00-AFC4185989C4}" destId="{9D5C7A5E-7EFA-4CA4-90A1-41E3BB69D890}" srcOrd="0" destOrd="0" presId="urn:microsoft.com/office/officeart/2005/8/layout/hList6"/>
    <dgm:cxn modelId="{0C4CE548-5083-45AA-83BF-C9DC4199506D}" type="presOf" srcId="{D09A1812-8436-4CE0-A14B-C16DD43BECB8}" destId="{A8B7F55B-D32C-4BA3-9C2B-A190B9784E59}" srcOrd="0" destOrd="5" presId="urn:microsoft.com/office/officeart/2005/8/layout/hList6"/>
    <dgm:cxn modelId="{268F4A59-22E8-4CDF-99AD-B95EB1A463DB}" srcId="{12C280F8-C6B5-440A-89AA-530B45E38F6F}" destId="{13EDFBA8-050D-4503-AA69-CFC47961CE8A}" srcOrd="1" destOrd="0" parTransId="{3AB89E19-2B3D-446F-9F10-713C4E7E644C}" sibTransId="{1C9848A6-C0E1-41BB-90B5-B120C6D0C2DA}"/>
    <dgm:cxn modelId="{EDD5BF82-E44A-4767-9215-BE804357F8FC}" srcId="{3B9ED971-B4AE-4E99-B732-88FE0687800E}" destId="{BFBCCA6A-E036-4FB5-A3AF-C56D07F89F2B}" srcOrd="0" destOrd="0" parTransId="{8556899B-F515-4361-8ECF-CA5E564E94DC}" sibTransId="{0BF4EF4F-EFED-43D4-BF14-862FFCD54DA1}"/>
    <dgm:cxn modelId="{FC990883-2B04-4F01-8086-3B353CDF629B}" srcId="{12C280F8-C6B5-440A-89AA-530B45E38F6F}" destId="{43CF0C6F-C35C-43F9-83A7-7DD2D45492DE}" srcOrd="3" destOrd="0" parTransId="{7E430994-5190-47F3-827A-0ECFF15BB43B}" sibTransId="{6C9A4815-4F4F-47B7-9D73-954D09817E95}"/>
    <dgm:cxn modelId="{8B430086-75BD-4064-92D0-D8B1E29DCA9E}" srcId="{50C49BC2-658A-43F1-9A2B-6D7BCE2ACF43}" destId="{EEC3FA7D-1F00-4C37-8029-5F8CB238486A}" srcOrd="0" destOrd="0" parTransId="{7C02B8A3-2731-4DA2-819F-C7D1024CC0BB}" sibTransId="{3C8F2AE0-C970-4564-B794-6559A069C57A}"/>
    <dgm:cxn modelId="{CAC0988A-24A2-4CCB-86C9-96C75D83BE75}" srcId="{3B9ED971-B4AE-4E99-B732-88FE0687800E}" destId="{D09A1812-8436-4CE0-A14B-C16DD43BECB8}" srcOrd="4" destOrd="0" parTransId="{EE55BEF6-F23A-4618-80B8-5E6A9C95961A}" sibTransId="{D05A5AE4-06F8-4857-9B6C-EB71F486B6A5}"/>
    <dgm:cxn modelId="{F46D168C-F0A4-479A-BDD3-41FBA754E2C1}" type="presOf" srcId="{BFBCCA6A-E036-4FB5-A3AF-C56D07F89F2B}" destId="{A8B7F55B-D32C-4BA3-9C2B-A190B9784E59}" srcOrd="0" destOrd="1" presId="urn:microsoft.com/office/officeart/2005/8/layout/hList6"/>
    <dgm:cxn modelId="{DE31288F-35F4-4959-80AB-7C24C5093935}" srcId="{3B9ED971-B4AE-4E99-B732-88FE0687800E}" destId="{2245436E-7758-421E-AD83-B7A4F5A4B880}" srcOrd="6" destOrd="0" parTransId="{47D86689-5FC3-4438-9025-174059BBFCBF}" sibTransId="{7D0CA0C1-E442-44A4-9B47-AEA37C935419}"/>
    <dgm:cxn modelId="{9B11B491-4263-4D45-9807-9A0E933131F6}" type="presOf" srcId="{2F737334-054B-4AFF-9C2A-1BA4EDB21F52}" destId="{A8B7F55B-D32C-4BA3-9C2B-A190B9784E59}" srcOrd="0" destOrd="3" presId="urn:microsoft.com/office/officeart/2005/8/layout/hList6"/>
    <dgm:cxn modelId="{F9BFF196-1FE8-4302-B81E-8AB3D2D9A02D}" srcId="{12C280F8-C6B5-440A-89AA-530B45E38F6F}" destId="{CE63C8BD-42E6-4496-8410-D5F0A378540E}" srcOrd="4" destOrd="0" parTransId="{9EDC4880-776E-46BD-B2C9-98FFBA6DB12F}" sibTransId="{FD622EAE-6829-4BD1-A559-D0846DB392A4}"/>
    <dgm:cxn modelId="{21EF769C-AACC-4D27-9573-65A13B1A87FD}" type="presOf" srcId="{3B9ED971-B4AE-4E99-B732-88FE0687800E}" destId="{A8B7F55B-D32C-4BA3-9C2B-A190B9784E59}" srcOrd="0" destOrd="0" presId="urn:microsoft.com/office/officeart/2005/8/layout/hList6"/>
    <dgm:cxn modelId="{4440D09E-3941-4B86-940D-759E327FA771}" type="presOf" srcId="{B799E840-C97F-449A-A0FB-E9717F41023E}" destId="{0EEFF844-8DBE-4950-B13F-493F6059A41D}" srcOrd="0" destOrd="7" presId="urn:microsoft.com/office/officeart/2005/8/layout/hList6"/>
    <dgm:cxn modelId="{8DB4D0AE-0F80-45D6-AB58-14381EB1FDB1}" srcId="{12C280F8-C6B5-440A-89AA-530B45E38F6F}" destId="{C0760006-A705-45EF-A01C-61F5AA8FB1B8}" srcOrd="5" destOrd="0" parTransId="{A2960C45-E4E3-4219-B8A8-AC6777563435}" sibTransId="{00F5A528-2B67-4D43-8BE7-909B9E482110}"/>
    <dgm:cxn modelId="{08781AAF-E3D0-4A67-947F-B8906B3EF341}" srcId="{3B9ED971-B4AE-4E99-B732-88FE0687800E}" destId="{2F737334-054B-4AFF-9C2A-1BA4EDB21F52}" srcOrd="2" destOrd="0" parTransId="{4BA9659C-C102-4DF3-B99B-C1E1C8D9E4EA}" sibTransId="{6323A6B2-A451-49DE-89E8-BC3223E66FD1}"/>
    <dgm:cxn modelId="{7D3608B1-76B7-4FFD-ADE6-E6DC5F8CAAED}" srcId="{3B9ED971-B4AE-4E99-B732-88FE0687800E}" destId="{1C3E6667-5254-40FF-96B3-9F7E2D5EF12D}" srcOrd="1" destOrd="0" parTransId="{AA43DB6E-6CFC-451D-9409-67B20D157766}" sibTransId="{6BF32947-9F6F-4EFB-BAA7-25125FEF6695}"/>
    <dgm:cxn modelId="{495007BB-07C8-4908-9496-5D55F1C5DF4C}" srcId="{12C280F8-C6B5-440A-89AA-530B45E38F6F}" destId="{B799E840-C97F-449A-A0FB-E9717F41023E}" srcOrd="6" destOrd="0" parTransId="{EB19A62A-B53D-4A2C-B207-0EE0EF0250F6}" sibTransId="{C3E4F504-02C1-4F90-B02A-440AFEA5FC17}"/>
    <dgm:cxn modelId="{17D297BE-9133-4549-8C16-C32BFA10255C}" srcId="{12C280F8-C6B5-440A-89AA-530B45E38F6F}" destId="{7B2CAD94-F1B7-40FD-8B1D-5ADB685591E9}" srcOrd="2" destOrd="0" parTransId="{2818F6EC-F619-4957-8E20-45E338FA5815}" sibTransId="{28AFB449-0C56-4E23-B18F-BF0BAD8FEA43}"/>
    <dgm:cxn modelId="{9E7F64BF-5456-4B0D-897D-5D003E3C1395}" type="presOf" srcId="{CAEDF150-126A-4E7E-A251-988BE3090610}" destId="{A8B7F55B-D32C-4BA3-9C2B-A190B9784E59}" srcOrd="0" destOrd="4" presId="urn:microsoft.com/office/officeart/2005/8/layout/hList6"/>
    <dgm:cxn modelId="{6C7518CF-C4A2-4965-9B46-31E24E2DD3EC}" type="presOf" srcId="{D31652B4-630C-4B5C-9837-D02C7A793EF9}" destId="{8AE911DF-9B00-4CCE-9C43-6DF400BB72E4}" srcOrd="0" destOrd="2" presId="urn:microsoft.com/office/officeart/2005/8/layout/hList6"/>
    <dgm:cxn modelId="{C68FD3D2-6E3F-4437-A9F0-BAD19E404F5E}" type="presOf" srcId="{12C280F8-C6B5-440A-89AA-530B45E38F6F}" destId="{0EEFF844-8DBE-4950-B13F-493F6059A41D}" srcOrd="0" destOrd="0" presId="urn:microsoft.com/office/officeart/2005/8/layout/hList6"/>
    <dgm:cxn modelId="{44C6F4D6-0408-4CDE-819B-5F8F71D8BA76}" srcId="{A9A7A4CA-8E88-4C3F-8A00-AFC4185989C4}" destId="{50C49BC2-658A-43F1-9A2B-6D7BCE2ACF43}" srcOrd="2" destOrd="0" parTransId="{D331C136-8473-4FAB-9978-1E4CB167D02C}" sibTransId="{729C8023-5886-42EA-9E2E-6F4A4DDC35BD}"/>
    <dgm:cxn modelId="{BB8144DC-89AD-4A4A-8376-0313EB9E78F1}" srcId="{50C49BC2-658A-43F1-9A2B-6D7BCE2ACF43}" destId="{7AEE50C1-317F-4875-8EBD-B294514D0A38}" srcOrd="2" destOrd="0" parTransId="{FC03E777-5D50-4C07-B0CD-EAAF681A4C8D}" sibTransId="{E902A698-FDC6-41E0-9338-D6CF8B7AB3C5}"/>
    <dgm:cxn modelId="{657B3EE8-F040-4325-BF42-EA64C2DD82EF}" srcId="{3B9ED971-B4AE-4E99-B732-88FE0687800E}" destId="{E12DB0F2-93C4-4AA5-8BB2-011B6477354D}" srcOrd="5" destOrd="0" parTransId="{A5C99E52-5B02-418B-83AA-AE3466E75197}" sibTransId="{65B6C966-040B-42C6-A9A3-2C805108B205}"/>
    <dgm:cxn modelId="{80F182F6-6657-4B9D-B6AC-AAE938BC4D75}" type="presOf" srcId="{43CF0C6F-C35C-43F9-83A7-7DD2D45492DE}" destId="{0EEFF844-8DBE-4950-B13F-493F6059A41D}" srcOrd="0" destOrd="4" presId="urn:microsoft.com/office/officeart/2005/8/layout/hList6"/>
    <dgm:cxn modelId="{9B1C00FB-DAA1-49DA-811F-2865D66EAF09}" srcId="{3B9ED971-B4AE-4E99-B732-88FE0687800E}" destId="{CAEDF150-126A-4E7E-A251-988BE3090610}" srcOrd="3" destOrd="0" parTransId="{7DDDCFF0-159A-49CF-A0B9-E39285A0E053}" sibTransId="{4F5F141A-38A6-4052-B0C6-E3A4F6C9EFC9}"/>
    <dgm:cxn modelId="{8D8B11FB-3061-4BF0-9E64-E061AEE2F19B}" type="presOf" srcId="{C0760006-A705-45EF-A01C-61F5AA8FB1B8}" destId="{0EEFF844-8DBE-4950-B13F-493F6059A41D}" srcOrd="0" destOrd="6" presId="urn:microsoft.com/office/officeart/2005/8/layout/hList6"/>
    <dgm:cxn modelId="{AB4E4FED-AA11-4944-AB5A-8803324CBCB3}" type="presParOf" srcId="{9D5C7A5E-7EFA-4CA4-90A1-41E3BB69D890}" destId="{A8B7F55B-D32C-4BA3-9C2B-A190B9784E59}" srcOrd="0" destOrd="0" presId="urn:microsoft.com/office/officeart/2005/8/layout/hList6"/>
    <dgm:cxn modelId="{EF49EF14-8142-4D22-B2A9-2D0D4782DAD8}" type="presParOf" srcId="{9D5C7A5E-7EFA-4CA4-90A1-41E3BB69D890}" destId="{885B48AB-57E5-4E90-BCBE-1BB67201BC82}" srcOrd="1" destOrd="0" presId="urn:microsoft.com/office/officeart/2005/8/layout/hList6"/>
    <dgm:cxn modelId="{9BCD6E06-B392-4966-BE6C-FBE56B2F5CC9}" type="presParOf" srcId="{9D5C7A5E-7EFA-4CA4-90A1-41E3BB69D890}" destId="{0EEFF844-8DBE-4950-B13F-493F6059A41D}" srcOrd="2" destOrd="0" presId="urn:microsoft.com/office/officeart/2005/8/layout/hList6"/>
    <dgm:cxn modelId="{D088F354-46FF-4B98-AC6B-6B76EBE0B66A}" type="presParOf" srcId="{9D5C7A5E-7EFA-4CA4-90A1-41E3BB69D890}" destId="{D2D45C45-543A-4A3F-B1B7-8C963FFEF1D4}" srcOrd="3" destOrd="0" presId="urn:microsoft.com/office/officeart/2005/8/layout/hList6"/>
    <dgm:cxn modelId="{712EE082-BB88-4ADE-800F-DF76C15B1E0E}" type="presParOf" srcId="{9D5C7A5E-7EFA-4CA4-90A1-41E3BB69D890}" destId="{8AE911DF-9B00-4CCE-9C43-6DF400BB72E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C30D3-963E-466E-A2CF-AF6563D93B6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459FB0F-3C8C-424F-BED6-51F900B507AB}">
      <dgm:prSet phldrT="[Text]" custT="1"/>
      <dgm:spPr/>
      <dgm:t>
        <a:bodyPr/>
        <a:lstStyle/>
        <a:p>
          <a:r>
            <a:rPr lang="en-IN" sz="1600" b="1" dirty="0"/>
            <a:t>Population</a:t>
          </a:r>
        </a:p>
      </dgm:t>
    </dgm:pt>
    <dgm:pt modelId="{0670DC74-9306-411F-9325-200AA5E5DA80}" type="parTrans" cxnId="{D99B42B7-C046-4EBF-8880-93D1F8EE3C09}">
      <dgm:prSet/>
      <dgm:spPr/>
      <dgm:t>
        <a:bodyPr/>
        <a:lstStyle/>
        <a:p>
          <a:endParaRPr lang="en-IN"/>
        </a:p>
      </dgm:t>
    </dgm:pt>
    <dgm:pt modelId="{91172CE7-2CD7-4146-89CF-0038BC69A627}" type="sibTrans" cxnId="{D99B42B7-C046-4EBF-8880-93D1F8EE3C09}">
      <dgm:prSet/>
      <dgm:spPr/>
      <dgm:t>
        <a:bodyPr/>
        <a:lstStyle/>
        <a:p>
          <a:endParaRPr lang="en-IN"/>
        </a:p>
      </dgm:t>
    </dgm:pt>
    <dgm:pt modelId="{ED700CE3-76E0-4D22-B58F-109C9A227C8A}">
      <dgm:prSet phldrT="[Text]" custT="1"/>
      <dgm:spPr/>
      <dgm:t>
        <a:bodyPr/>
        <a:lstStyle/>
        <a:p>
          <a:r>
            <a:rPr lang="en-IN" sz="1600" b="1" dirty="0"/>
            <a:t>Effect size of intervention</a:t>
          </a:r>
        </a:p>
      </dgm:t>
    </dgm:pt>
    <dgm:pt modelId="{650B3A19-3A9D-4462-BC49-C310758414DD}" type="parTrans" cxnId="{8EA8F709-E9F4-4B35-96D0-74D594792088}">
      <dgm:prSet/>
      <dgm:spPr/>
      <dgm:t>
        <a:bodyPr/>
        <a:lstStyle/>
        <a:p>
          <a:endParaRPr lang="en-IN"/>
        </a:p>
      </dgm:t>
    </dgm:pt>
    <dgm:pt modelId="{D476A01C-DD87-4F3D-8B43-901A0942F37D}" type="sibTrans" cxnId="{8EA8F709-E9F4-4B35-96D0-74D594792088}">
      <dgm:prSet/>
      <dgm:spPr/>
      <dgm:t>
        <a:bodyPr/>
        <a:lstStyle/>
        <a:p>
          <a:endParaRPr lang="en-IN"/>
        </a:p>
      </dgm:t>
    </dgm:pt>
    <dgm:pt modelId="{428DC478-9955-45B2-BC0F-289FD8260968}">
      <dgm:prSet phldrT="[Text]" custT="1"/>
      <dgm:spPr/>
      <dgm:t>
        <a:bodyPr/>
        <a:lstStyle/>
        <a:p>
          <a:r>
            <a:rPr lang="en-IN" sz="1400" dirty="0"/>
            <a:t>On incidence, advanced stage of  cancer, and mortality (by stage)</a:t>
          </a:r>
        </a:p>
      </dgm:t>
    </dgm:pt>
    <dgm:pt modelId="{BBF551A9-D638-4C6D-A4E6-9D08CB539F4A}" type="parTrans" cxnId="{128E2AC2-C038-4B59-A2BB-EC95E32A73A9}">
      <dgm:prSet/>
      <dgm:spPr/>
      <dgm:t>
        <a:bodyPr/>
        <a:lstStyle/>
        <a:p>
          <a:endParaRPr lang="en-IN"/>
        </a:p>
      </dgm:t>
    </dgm:pt>
    <dgm:pt modelId="{55CBEA9D-5E71-4A44-B600-F887912581FD}" type="sibTrans" cxnId="{128E2AC2-C038-4B59-A2BB-EC95E32A73A9}">
      <dgm:prSet/>
      <dgm:spPr/>
      <dgm:t>
        <a:bodyPr/>
        <a:lstStyle/>
        <a:p>
          <a:endParaRPr lang="en-IN"/>
        </a:p>
      </dgm:t>
    </dgm:pt>
    <dgm:pt modelId="{9FCF2792-C9A8-45BD-8867-581872E6D68E}">
      <dgm:prSet phldrT="[Text]" custT="1"/>
      <dgm:spPr/>
      <dgm:t>
        <a:bodyPr/>
        <a:lstStyle/>
        <a:p>
          <a:r>
            <a:rPr lang="en-IN" sz="1400" dirty="0"/>
            <a:t>High-risk individuals (regular users of tobacco &amp;/or alcohol)</a:t>
          </a:r>
        </a:p>
      </dgm:t>
    </dgm:pt>
    <dgm:pt modelId="{A14C9636-03A0-4361-8DA5-C0D45B04D5BE}" type="parTrans" cxnId="{D0DC3EE3-681C-419A-A36B-0B0C3980CED0}">
      <dgm:prSet/>
      <dgm:spPr/>
      <dgm:t>
        <a:bodyPr/>
        <a:lstStyle/>
        <a:p>
          <a:endParaRPr lang="en-IN"/>
        </a:p>
      </dgm:t>
    </dgm:pt>
    <dgm:pt modelId="{A0D04ED6-A158-4D7D-B5F9-62A5E05F17C9}" type="sibTrans" cxnId="{D0DC3EE3-681C-419A-A36B-0B0C3980CED0}">
      <dgm:prSet/>
      <dgm:spPr/>
      <dgm:t>
        <a:bodyPr/>
        <a:lstStyle/>
        <a:p>
          <a:endParaRPr lang="en-IN"/>
        </a:p>
      </dgm:t>
    </dgm:pt>
    <dgm:pt modelId="{6EE57CDA-C563-4435-BA84-2B2AFA316E98}" type="pres">
      <dgm:prSet presAssocID="{08BC30D3-963E-466E-A2CF-AF6563D93B6A}" presName="Name0" presStyleCnt="0">
        <dgm:presLayoutVars>
          <dgm:dir/>
          <dgm:animLvl val="lvl"/>
          <dgm:resizeHandles/>
        </dgm:presLayoutVars>
      </dgm:prSet>
      <dgm:spPr/>
    </dgm:pt>
    <dgm:pt modelId="{EFBCECAB-1103-49AC-925E-B955B8DB5427}" type="pres">
      <dgm:prSet presAssocID="{2459FB0F-3C8C-424F-BED6-51F900B507AB}" presName="linNode" presStyleCnt="0"/>
      <dgm:spPr/>
    </dgm:pt>
    <dgm:pt modelId="{CCF1B41A-E01F-4683-90F5-4188FBB6C9A2}" type="pres">
      <dgm:prSet presAssocID="{2459FB0F-3C8C-424F-BED6-51F900B507AB}" presName="parentShp" presStyleLbl="node1" presStyleIdx="0" presStyleCnt="2" custScaleX="79828" custScaleY="75844" custLinFactNeighborX="-305" custLinFactNeighborY="1649">
        <dgm:presLayoutVars>
          <dgm:bulletEnabled val="1"/>
        </dgm:presLayoutVars>
      </dgm:prSet>
      <dgm:spPr/>
    </dgm:pt>
    <dgm:pt modelId="{D028BC40-4436-429C-BF0F-0F6F04565D8C}" type="pres">
      <dgm:prSet presAssocID="{2459FB0F-3C8C-424F-BED6-51F900B507AB}" presName="childShp" presStyleLbl="bgAccFollowNode1" presStyleIdx="0" presStyleCnt="2" custScaleY="61491">
        <dgm:presLayoutVars>
          <dgm:bulletEnabled val="1"/>
        </dgm:presLayoutVars>
      </dgm:prSet>
      <dgm:spPr/>
    </dgm:pt>
    <dgm:pt modelId="{8C725D2C-C6EF-44DC-8493-48D2FC7EDF73}" type="pres">
      <dgm:prSet presAssocID="{91172CE7-2CD7-4146-89CF-0038BC69A627}" presName="spacing" presStyleCnt="0"/>
      <dgm:spPr/>
    </dgm:pt>
    <dgm:pt modelId="{71F0B3EF-5222-4C45-B7A0-9781BE068BE2}" type="pres">
      <dgm:prSet presAssocID="{ED700CE3-76E0-4D22-B58F-109C9A227C8A}" presName="linNode" presStyleCnt="0"/>
      <dgm:spPr/>
    </dgm:pt>
    <dgm:pt modelId="{B83ADCA5-EB74-4F88-BCAD-4FEA4D5B7228}" type="pres">
      <dgm:prSet presAssocID="{ED700CE3-76E0-4D22-B58F-109C9A227C8A}" presName="parentShp" presStyleLbl="node1" presStyleIdx="1" presStyleCnt="2" custScaleX="78913" custScaleY="76330" custLinFactNeighborX="822" custLinFactNeighborY="5736">
        <dgm:presLayoutVars>
          <dgm:bulletEnabled val="1"/>
        </dgm:presLayoutVars>
      </dgm:prSet>
      <dgm:spPr/>
    </dgm:pt>
    <dgm:pt modelId="{1EE89637-78B3-4C4E-8406-57B9B032E488}" type="pres">
      <dgm:prSet presAssocID="{ED700CE3-76E0-4D22-B58F-109C9A227C8A}" presName="childShp" presStyleLbl="bgAccFollowNode1" presStyleIdx="1" presStyleCnt="2" custScaleY="46397">
        <dgm:presLayoutVars>
          <dgm:bulletEnabled val="1"/>
        </dgm:presLayoutVars>
      </dgm:prSet>
      <dgm:spPr/>
    </dgm:pt>
  </dgm:ptLst>
  <dgm:cxnLst>
    <dgm:cxn modelId="{8EA8F709-E9F4-4B35-96D0-74D594792088}" srcId="{08BC30D3-963E-466E-A2CF-AF6563D93B6A}" destId="{ED700CE3-76E0-4D22-B58F-109C9A227C8A}" srcOrd="1" destOrd="0" parTransId="{650B3A19-3A9D-4462-BC49-C310758414DD}" sibTransId="{D476A01C-DD87-4F3D-8B43-901A0942F37D}"/>
    <dgm:cxn modelId="{D0F2A516-DBDA-4311-9A81-07A81A196443}" type="presOf" srcId="{ED700CE3-76E0-4D22-B58F-109C9A227C8A}" destId="{B83ADCA5-EB74-4F88-BCAD-4FEA4D5B7228}" srcOrd="0" destOrd="0" presId="urn:microsoft.com/office/officeart/2005/8/layout/vList6"/>
    <dgm:cxn modelId="{38841243-118E-4AC8-938A-E08D596B10C4}" type="presOf" srcId="{9FCF2792-C9A8-45BD-8867-581872E6D68E}" destId="{D028BC40-4436-429C-BF0F-0F6F04565D8C}" srcOrd="0" destOrd="0" presId="urn:microsoft.com/office/officeart/2005/8/layout/vList6"/>
    <dgm:cxn modelId="{C5696474-EF02-4DAA-B8F0-9C33A4F99AF2}" type="presOf" srcId="{428DC478-9955-45B2-BC0F-289FD8260968}" destId="{1EE89637-78B3-4C4E-8406-57B9B032E488}" srcOrd="0" destOrd="0" presId="urn:microsoft.com/office/officeart/2005/8/layout/vList6"/>
    <dgm:cxn modelId="{634FFD5A-7406-40CF-AB3A-116CF4A61107}" type="presOf" srcId="{2459FB0F-3C8C-424F-BED6-51F900B507AB}" destId="{CCF1B41A-E01F-4683-90F5-4188FBB6C9A2}" srcOrd="0" destOrd="0" presId="urn:microsoft.com/office/officeart/2005/8/layout/vList6"/>
    <dgm:cxn modelId="{3523EA99-10B9-4198-A992-765C7B65758E}" type="presOf" srcId="{08BC30D3-963E-466E-A2CF-AF6563D93B6A}" destId="{6EE57CDA-C563-4435-BA84-2B2AFA316E98}" srcOrd="0" destOrd="0" presId="urn:microsoft.com/office/officeart/2005/8/layout/vList6"/>
    <dgm:cxn modelId="{D99B42B7-C046-4EBF-8880-93D1F8EE3C09}" srcId="{08BC30D3-963E-466E-A2CF-AF6563D93B6A}" destId="{2459FB0F-3C8C-424F-BED6-51F900B507AB}" srcOrd="0" destOrd="0" parTransId="{0670DC74-9306-411F-9325-200AA5E5DA80}" sibTransId="{91172CE7-2CD7-4146-89CF-0038BC69A627}"/>
    <dgm:cxn modelId="{128E2AC2-C038-4B59-A2BB-EC95E32A73A9}" srcId="{ED700CE3-76E0-4D22-B58F-109C9A227C8A}" destId="{428DC478-9955-45B2-BC0F-289FD8260968}" srcOrd="0" destOrd="0" parTransId="{BBF551A9-D638-4C6D-A4E6-9D08CB539F4A}" sibTransId="{55CBEA9D-5E71-4A44-B600-F887912581FD}"/>
    <dgm:cxn modelId="{D0DC3EE3-681C-419A-A36B-0B0C3980CED0}" srcId="{2459FB0F-3C8C-424F-BED6-51F900B507AB}" destId="{9FCF2792-C9A8-45BD-8867-581872E6D68E}" srcOrd="0" destOrd="0" parTransId="{A14C9636-03A0-4361-8DA5-C0D45B04D5BE}" sibTransId="{A0D04ED6-A158-4D7D-B5F9-62A5E05F17C9}"/>
    <dgm:cxn modelId="{CE6A91FA-B592-4B32-8ACD-8B186687FCA1}" type="presParOf" srcId="{6EE57CDA-C563-4435-BA84-2B2AFA316E98}" destId="{EFBCECAB-1103-49AC-925E-B955B8DB5427}" srcOrd="0" destOrd="0" presId="urn:microsoft.com/office/officeart/2005/8/layout/vList6"/>
    <dgm:cxn modelId="{221FB8D6-DDF9-4B23-B5FA-2DAEBD327BBB}" type="presParOf" srcId="{EFBCECAB-1103-49AC-925E-B955B8DB5427}" destId="{CCF1B41A-E01F-4683-90F5-4188FBB6C9A2}" srcOrd="0" destOrd="0" presId="urn:microsoft.com/office/officeart/2005/8/layout/vList6"/>
    <dgm:cxn modelId="{8B317156-653B-4D31-A6C1-15C68FFE0DFC}" type="presParOf" srcId="{EFBCECAB-1103-49AC-925E-B955B8DB5427}" destId="{D028BC40-4436-429C-BF0F-0F6F04565D8C}" srcOrd="1" destOrd="0" presId="urn:microsoft.com/office/officeart/2005/8/layout/vList6"/>
    <dgm:cxn modelId="{5159B40A-1987-418B-94E1-CA503A765587}" type="presParOf" srcId="{6EE57CDA-C563-4435-BA84-2B2AFA316E98}" destId="{8C725D2C-C6EF-44DC-8493-48D2FC7EDF73}" srcOrd="1" destOrd="0" presId="urn:microsoft.com/office/officeart/2005/8/layout/vList6"/>
    <dgm:cxn modelId="{C866779A-5E87-4ED7-9322-F1CF1AE8A873}" type="presParOf" srcId="{6EE57CDA-C563-4435-BA84-2B2AFA316E98}" destId="{71F0B3EF-5222-4C45-B7A0-9781BE068BE2}" srcOrd="2" destOrd="0" presId="urn:microsoft.com/office/officeart/2005/8/layout/vList6"/>
    <dgm:cxn modelId="{C9903F4F-285E-4549-A4DC-41FC8B0B2216}" type="presParOf" srcId="{71F0B3EF-5222-4C45-B7A0-9781BE068BE2}" destId="{B83ADCA5-EB74-4F88-BCAD-4FEA4D5B7228}" srcOrd="0" destOrd="0" presId="urn:microsoft.com/office/officeart/2005/8/layout/vList6"/>
    <dgm:cxn modelId="{08C97722-EEF0-4F27-AEEC-A28D6D641F21}" type="presParOf" srcId="{71F0B3EF-5222-4C45-B7A0-9781BE068BE2}" destId="{1EE89637-78B3-4C4E-8406-57B9B032E48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7F55B-D32C-4BA3-9C2B-A190B9784E59}">
      <dsp:nvSpPr>
        <dsp:cNvPr id="0" name=""/>
        <dsp:cNvSpPr/>
      </dsp:nvSpPr>
      <dsp:spPr>
        <a:xfrm rot="16200000">
          <a:off x="-703456" y="704301"/>
          <a:ext cx="4912836" cy="3504233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latin typeface="PP Object Sans" panose="00000500000000000000" pitchFamily="2" charset="0"/>
            </a:rPr>
            <a:t>Interventions to quit consumption of Smokeless tobacco (SLT) or Areca nut (AN):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>
            <a:latin typeface="PP Object Sans" panose="000005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600" b="1" kern="1200" dirty="0">
              <a:latin typeface="PP Object Sans" panose="00000500000000000000" pitchFamily="2" charset="0"/>
            </a:rPr>
            <a:t> </a:t>
          </a:r>
          <a:r>
            <a:rPr lang="en-US" sz="1400" b="1" kern="1200" dirty="0" err="1">
              <a:latin typeface="PP Object Sans" panose="00000500000000000000" pitchFamily="2" charset="0"/>
            </a:rPr>
            <a:t>Behavioural</a:t>
          </a:r>
          <a:r>
            <a:rPr lang="en-US" sz="1400" b="1" kern="1200" dirty="0">
              <a:latin typeface="PP Object Sans" panose="00000500000000000000" pitchFamily="2" charset="0"/>
            </a:rPr>
            <a:t>:</a:t>
          </a:r>
          <a:endParaRPr lang="en-IN" sz="1400" kern="1200" dirty="0">
            <a:solidFill>
              <a:srgbClr val="00B050"/>
            </a:solidFill>
            <a:latin typeface="PP Object Sa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1400" kern="1200" dirty="0">
              <a:latin typeface="PP Object Sans" panose="00000500000000000000" pitchFamily="2" charset="0"/>
            </a:rPr>
            <a:t>    Adults          –           </a:t>
          </a:r>
          <a:r>
            <a:rPr lang="en-US" sz="1400" b="1" kern="1200" dirty="0">
              <a:solidFill>
                <a:srgbClr val="00B050"/>
              </a:solidFill>
              <a:latin typeface="PP Object Sans" panose="00000500000000000000" pitchFamily="2" charset="0"/>
            </a:rPr>
            <a:t>Sufficient</a:t>
          </a:r>
          <a:endParaRPr lang="en-IN" sz="1400" kern="1200" dirty="0">
            <a:solidFill>
              <a:srgbClr val="00B050"/>
            </a:solidFill>
            <a:latin typeface="PP Object Sa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1400" kern="1200" dirty="0">
              <a:latin typeface="PP Object Sans" panose="00000500000000000000" pitchFamily="2" charset="0"/>
            </a:rPr>
            <a:t>    Youth           –           </a:t>
          </a:r>
          <a:r>
            <a:rPr lang="en-US" sz="1400" b="1" kern="1200" dirty="0">
              <a:solidFill>
                <a:srgbClr val="0070C0"/>
              </a:solidFill>
              <a:latin typeface="PP Object Sans" panose="00000500000000000000" pitchFamily="2" charset="0"/>
            </a:rPr>
            <a:t>Limited </a:t>
          </a:r>
          <a:endParaRPr lang="en-IN" sz="1400" kern="1200" dirty="0">
            <a:solidFill>
              <a:srgbClr val="0070C0"/>
            </a:solidFill>
            <a:latin typeface="PP Object Sa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kern="1200" dirty="0">
            <a:latin typeface="PP Object Sa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400" b="1" kern="1200" dirty="0">
              <a:latin typeface="PP Object Sans" panose="00000500000000000000" pitchFamily="2" charset="0"/>
            </a:rPr>
            <a:t> Pharmacological:   </a:t>
          </a:r>
          <a:r>
            <a:rPr lang="en-US" sz="1400" b="1" kern="1200" dirty="0">
              <a:solidFill>
                <a:srgbClr val="0070C0"/>
              </a:solidFill>
              <a:latin typeface="PP Object Sans" panose="00000500000000000000" pitchFamily="2" charset="0"/>
            </a:rPr>
            <a:t>Limited</a:t>
          </a:r>
          <a:endParaRPr lang="en-IN" sz="1400" kern="1200" dirty="0">
            <a:solidFill>
              <a:srgbClr val="0070C0"/>
            </a:solidFill>
            <a:latin typeface="PP Object Sa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kern="1200" dirty="0">
            <a:latin typeface="PP Object Sa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400" b="1" kern="1200" dirty="0">
              <a:latin typeface="PP Object Sans" panose="00000500000000000000" pitchFamily="2" charset="0"/>
            </a:rPr>
            <a:t> Combined </a:t>
          </a:r>
          <a:r>
            <a:rPr lang="en-US" sz="1400" kern="1200" dirty="0">
              <a:latin typeface="PP Object Sans" panose="00000500000000000000" pitchFamily="2" charset="0"/>
            </a:rPr>
            <a:t>(</a:t>
          </a:r>
          <a:r>
            <a:rPr lang="en-US" sz="1400" kern="1200" dirty="0" err="1">
              <a:latin typeface="PP Object Sans" panose="00000500000000000000" pitchFamily="2" charset="0"/>
            </a:rPr>
            <a:t>behavioural</a:t>
          </a:r>
          <a:r>
            <a:rPr lang="en-US" sz="1400" kern="1200" dirty="0">
              <a:latin typeface="PP Object Sans" panose="00000500000000000000" pitchFamily="2" charset="0"/>
            </a:rPr>
            <a:t> + pharmacological):    </a:t>
          </a:r>
          <a:r>
            <a:rPr lang="en-US" sz="1400" b="1" kern="1200" dirty="0">
              <a:solidFill>
                <a:srgbClr val="0070C0"/>
              </a:solidFill>
              <a:latin typeface="PP Object Sans" panose="00000500000000000000" pitchFamily="2" charset="0"/>
            </a:rPr>
            <a:t>Limited</a:t>
          </a:r>
          <a:r>
            <a:rPr lang="en-US" sz="1400" kern="1200" dirty="0">
              <a:latin typeface="PP Object Sans" panose="00000500000000000000" pitchFamily="2" charset="0"/>
            </a:rPr>
            <a:t> </a:t>
          </a:r>
          <a:endParaRPr lang="en-IN" sz="1400" kern="1200" dirty="0">
            <a:latin typeface="PP Object Sans" panose="00000500000000000000" pitchFamily="2" charset="0"/>
          </a:endParaRPr>
        </a:p>
      </dsp:txBody>
      <dsp:txXfrm rot="5400000">
        <a:off x="846" y="982566"/>
        <a:ext cx="3504233" cy="2947702"/>
      </dsp:txXfrm>
    </dsp:sp>
    <dsp:sp modelId="{0EEFF844-8DBE-4950-B13F-493F6059A41D}">
      <dsp:nvSpPr>
        <dsp:cNvPr id="0" name=""/>
        <dsp:cNvSpPr/>
      </dsp:nvSpPr>
      <dsp:spPr>
        <a:xfrm rot="16200000">
          <a:off x="3096012" y="729208"/>
          <a:ext cx="4912836" cy="3454419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latin typeface="PP Object Sans" panose="00000500000000000000" pitchFamily="2" charset="0"/>
            </a:rPr>
            <a:t>Impact of quitting exposure to SLT/AN: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>
            <a:latin typeface="PP Object Sans" panose="000005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600" b="1" kern="1200" dirty="0">
              <a:latin typeface="PP Object Sans" panose="00000500000000000000" pitchFamily="2" charset="0"/>
            </a:rPr>
            <a:t> </a:t>
          </a:r>
          <a:r>
            <a:rPr lang="en-US" sz="1400" b="1" kern="1200" dirty="0">
              <a:latin typeface="PP Object Sans" panose="00000500000000000000" pitchFamily="2" charset="0"/>
            </a:rPr>
            <a:t>SLT: </a:t>
          </a:r>
          <a:r>
            <a:rPr lang="en-US" sz="1400" b="1" kern="1200" dirty="0">
              <a:solidFill>
                <a:srgbClr val="FF0000"/>
              </a:solidFill>
              <a:latin typeface="PP Object Sans" panose="00000500000000000000" pitchFamily="2" charset="0"/>
            </a:rPr>
            <a:t>Inadequate</a:t>
          </a:r>
          <a:endParaRPr lang="en-IN" sz="1400" b="1" kern="1200" dirty="0">
            <a:solidFill>
              <a:srgbClr val="FF0000"/>
            </a:solidFill>
            <a:latin typeface="PP Object Sa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kern="1200" dirty="0">
            <a:latin typeface="PP Object Sa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400" b="1" kern="1200" dirty="0">
              <a:latin typeface="PP Object Sans" panose="00000500000000000000" pitchFamily="2" charset="0"/>
            </a:rPr>
            <a:t>AN (with or without tobacco</a:t>
          </a:r>
          <a:r>
            <a:rPr lang="en-US" sz="1400" kern="1200" dirty="0">
              <a:latin typeface="PP Object Sans" panose="00000500000000000000" pitchFamily="2" charset="0"/>
            </a:rPr>
            <a:t>):             </a:t>
          </a:r>
          <a:r>
            <a:rPr lang="en-US" sz="1400" b="1" kern="1200" dirty="0">
              <a:solidFill>
                <a:srgbClr val="00B050"/>
              </a:solidFill>
              <a:latin typeface="PP Object Sans" panose="00000500000000000000" pitchFamily="2" charset="0"/>
            </a:rPr>
            <a:t>Sufficient</a:t>
          </a:r>
          <a:endParaRPr lang="en-IN" sz="1400" b="1" kern="1200" dirty="0">
            <a:solidFill>
              <a:srgbClr val="00B050"/>
            </a:solidFill>
            <a:latin typeface="PP Object Sa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kern="1200" dirty="0">
            <a:latin typeface="PP Object Sa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400" b="1" kern="1200" dirty="0">
              <a:latin typeface="PP Object Sans" panose="00000500000000000000" pitchFamily="2" charset="0"/>
            </a:rPr>
            <a:t> Smoked tobacco</a:t>
          </a:r>
          <a:r>
            <a:rPr lang="en-US" sz="1400" kern="1200" dirty="0">
              <a:latin typeface="PP Object Sans" panose="00000500000000000000" pitchFamily="2" charset="0"/>
            </a:rPr>
            <a:t>:        </a:t>
          </a:r>
          <a:r>
            <a:rPr lang="en-US" sz="1400" b="1" kern="1200" dirty="0">
              <a:solidFill>
                <a:srgbClr val="00B050"/>
              </a:solidFill>
              <a:latin typeface="PP Object Sans" panose="00000500000000000000" pitchFamily="2" charset="0"/>
            </a:rPr>
            <a:t>Sufficient</a:t>
          </a:r>
          <a:endParaRPr lang="en-IN" sz="1400" b="1" kern="1200" dirty="0">
            <a:solidFill>
              <a:srgbClr val="00B050"/>
            </a:solidFill>
            <a:latin typeface="PP Object Sa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kern="1200" dirty="0">
            <a:latin typeface="PP Object Sa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400" b="1" kern="1200" dirty="0">
              <a:latin typeface="PP Object Sans" panose="00000500000000000000" pitchFamily="2" charset="0"/>
            </a:rPr>
            <a:t> Alcoholic beverages:</a:t>
          </a:r>
          <a:r>
            <a:rPr lang="en-US" sz="1400" kern="1200" dirty="0">
              <a:latin typeface="PP Object Sans" panose="00000500000000000000" pitchFamily="2" charset="0"/>
            </a:rPr>
            <a:t>   </a:t>
          </a:r>
          <a:r>
            <a:rPr lang="en-US" sz="1400" b="1" kern="1200" dirty="0">
              <a:solidFill>
                <a:srgbClr val="00B050"/>
              </a:solidFill>
              <a:latin typeface="PP Object Sans" panose="00000500000000000000" pitchFamily="2" charset="0"/>
            </a:rPr>
            <a:t>Sufficient</a:t>
          </a:r>
          <a:endParaRPr lang="en-IN" sz="1400" b="1" kern="1200" dirty="0">
            <a:solidFill>
              <a:srgbClr val="00B050"/>
            </a:solidFill>
            <a:latin typeface="PP Object Sans" panose="00000500000000000000" pitchFamily="2" charset="0"/>
          </a:endParaRPr>
        </a:p>
      </dsp:txBody>
      <dsp:txXfrm rot="5400000">
        <a:off x="3825221" y="982566"/>
        <a:ext cx="3454419" cy="2947702"/>
      </dsp:txXfrm>
    </dsp:sp>
    <dsp:sp modelId="{8AE911DF-9B00-4CCE-9C43-6DF400BB72E4}">
      <dsp:nvSpPr>
        <dsp:cNvPr id="0" name=""/>
        <dsp:cNvSpPr/>
      </dsp:nvSpPr>
      <dsp:spPr>
        <a:xfrm rot="16200000">
          <a:off x="6933419" y="667207"/>
          <a:ext cx="4912836" cy="3578421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latin typeface="PP Object Sans" panose="00000500000000000000" pitchFamily="2" charset="0"/>
            </a:rPr>
            <a:t>Effectiveness of screening: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PP Object Sans" panose="00000500000000000000" pitchFamily="2" charset="0"/>
            </a:rPr>
            <a:t> </a:t>
          </a:r>
          <a:endParaRPr lang="en-IN" sz="1600" kern="1200" dirty="0">
            <a:latin typeface="PP Object Sans" panose="000005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600" b="1" kern="1200" dirty="0">
              <a:solidFill>
                <a:schemeClr val="tx1"/>
              </a:solidFill>
              <a:latin typeface="PP Object Sans" panose="00000500000000000000" pitchFamily="2" charset="0"/>
            </a:rPr>
            <a:t> </a:t>
          </a:r>
          <a:r>
            <a:rPr lang="en-US" sz="1400" b="1" kern="1200" dirty="0">
              <a:solidFill>
                <a:srgbClr val="0070C0"/>
              </a:solidFill>
              <a:latin typeface="PP Object Sans" panose="00000500000000000000" pitchFamily="2" charset="0"/>
            </a:rPr>
            <a:t>Group B</a:t>
          </a:r>
          <a:endParaRPr lang="en-IN" sz="1400" kern="1200" dirty="0">
            <a:solidFill>
              <a:srgbClr val="0070C0"/>
            </a:solidFill>
            <a:latin typeface="PP Object Sa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IN" sz="1400" kern="1200" dirty="0">
            <a:solidFill>
              <a:srgbClr val="00B050"/>
            </a:solidFill>
            <a:latin typeface="PP Object Sa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1400" b="0" i="0" u="none" strike="noStrike" kern="1200" cap="none" dirty="0">
              <a:latin typeface="PP Object Sans" panose="00000500000000000000" pitchFamily="2" charset="0"/>
              <a:sym typeface="Arial"/>
            </a:rPr>
            <a:t>  The cancer screening method </a:t>
          </a:r>
          <a:r>
            <a:rPr lang="en-US" sz="1400" b="1" i="0" u="none" strike="noStrike" kern="1200" cap="none" dirty="0">
              <a:solidFill>
                <a:schemeClr val="tx1"/>
              </a:solidFill>
              <a:latin typeface="PP Object Sans" panose="00000500000000000000" pitchFamily="2" charset="0"/>
              <a:sym typeface="Arial"/>
            </a:rPr>
            <a:t>may reduce</a:t>
          </a:r>
          <a:r>
            <a:rPr lang="en-US" sz="1400" b="1" i="0" u="none" strike="noStrike" kern="1200" cap="none" dirty="0">
              <a:solidFill>
                <a:srgbClr val="00B050"/>
              </a:solidFill>
              <a:latin typeface="PP Object Sans" panose="00000500000000000000" pitchFamily="2" charset="0"/>
              <a:sym typeface="Arial"/>
            </a:rPr>
            <a:t> </a:t>
          </a:r>
          <a:r>
            <a:rPr lang="en-US" sz="1400" b="0" i="0" u="none" strike="noStrike" kern="1200" cap="none" dirty="0">
              <a:latin typeface="PP Object Sans" panose="00000500000000000000" pitchFamily="2" charset="0"/>
              <a:sym typeface="Arial"/>
            </a:rPr>
            <a:t>the incidence/mortality of oral cancer in humans</a:t>
          </a:r>
          <a:endParaRPr lang="en-IN" sz="1400" kern="1200" dirty="0">
            <a:solidFill>
              <a:srgbClr val="00B050"/>
            </a:solidFill>
            <a:latin typeface="PP Object Sans" panose="00000500000000000000" pitchFamily="2" charset="0"/>
          </a:endParaRPr>
        </a:p>
      </dsp:txBody>
      <dsp:txXfrm rot="5400000">
        <a:off x="7600627" y="982566"/>
        <a:ext cx="3578421" cy="2947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8BC40-4436-429C-BF0F-0F6F04565D8C}">
      <dsp:nvSpPr>
        <dsp:cNvPr id="0" name=""/>
        <dsp:cNvSpPr/>
      </dsp:nvSpPr>
      <dsp:spPr>
        <a:xfrm>
          <a:off x="1798185" y="80381"/>
          <a:ext cx="2999841" cy="683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High-risk individuals (regular users of tobacco &amp;/or alcohol)</a:t>
          </a:r>
        </a:p>
      </dsp:txBody>
      <dsp:txXfrm>
        <a:off x="1798185" y="165830"/>
        <a:ext cx="2743495" cy="512692"/>
      </dsp:txXfrm>
    </dsp:sp>
    <dsp:sp modelId="{CCF1B41A-E01F-4683-90F5-4188FBB6C9A2}">
      <dsp:nvSpPr>
        <dsp:cNvPr id="0" name=""/>
        <dsp:cNvSpPr/>
      </dsp:nvSpPr>
      <dsp:spPr>
        <a:xfrm>
          <a:off x="192559" y="18932"/>
          <a:ext cx="1596475" cy="843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Population</a:t>
          </a:r>
        </a:p>
      </dsp:txBody>
      <dsp:txXfrm>
        <a:off x="233718" y="60091"/>
        <a:ext cx="1514157" cy="760833"/>
      </dsp:txXfrm>
    </dsp:sp>
    <dsp:sp modelId="{1EE89637-78B3-4C4E-8406-57B9B032E488}">
      <dsp:nvSpPr>
        <dsp:cNvPr id="0" name=""/>
        <dsp:cNvSpPr/>
      </dsp:nvSpPr>
      <dsp:spPr>
        <a:xfrm>
          <a:off x="1789035" y="1121303"/>
          <a:ext cx="2999841" cy="5157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On incidence, advanced stage of  cancer, and mortality (by stage)</a:t>
          </a:r>
        </a:p>
      </dsp:txBody>
      <dsp:txXfrm>
        <a:off x="1789035" y="1185777"/>
        <a:ext cx="2806419" cy="386843"/>
      </dsp:txXfrm>
    </dsp:sp>
    <dsp:sp modelId="{B83ADCA5-EB74-4F88-BCAD-4FEA4D5B7228}">
      <dsp:nvSpPr>
        <dsp:cNvPr id="0" name=""/>
        <dsp:cNvSpPr/>
      </dsp:nvSpPr>
      <dsp:spPr>
        <a:xfrm>
          <a:off x="235517" y="955522"/>
          <a:ext cx="1578176" cy="848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Effect size of intervention</a:t>
          </a:r>
        </a:p>
      </dsp:txBody>
      <dsp:txXfrm>
        <a:off x="276940" y="996945"/>
        <a:ext cx="1495330" cy="765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who.int/media/docs/default-source/ncds/mnd/2022_technical_brief_cancer_31_may_r1.pdf?sfvrsn=6d4cc25_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Greetings everyone!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Suzanne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Visiting Scientist in the IARC Handbooks Program, and I will be talking briefly about the group’s ongoing supplemental projects to the recent handbook on oral cancer prevention. At the outset, I would like to Thank my Supervisor, Dr. Beatrice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Lauby-Secretan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all the collaborators, for their ongoing immense scientific contributions.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11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Prevention is the most effective response to the </a:t>
            </a:r>
            <a:r>
              <a:rPr lang="en-GB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 burden of smokeless tobacco and areca nut, and thus oral Cancer, in South East Asia &amp; the Western Pacific region and such primary and secondary prevention measures were evaluated by the volume 19 handbook. Hence, to recap, here is </a:t>
            </a:r>
            <a:r>
              <a:rPr lang="en-GB" sz="1600" b="1" i="1" spc="-2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sufficient evidence</a:t>
            </a:r>
            <a:r>
              <a:rPr lang="en-GB" sz="1600" spc="-2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GB" sz="1600" spc="-20" dirty="0">
                <a:latin typeface="Times New Roman" panose="02020603050405020304" pitchFamily="18" charset="0"/>
                <a:ea typeface="Yu Mincho" panose="02020400000000000000" pitchFamily="18" charset="-128"/>
              </a:rPr>
              <a:t>THAT </a:t>
            </a:r>
            <a:r>
              <a:rPr lang="en-GB" sz="1600" spc="-2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behavioural interventions are </a:t>
            </a:r>
            <a:r>
              <a:rPr lang="en-GB" sz="1600" spc="-20" dirty="0">
                <a:latin typeface="Times New Roman" panose="02020603050405020304" pitchFamily="18" charset="0"/>
                <a:ea typeface="Yu Mincho" panose="02020400000000000000" pitchFamily="18" charset="-128"/>
              </a:rPr>
              <a:t>effective in </a:t>
            </a:r>
            <a:r>
              <a:rPr lang="en-GB" sz="1600" spc="-2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smokeless tobacco use cessation in adults, </a:t>
            </a:r>
            <a:r>
              <a:rPr lang="en-US" sz="1600" spc="-2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quitting exposure to areca nut products with or without tobacco decreases the risk for both oral cancer &amp; oral potentially malignant disorders while </a:t>
            </a:r>
            <a:r>
              <a:rPr lang="en-GB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quitting smoking and alcohol </a:t>
            </a:r>
            <a:r>
              <a:rPr lang="en-GB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 </a:t>
            </a:r>
            <a:r>
              <a:rPr lang="en-GB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decreases the risk of oral cancer, and lastly, </a:t>
            </a:r>
            <a:r>
              <a:rPr lang="en-U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screening of high-risk populations by clinical oral examination </a:t>
            </a:r>
            <a:r>
              <a:rPr lang="en-US" sz="16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may reduce</a:t>
            </a:r>
            <a:r>
              <a:rPr lang="en-U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mortality from oral cancer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71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coming to the supplemental projects, the first one is about an evidence and gap map…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14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second project, in collaboration with the WHO HQ, is about the development of a cost-effective intervention model for oral cancer prevention, based on the World Health Assembly Resolution 74.5 to develop best buy interventions on oral health.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intervention proposed is not only about the screening of oral cancer but also about providing quality care to patients which requires a resilient health system to be in place.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4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further details on the cost-effective analysis,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</a:t>
            </a:r>
            <a:r>
              <a:rPr lang="en-I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parameters used to feed the model are given in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The cancer interventions technical briefing</a:t>
            </a:r>
            <a:r>
              <a:rPr lang="en-I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first WHO discussion paper of the consultation on the 2022 update of Appendix 3 of the NCD-Global Action Plan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49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254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last ongoing project is in collaboration with the Cancer Surveillance branch at IARC which aims to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estimate the burden of oral and oropharyngeal cancers  attributable to SLT/AN consumption in 2022, specifically in South Asia and the Western Pacific, which have both a high prevalence and a large variety of these products, and are linked with the development of a number of cancer types. We have two sets of consultation meetings  in October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Apri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with global experts, to kickstart the project.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6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: Title and Integrity Icon">
  <p:cSld name="Cover: Title and Integrity Icon">
    <p:bg>
      <p:bgPr>
        <a:solidFill>
          <a:srgbClr val="2B3256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>
            <a:spLocks noGrp="1"/>
          </p:cNvSpPr>
          <p:nvPr>
            <p:ph type="ctrTitle"/>
          </p:nvPr>
        </p:nvSpPr>
        <p:spPr>
          <a:xfrm>
            <a:off x="552704" y="885203"/>
            <a:ext cx="5543400" cy="1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4" name="Google Shape;64;p4" descr="Texto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2704" y="5366521"/>
            <a:ext cx="1561427" cy="1034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4" descr="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067729" y="3829232"/>
            <a:ext cx="2571569" cy="257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Liquid Icon">
  <p:cSld name="Title, Text and Liquid Icon">
    <p:bg>
      <p:bgPr>
        <a:solidFill>
          <a:srgbClr val="2B3256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ctrTitle"/>
          </p:nvPr>
        </p:nvSpPr>
        <p:spPr>
          <a:xfrm>
            <a:off x="552704" y="885203"/>
            <a:ext cx="4933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3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3" descr="Icon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0472" y="0"/>
            <a:ext cx="364152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552705" y="1922693"/>
            <a:ext cx="73251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2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3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4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Liquid Icon_Ivory">
  <p:cSld name="Title, Text and Liquid Icon_Ivory">
    <p:bg>
      <p:bgPr>
        <a:solidFill>
          <a:srgbClr val="EFEDD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ctrTitle"/>
          </p:nvPr>
        </p:nvSpPr>
        <p:spPr>
          <a:xfrm>
            <a:off x="552704" y="885203"/>
            <a:ext cx="4933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25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C325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4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4" descr="Icon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0472" y="0"/>
            <a:ext cx="364152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552705" y="1922693"/>
            <a:ext cx="73251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2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C32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2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25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C32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3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25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C32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4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ideo">
  <p:cSld name="Title and Video">
    <p:bg>
      <p:bgPr>
        <a:solidFill>
          <a:srgbClr val="2B3256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ctrTitle"/>
          </p:nvPr>
        </p:nvSpPr>
        <p:spPr>
          <a:xfrm>
            <a:off x="552704" y="885203"/>
            <a:ext cx="4933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5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5" descr="Icon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0472" y="0"/>
            <a:ext cx="364152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>
            <a:spLocks noGrp="1"/>
          </p:cNvSpPr>
          <p:nvPr>
            <p:ph type="media" idx="2"/>
          </p:nvPr>
        </p:nvSpPr>
        <p:spPr>
          <a:xfrm>
            <a:off x="552452" y="1758950"/>
            <a:ext cx="7997700" cy="4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3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4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Photo">
  <p:cSld name="Title, Text and Photo">
    <p:bg>
      <p:bgPr>
        <a:solidFill>
          <a:srgbClr val="2C3253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ctrTitle"/>
          </p:nvPr>
        </p:nvSpPr>
        <p:spPr>
          <a:xfrm>
            <a:off x="552704" y="1036470"/>
            <a:ext cx="4933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16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>
            <a:spLocks noGrp="1"/>
          </p:cNvSpPr>
          <p:nvPr>
            <p:ph type="pic" idx="2"/>
          </p:nvPr>
        </p:nvSpPr>
        <p:spPr>
          <a:xfrm>
            <a:off x="6907041" y="0"/>
            <a:ext cx="5384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546393" y="3429000"/>
            <a:ext cx="5143500" cy="29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3"/>
          </p:nvPr>
        </p:nvSpPr>
        <p:spPr>
          <a:xfrm>
            <a:off x="552449" y="1643185"/>
            <a:ext cx="4933800" cy="1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4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5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rner Icon">
  <p:cSld name="Title, Text and Corner Icon">
    <p:bg>
      <p:bgPr>
        <a:solidFill>
          <a:schemeClr val="dk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 descr="Icon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7071708" flipH="1">
            <a:off x="9432024" y="3885010"/>
            <a:ext cx="2527528" cy="4724199"/>
          </a:xfrm>
          <a:custGeom>
            <a:avLst/>
            <a:gdLst/>
            <a:ahLst/>
            <a:cxnLst/>
            <a:rect l="l" t="t" r="r" b="b"/>
            <a:pathLst>
              <a:path w="3009468" h="5624993" extrusionOk="0">
                <a:moveTo>
                  <a:pt x="3009468" y="4046809"/>
                </a:moveTo>
                <a:lnTo>
                  <a:pt x="0" y="5624993"/>
                </a:lnTo>
                <a:lnTo>
                  <a:pt x="0" y="0"/>
                </a:lnTo>
                <a:lnTo>
                  <a:pt x="887294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4" name="Google Shape;134;p17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552450" y="1643186"/>
            <a:ext cx="11087100" cy="44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2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3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4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ctrTitle"/>
          </p:nvPr>
        </p:nvSpPr>
        <p:spPr>
          <a:xfrm>
            <a:off x="552705" y="885203"/>
            <a:ext cx="11086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rner Icon_Ivory">
  <p:cSld name="Title, Text and Corner Icon_Ivory">
    <p:bg>
      <p:bgPr>
        <a:solidFill>
          <a:srgbClr val="EFEDD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552450" y="1643186"/>
            <a:ext cx="11087100" cy="44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2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3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4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ctrTitle"/>
          </p:nvPr>
        </p:nvSpPr>
        <p:spPr>
          <a:xfrm>
            <a:off x="552705" y="885203"/>
            <a:ext cx="11086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5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7" name="Google Shape;147;p18" descr="Icon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736890">
            <a:off x="8894868" y="-2049801"/>
            <a:ext cx="3008640" cy="5623446"/>
          </a:xfrm>
          <a:custGeom>
            <a:avLst/>
            <a:gdLst/>
            <a:ahLst/>
            <a:cxnLst/>
            <a:rect l="l" t="t" r="r" b="b"/>
            <a:pathLst>
              <a:path w="3009468" h="5624993" extrusionOk="0">
                <a:moveTo>
                  <a:pt x="3009468" y="4046809"/>
                </a:moveTo>
                <a:lnTo>
                  <a:pt x="0" y="5624993"/>
                </a:lnTo>
                <a:lnTo>
                  <a:pt x="0" y="0"/>
                </a:lnTo>
                <a:lnTo>
                  <a:pt x="887294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Wide Text_Ivory">
  <p:cSld name="Title and Wide Text_Ivory">
    <p:bg>
      <p:bgPr>
        <a:solidFill>
          <a:srgbClr val="EFEDD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552450" y="1643186"/>
            <a:ext cx="11087100" cy="44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2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3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4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ctrTitle"/>
          </p:nvPr>
        </p:nvSpPr>
        <p:spPr>
          <a:xfrm>
            <a:off x="552705" y="885203"/>
            <a:ext cx="11086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5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Wide Image_Ivory">
  <p:cSld name="Text and Wide Image_Ivory">
    <p:bg>
      <p:bgPr>
        <a:solidFill>
          <a:srgbClr val="EFEDD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>
            <a:spLocks noGrp="1"/>
          </p:cNvSpPr>
          <p:nvPr>
            <p:ph type="pic" idx="2"/>
          </p:nvPr>
        </p:nvSpPr>
        <p:spPr>
          <a:xfrm>
            <a:off x="552450" y="1619795"/>
            <a:ext cx="11060400" cy="46242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0"/>
          <p:cNvSpPr txBox="1">
            <a:spLocks noGrp="1"/>
          </p:cNvSpPr>
          <p:nvPr>
            <p:ph type="ctrTitle"/>
          </p:nvPr>
        </p:nvSpPr>
        <p:spPr>
          <a:xfrm>
            <a:off x="552704" y="885203"/>
            <a:ext cx="4933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25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C325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20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3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4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Photo_Ivory">
  <p:cSld name="Text and Photo_Ivory">
    <p:bg>
      <p:bgPr>
        <a:solidFill>
          <a:srgbClr val="EFEDD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ctrTitle"/>
          </p:nvPr>
        </p:nvSpPr>
        <p:spPr>
          <a:xfrm>
            <a:off x="552704" y="1036470"/>
            <a:ext cx="4933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5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1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552704" y="1643185"/>
            <a:ext cx="49338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1"/>
          <p:cNvSpPr>
            <a:spLocks noGrp="1"/>
          </p:cNvSpPr>
          <p:nvPr>
            <p:ph type="pic" idx="2"/>
          </p:nvPr>
        </p:nvSpPr>
        <p:spPr>
          <a:xfrm>
            <a:off x="6260124" y="2"/>
            <a:ext cx="5931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1"/>
          <p:cNvSpPr txBox="1">
            <a:spLocks noGrp="1"/>
          </p:cNvSpPr>
          <p:nvPr>
            <p:ph type="body" idx="3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4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Graph_Ivory">
  <p:cSld name="Text and Graph_Ivory">
    <p:bg>
      <p:bgPr>
        <a:solidFill>
          <a:srgbClr val="EFEDD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ctrTitle"/>
          </p:nvPr>
        </p:nvSpPr>
        <p:spPr>
          <a:xfrm>
            <a:off x="552704" y="1036470"/>
            <a:ext cx="4933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5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22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552704" y="1643185"/>
            <a:ext cx="4933800" cy="4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2"/>
          <p:cNvSpPr>
            <a:spLocks noGrp="1"/>
          </p:cNvSpPr>
          <p:nvPr>
            <p:ph type="pic" idx="2"/>
          </p:nvPr>
        </p:nvSpPr>
        <p:spPr>
          <a:xfrm>
            <a:off x="6260124" y="1013537"/>
            <a:ext cx="5581500" cy="4907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2"/>
          <p:cNvSpPr txBox="1">
            <a:spLocks noGrp="1"/>
          </p:cNvSpPr>
          <p:nvPr>
            <p:ph type="body" idx="3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4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5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: Title and Global Hub Icon">
  <p:cSld name="Cover: Title and Global Hub Icon">
    <p:bg>
      <p:bgPr>
        <a:solidFill>
          <a:srgbClr val="2B325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ctrTitle"/>
          </p:nvPr>
        </p:nvSpPr>
        <p:spPr>
          <a:xfrm>
            <a:off x="552704" y="885203"/>
            <a:ext cx="5543400" cy="1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8" name="Google Shape;68;p5" descr="Texto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2704" y="5366521"/>
            <a:ext cx="1561427" cy="1034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5" descr="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3237" y="3829232"/>
            <a:ext cx="2596059" cy="257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">
  <p:cSld name="2 Column Text">
    <p:bg>
      <p:bgPr>
        <a:solidFill>
          <a:srgbClr val="EFEDD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ctrTitle"/>
          </p:nvPr>
        </p:nvSpPr>
        <p:spPr>
          <a:xfrm>
            <a:off x="552704" y="1036470"/>
            <a:ext cx="4933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5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23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552449" y="1643185"/>
            <a:ext cx="49338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2"/>
          </p:nvPr>
        </p:nvSpPr>
        <p:spPr>
          <a:xfrm>
            <a:off x="6718301" y="1643186"/>
            <a:ext cx="4921200" cy="3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3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4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5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Circular Photo">
  <p:cSld name="Text and Circular Photo">
    <p:bg>
      <p:bgPr>
        <a:solidFill>
          <a:srgbClr val="EFEDD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ctrTitle"/>
          </p:nvPr>
        </p:nvSpPr>
        <p:spPr>
          <a:xfrm>
            <a:off x="552704" y="1036470"/>
            <a:ext cx="4933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5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24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552449" y="1643185"/>
            <a:ext cx="49338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2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3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4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7255239" y="1381515"/>
            <a:ext cx="4156200" cy="4156200"/>
          </a:xfrm>
          <a:prstGeom prst="ellipse">
            <a:avLst/>
          </a:prstGeom>
          <a:solidFill>
            <a:srgbClr val="DE91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27E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4"/>
          <p:cNvSpPr txBox="1">
            <a:spLocks noGrp="1"/>
          </p:cNvSpPr>
          <p:nvPr>
            <p:ph type="body" idx="5"/>
          </p:nvPr>
        </p:nvSpPr>
        <p:spPr>
          <a:xfrm>
            <a:off x="8103478" y="2144097"/>
            <a:ext cx="27012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Circular Photos">
  <p:cSld name="Text and Circular Photos">
    <p:bg>
      <p:bgPr>
        <a:solidFill>
          <a:srgbClr val="2C325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ctrTitle"/>
          </p:nvPr>
        </p:nvSpPr>
        <p:spPr>
          <a:xfrm>
            <a:off x="552704" y="1036470"/>
            <a:ext cx="4933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6" name="Google Shape;196;p25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552448" y="1643185"/>
            <a:ext cx="7029900" cy="3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7F65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27F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9573116" y="1856937"/>
            <a:ext cx="984600" cy="984600"/>
          </a:xfrm>
          <a:prstGeom prst="ellipse">
            <a:avLst/>
          </a:prstGeom>
          <a:solidFill>
            <a:srgbClr val="DE91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27E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10473449" y="2827608"/>
            <a:ext cx="984600" cy="984600"/>
          </a:xfrm>
          <a:prstGeom prst="ellipse">
            <a:avLst/>
          </a:prstGeom>
          <a:solidFill>
            <a:srgbClr val="DE91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27E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8758947" y="3625948"/>
            <a:ext cx="1628400" cy="1628400"/>
          </a:xfrm>
          <a:prstGeom prst="ellipse">
            <a:avLst/>
          </a:prstGeom>
          <a:solidFill>
            <a:srgbClr val="DE91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27E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2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body" idx="3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4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5"/>
          </p:nvPr>
        </p:nvSpPr>
        <p:spPr>
          <a:xfrm>
            <a:off x="10655301" y="3097215"/>
            <a:ext cx="6222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6"/>
          </p:nvPr>
        </p:nvSpPr>
        <p:spPr>
          <a:xfrm>
            <a:off x="9753093" y="2146239"/>
            <a:ext cx="6222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7"/>
          </p:nvPr>
        </p:nvSpPr>
        <p:spPr>
          <a:xfrm>
            <a:off x="8758949" y="3869599"/>
            <a:ext cx="1616400" cy="14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Circular Photos_Ivory">
  <p:cSld name="Text and Circular Photos_Ivory">
    <p:bg>
      <p:bgPr>
        <a:solidFill>
          <a:srgbClr val="EFEDD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ctrTitle"/>
          </p:nvPr>
        </p:nvSpPr>
        <p:spPr>
          <a:xfrm>
            <a:off x="552704" y="1036470"/>
            <a:ext cx="4933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5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26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552448" y="1643185"/>
            <a:ext cx="7029900" cy="3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26"/>
          <p:cNvSpPr/>
          <p:nvPr/>
        </p:nvSpPr>
        <p:spPr>
          <a:xfrm>
            <a:off x="9573116" y="1856937"/>
            <a:ext cx="984600" cy="984600"/>
          </a:xfrm>
          <a:prstGeom prst="ellipse">
            <a:avLst/>
          </a:prstGeom>
          <a:solidFill>
            <a:srgbClr val="DE91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27E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10473449" y="2827608"/>
            <a:ext cx="984600" cy="984600"/>
          </a:xfrm>
          <a:prstGeom prst="ellipse">
            <a:avLst/>
          </a:prstGeom>
          <a:solidFill>
            <a:srgbClr val="DE91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27E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8758947" y="3625948"/>
            <a:ext cx="1628400" cy="1628400"/>
          </a:xfrm>
          <a:prstGeom prst="ellipse">
            <a:avLst/>
          </a:prstGeom>
          <a:solidFill>
            <a:srgbClr val="DE91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27E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2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3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4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5"/>
          </p:nvPr>
        </p:nvSpPr>
        <p:spPr>
          <a:xfrm>
            <a:off x="10655301" y="3097215"/>
            <a:ext cx="6222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body" idx="6"/>
          </p:nvPr>
        </p:nvSpPr>
        <p:spPr>
          <a:xfrm>
            <a:off x="9753093" y="2146239"/>
            <a:ext cx="6222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body" idx="7"/>
          </p:nvPr>
        </p:nvSpPr>
        <p:spPr>
          <a:xfrm>
            <a:off x="8758949" y="3869599"/>
            <a:ext cx="1616400" cy="14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2 Columns">
  <p:cSld name="Comparison 2 Columns">
    <p:bg>
      <p:bgPr>
        <a:solidFill>
          <a:srgbClr val="2B3256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ctrTitle"/>
          </p:nvPr>
        </p:nvSpPr>
        <p:spPr>
          <a:xfrm>
            <a:off x="552704" y="885203"/>
            <a:ext cx="4933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7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27"/>
          <p:cNvCxnSpPr/>
          <p:nvPr/>
        </p:nvCxnSpPr>
        <p:spPr>
          <a:xfrm>
            <a:off x="6580443" y="2161449"/>
            <a:ext cx="5073300" cy="0"/>
          </a:xfrm>
          <a:prstGeom prst="straightConnector1">
            <a:avLst/>
          </a:prstGeom>
          <a:noFill/>
          <a:ln w="38100" cap="flat" cmpd="sng">
            <a:solidFill>
              <a:srgbClr val="D27F6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27"/>
          <p:cNvCxnSpPr/>
          <p:nvPr/>
        </p:nvCxnSpPr>
        <p:spPr>
          <a:xfrm>
            <a:off x="586042" y="2161449"/>
            <a:ext cx="5073300" cy="0"/>
          </a:xfrm>
          <a:prstGeom prst="straightConnector1">
            <a:avLst/>
          </a:prstGeom>
          <a:noFill/>
          <a:ln w="38100" cap="flat" cmpd="sng">
            <a:solidFill>
              <a:srgbClr val="D27F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27"/>
          <p:cNvSpPr txBox="1">
            <a:spLocks noGrp="1"/>
          </p:cNvSpPr>
          <p:nvPr>
            <p:ph type="body" idx="1"/>
          </p:nvPr>
        </p:nvSpPr>
        <p:spPr>
          <a:xfrm>
            <a:off x="6621153" y="2469564"/>
            <a:ext cx="5032800" cy="3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body" idx="2"/>
          </p:nvPr>
        </p:nvSpPr>
        <p:spPr>
          <a:xfrm>
            <a:off x="617539" y="2469564"/>
            <a:ext cx="5041800" cy="3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body" idx="3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body" idx="4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body" idx="5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body" idx="6"/>
          </p:nvPr>
        </p:nvSpPr>
        <p:spPr>
          <a:xfrm>
            <a:off x="585788" y="1765302"/>
            <a:ext cx="5073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body" idx="7"/>
          </p:nvPr>
        </p:nvSpPr>
        <p:spPr>
          <a:xfrm>
            <a:off x="6592888" y="1765302"/>
            <a:ext cx="5073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2 Columns_Ivory">
  <p:cSld name="Comparison 2 Columns_Ivory">
    <p:bg>
      <p:bgPr>
        <a:solidFill>
          <a:srgbClr val="EFEDDF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ctrTitle"/>
          </p:nvPr>
        </p:nvSpPr>
        <p:spPr>
          <a:xfrm>
            <a:off x="552704" y="885203"/>
            <a:ext cx="4933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25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28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28"/>
          <p:cNvCxnSpPr/>
          <p:nvPr/>
        </p:nvCxnSpPr>
        <p:spPr>
          <a:xfrm>
            <a:off x="6580443" y="2161449"/>
            <a:ext cx="5073300" cy="0"/>
          </a:xfrm>
          <a:prstGeom prst="straightConnector1">
            <a:avLst/>
          </a:prstGeom>
          <a:noFill/>
          <a:ln w="38100" cap="flat" cmpd="sng">
            <a:solidFill>
              <a:srgbClr val="D27F6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28"/>
          <p:cNvCxnSpPr/>
          <p:nvPr/>
        </p:nvCxnSpPr>
        <p:spPr>
          <a:xfrm>
            <a:off x="586042" y="2161449"/>
            <a:ext cx="5073300" cy="0"/>
          </a:xfrm>
          <a:prstGeom prst="straightConnector1">
            <a:avLst/>
          </a:prstGeom>
          <a:noFill/>
          <a:ln w="38100" cap="flat" cmpd="sng">
            <a:solidFill>
              <a:srgbClr val="D27F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7" name="Google Shape;237;p28"/>
          <p:cNvSpPr txBox="1">
            <a:spLocks noGrp="1"/>
          </p:cNvSpPr>
          <p:nvPr>
            <p:ph type="body" idx="1"/>
          </p:nvPr>
        </p:nvSpPr>
        <p:spPr>
          <a:xfrm>
            <a:off x="6621153" y="2469564"/>
            <a:ext cx="5032800" cy="3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2"/>
          </p:nvPr>
        </p:nvSpPr>
        <p:spPr>
          <a:xfrm>
            <a:off x="617539" y="2469564"/>
            <a:ext cx="5041800" cy="3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body" idx="3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body" idx="4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5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body" idx="6"/>
          </p:nvPr>
        </p:nvSpPr>
        <p:spPr>
          <a:xfrm>
            <a:off x="585788" y="1765302"/>
            <a:ext cx="5073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body" idx="7"/>
          </p:nvPr>
        </p:nvSpPr>
        <p:spPr>
          <a:xfrm>
            <a:off x="6592888" y="1765302"/>
            <a:ext cx="5073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25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B32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 2 Columns">
  <p:cSld name="1_Comparison 2 Columns">
    <p:bg>
      <p:bgPr>
        <a:solidFill>
          <a:srgbClr val="2B3256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ctrTitle"/>
          </p:nvPr>
        </p:nvSpPr>
        <p:spPr>
          <a:xfrm>
            <a:off x="552704" y="885203"/>
            <a:ext cx="4933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29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29"/>
          <p:cNvCxnSpPr/>
          <p:nvPr/>
        </p:nvCxnSpPr>
        <p:spPr>
          <a:xfrm>
            <a:off x="6580443" y="2161449"/>
            <a:ext cx="5073300" cy="0"/>
          </a:xfrm>
          <a:prstGeom prst="straightConnector1">
            <a:avLst/>
          </a:prstGeom>
          <a:noFill/>
          <a:ln w="38100" cap="flat" cmpd="sng">
            <a:solidFill>
              <a:srgbClr val="D27F6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29"/>
          <p:cNvCxnSpPr/>
          <p:nvPr/>
        </p:nvCxnSpPr>
        <p:spPr>
          <a:xfrm>
            <a:off x="586042" y="2161449"/>
            <a:ext cx="5073300" cy="0"/>
          </a:xfrm>
          <a:prstGeom prst="straightConnector1">
            <a:avLst/>
          </a:prstGeom>
          <a:noFill/>
          <a:ln w="38100" cap="flat" cmpd="sng">
            <a:solidFill>
              <a:srgbClr val="D27F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621153" y="2469566"/>
            <a:ext cx="50328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539" y="2469566"/>
            <a:ext cx="50418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body" idx="3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4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5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54" name="Google Shape;254;p29"/>
          <p:cNvCxnSpPr/>
          <p:nvPr/>
        </p:nvCxnSpPr>
        <p:spPr>
          <a:xfrm>
            <a:off x="6580443" y="4373308"/>
            <a:ext cx="5073300" cy="0"/>
          </a:xfrm>
          <a:prstGeom prst="straightConnector1">
            <a:avLst/>
          </a:prstGeom>
          <a:noFill/>
          <a:ln w="38100" cap="flat" cmpd="sng">
            <a:solidFill>
              <a:srgbClr val="D27F6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29"/>
          <p:cNvCxnSpPr/>
          <p:nvPr/>
        </p:nvCxnSpPr>
        <p:spPr>
          <a:xfrm>
            <a:off x="586042" y="4373308"/>
            <a:ext cx="5073300" cy="0"/>
          </a:xfrm>
          <a:prstGeom prst="straightConnector1">
            <a:avLst/>
          </a:prstGeom>
          <a:noFill/>
          <a:ln w="38100" cap="flat" cmpd="sng">
            <a:solidFill>
              <a:srgbClr val="D27F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6" name="Google Shape;256;p29"/>
          <p:cNvSpPr txBox="1">
            <a:spLocks noGrp="1"/>
          </p:cNvSpPr>
          <p:nvPr>
            <p:ph type="body" idx="6"/>
          </p:nvPr>
        </p:nvSpPr>
        <p:spPr>
          <a:xfrm>
            <a:off x="6621153" y="4681425"/>
            <a:ext cx="50328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29"/>
          <p:cNvSpPr txBox="1">
            <a:spLocks noGrp="1"/>
          </p:cNvSpPr>
          <p:nvPr>
            <p:ph type="body" idx="7"/>
          </p:nvPr>
        </p:nvSpPr>
        <p:spPr>
          <a:xfrm>
            <a:off x="617539" y="4681425"/>
            <a:ext cx="50418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8"/>
          </p:nvPr>
        </p:nvSpPr>
        <p:spPr>
          <a:xfrm>
            <a:off x="585788" y="1765302"/>
            <a:ext cx="5073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body" idx="9"/>
          </p:nvPr>
        </p:nvSpPr>
        <p:spPr>
          <a:xfrm>
            <a:off x="6592888" y="1765302"/>
            <a:ext cx="5073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body" idx="13"/>
          </p:nvPr>
        </p:nvSpPr>
        <p:spPr>
          <a:xfrm>
            <a:off x="585788" y="3987802"/>
            <a:ext cx="5073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body" idx="14"/>
          </p:nvPr>
        </p:nvSpPr>
        <p:spPr>
          <a:xfrm>
            <a:off x="6592888" y="3987802"/>
            <a:ext cx="5073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 2 Columns">
  <p:cSld name="2_Comparison 2 Columns">
    <p:bg>
      <p:bgPr>
        <a:solidFill>
          <a:srgbClr val="2B3256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>
            <a:spLocks noGrp="1"/>
          </p:cNvSpPr>
          <p:nvPr>
            <p:ph type="ctrTitle"/>
          </p:nvPr>
        </p:nvSpPr>
        <p:spPr>
          <a:xfrm>
            <a:off x="552704" y="885203"/>
            <a:ext cx="49338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4" name="Google Shape;264;p30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30"/>
          <p:cNvCxnSpPr/>
          <p:nvPr/>
        </p:nvCxnSpPr>
        <p:spPr>
          <a:xfrm>
            <a:off x="586044" y="2161449"/>
            <a:ext cx="3394800" cy="0"/>
          </a:xfrm>
          <a:prstGeom prst="straightConnector1">
            <a:avLst/>
          </a:prstGeom>
          <a:noFill/>
          <a:ln w="38100" cap="flat" cmpd="sng">
            <a:solidFill>
              <a:srgbClr val="D27F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6" name="Google Shape;266;p30"/>
          <p:cNvSpPr txBox="1">
            <a:spLocks noGrp="1"/>
          </p:cNvSpPr>
          <p:nvPr>
            <p:ph type="body" idx="1"/>
          </p:nvPr>
        </p:nvSpPr>
        <p:spPr>
          <a:xfrm>
            <a:off x="617538" y="2469566"/>
            <a:ext cx="33738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2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body" idx="3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30"/>
          <p:cNvSpPr txBox="1">
            <a:spLocks noGrp="1"/>
          </p:cNvSpPr>
          <p:nvPr>
            <p:ph type="body" idx="4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70" name="Google Shape;270;p30"/>
          <p:cNvCxnSpPr/>
          <p:nvPr/>
        </p:nvCxnSpPr>
        <p:spPr>
          <a:xfrm>
            <a:off x="586044" y="4373308"/>
            <a:ext cx="3394800" cy="0"/>
          </a:xfrm>
          <a:prstGeom prst="straightConnector1">
            <a:avLst/>
          </a:prstGeom>
          <a:noFill/>
          <a:ln w="38100" cap="flat" cmpd="sng">
            <a:solidFill>
              <a:srgbClr val="D27F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p30"/>
          <p:cNvSpPr txBox="1">
            <a:spLocks noGrp="1"/>
          </p:cNvSpPr>
          <p:nvPr>
            <p:ph type="body" idx="5"/>
          </p:nvPr>
        </p:nvSpPr>
        <p:spPr>
          <a:xfrm>
            <a:off x="617538" y="4681425"/>
            <a:ext cx="33738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72" name="Google Shape;272;p30"/>
          <p:cNvCxnSpPr/>
          <p:nvPr/>
        </p:nvCxnSpPr>
        <p:spPr>
          <a:xfrm>
            <a:off x="4577277" y="2161449"/>
            <a:ext cx="3394800" cy="0"/>
          </a:xfrm>
          <a:prstGeom prst="straightConnector1">
            <a:avLst/>
          </a:prstGeom>
          <a:noFill/>
          <a:ln w="38100" cap="flat" cmpd="sng">
            <a:solidFill>
              <a:srgbClr val="D27F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3" name="Google Shape;273;p30"/>
          <p:cNvSpPr txBox="1">
            <a:spLocks noGrp="1"/>
          </p:cNvSpPr>
          <p:nvPr>
            <p:ph type="body" idx="6"/>
          </p:nvPr>
        </p:nvSpPr>
        <p:spPr>
          <a:xfrm>
            <a:off x="4608771" y="2469566"/>
            <a:ext cx="33738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74" name="Google Shape;274;p30"/>
          <p:cNvCxnSpPr/>
          <p:nvPr/>
        </p:nvCxnSpPr>
        <p:spPr>
          <a:xfrm>
            <a:off x="4515492" y="4373308"/>
            <a:ext cx="3394800" cy="0"/>
          </a:xfrm>
          <a:prstGeom prst="straightConnector1">
            <a:avLst/>
          </a:prstGeom>
          <a:noFill/>
          <a:ln w="38100" cap="flat" cmpd="sng">
            <a:solidFill>
              <a:srgbClr val="D27F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5" name="Google Shape;275;p30"/>
          <p:cNvSpPr txBox="1">
            <a:spLocks noGrp="1"/>
          </p:cNvSpPr>
          <p:nvPr>
            <p:ph type="body" idx="7"/>
          </p:nvPr>
        </p:nvSpPr>
        <p:spPr>
          <a:xfrm>
            <a:off x="4608771" y="4681425"/>
            <a:ext cx="33738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76" name="Google Shape;276;p30"/>
          <p:cNvCxnSpPr/>
          <p:nvPr/>
        </p:nvCxnSpPr>
        <p:spPr>
          <a:xfrm>
            <a:off x="8469654" y="2161449"/>
            <a:ext cx="3394800" cy="0"/>
          </a:xfrm>
          <a:prstGeom prst="straightConnector1">
            <a:avLst/>
          </a:prstGeom>
          <a:noFill/>
          <a:ln w="38100" cap="flat" cmpd="sng">
            <a:solidFill>
              <a:srgbClr val="D27F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7" name="Google Shape;277;p30"/>
          <p:cNvSpPr txBox="1">
            <a:spLocks noGrp="1"/>
          </p:cNvSpPr>
          <p:nvPr>
            <p:ph type="body" idx="8"/>
          </p:nvPr>
        </p:nvSpPr>
        <p:spPr>
          <a:xfrm>
            <a:off x="8501150" y="2469566"/>
            <a:ext cx="33738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78" name="Google Shape;278;p30"/>
          <p:cNvCxnSpPr/>
          <p:nvPr/>
        </p:nvCxnSpPr>
        <p:spPr>
          <a:xfrm>
            <a:off x="8469654" y="4373308"/>
            <a:ext cx="3394800" cy="0"/>
          </a:xfrm>
          <a:prstGeom prst="straightConnector1">
            <a:avLst/>
          </a:prstGeom>
          <a:noFill/>
          <a:ln w="38100" cap="flat" cmpd="sng">
            <a:solidFill>
              <a:srgbClr val="D27F6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30"/>
          <p:cNvSpPr txBox="1">
            <a:spLocks noGrp="1"/>
          </p:cNvSpPr>
          <p:nvPr>
            <p:ph type="body" idx="9"/>
          </p:nvPr>
        </p:nvSpPr>
        <p:spPr>
          <a:xfrm>
            <a:off x="8501150" y="4681425"/>
            <a:ext cx="33738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body" idx="13"/>
          </p:nvPr>
        </p:nvSpPr>
        <p:spPr>
          <a:xfrm>
            <a:off x="585789" y="1765302"/>
            <a:ext cx="34053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body" idx="14"/>
          </p:nvPr>
        </p:nvSpPr>
        <p:spPr>
          <a:xfrm>
            <a:off x="4509917" y="1765302"/>
            <a:ext cx="34053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body" idx="15"/>
          </p:nvPr>
        </p:nvSpPr>
        <p:spPr>
          <a:xfrm>
            <a:off x="585789" y="3987802"/>
            <a:ext cx="34053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body" idx="16"/>
          </p:nvPr>
        </p:nvSpPr>
        <p:spPr>
          <a:xfrm>
            <a:off x="4509917" y="3987802"/>
            <a:ext cx="34053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body" idx="17"/>
          </p:nvPr>
        </p:nvSpPr>
        <p:spPr>
          <a:xfrm>
            <a:off x="8459617" y="1765302"/>
            <a:ext cx="34053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body" idx="18"/>
          </p:nvPr>
        </p:nvSpPr>
        <p:spPr>
          <a:xfrm>
            <a:off x="8459617" y="3987802"/>
            <a:ext cx="34053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Data ">
  <p:cSld name="Text and Data ">
    <p:bg>
      <p:bgPr>
        <a:solidFill>
          <a:srgbClr val="2B3256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>
            <a:spLocks noGrp="1"/>
          </p:cNvSpPr>
          <p:nvPr>
            <p:ph type="ctrTitle"/>
          </p:nvPr>
        </p:nvSpPr>
        <p:spPr>
          <a:xfrm>
            <a:off x="552704" y="885203"/>
            <a:ext cx="79041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8" name="Google Shape;288;p31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1" descr="Icon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0472" y="0"/>
            <a:ext cx="364152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1"/>
          <p:cNvSpPr txBox="1">
            <a:spLocks noGrp="1"/>
          </p:cNvSpPr>
          <p:nvPr>
            <p:ph type="body" idx="1"/>
          </p:nvPr>
        </p:nvSpPr>
        <p:spPr>
          <a:xfrm>
            <a:off x="552705" y="4874529"/>
            <a:ext cx="3641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7F65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D27F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31"/>
          <p:cNvSpPr txBox="1">
            <a:spLocks noGrp="1"/>
          </p:cNvSpPr>
          <p:nvPr>
            <p:ph type="body" idx="2"/>
          </p:nvPr>
        </p:nvSpPr>
        <p:spPr>
          <a:xfrm>
            <a:off x="4815216" y="4874529"/>
            <a:ext cx="3641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7F65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D27F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3"/>
          </p:nvPr>
        </p:nvSpPr>
        <p:spPr>
          <a:xfrm>
            <a:off x="552705" y="5781781"/>
            <a:ext cx="36414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4"/>
          </p:nvPr>
        </p:nvSpPr>
        <p:spPr>
          <a:xfrm>
            <a:off x="4815215" y="5781781"/>
            <a:ext cx="36414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rgbClr val="2B3256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886500"/>
          </a:xfrm>
          <a:prstGeom prst="rect">
            <a:avLst/>
          </a:prstGeom>
          <a:solidFill>
            <a:srgbClr val="2B3256"/>
          </a:solidFill>
          <a:ln>
            <a:noFill/>
          </a:ln>
        </p:spPr>
      </p:sp>
      <p:sp>
        <p:nvSpPr>
          <p:cNvPr id="296" name="Google Shape;296;p32"/>
          <p:cNvSpPr txBox="1">
            <a:spLocks noGrp="1"/>
          </p:cNvSpPr>
          <p:nvPr>
            <p:ph type="ctrTitle"/>
          </p:nvPr>
        </p:nvSpPr>
        <p:spPr>
          <a:xfrm>
            <a:off x="552705" y="885203"/>
            <a:ext cx="35130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7" name="Google Shape;297;p32" descr="Icon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6438" y="0"/>
            <a:ext cx="4163308" cy="697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 descr="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1663" y="5359792"/>
            <a:ext cx="1794567" cy="113176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2"/>
          <p:cNvSpPr txBox="1">
            <a:spLocks noGrp="1"/>
          </p:cNvSpPr>
          <p:nvPr>
            <p:ph type="body" idx="1"/>
          </p:nvPr>
        </p:nvSpPr>
        <p:spPr>
          <a:xfrm>
            <a:off x="9545891" y="3942577"/>
            <a:ext cx="2215800" cy="1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32"/>
          <p:cNvSpPr txBox="1">
            <a:spLocks noGrp="1"/>
          </p:cNvSpPr>
          <p:nvPr>
            <p:ph type="body" idx="3"/>
          </p:nvPr>
        </p:nvSpPr>
        <p:spPr>
          <a:xfrm>
            <a:off x="552451" y="1785938"/>
            <a:ext cx="71913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: Title and Capacity Building Icon">
  <p:cSld name="Cover: Title and Capacity Building Icon">
    <p:bg>
      <p:bgPr>
        <a:solidFill>
          <a:srgbClr val="2B3256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>
            <a:spLocks noGrp="1"/>
          </p:cNvSpPr>
          <p:nvPr>
            <p:ph type="ctrTitle"/>
          </p:nvPr>
        </p:nvSpPr>
        <p:spPr>
          <a:xfrm>
            <a:off x="552704" y="885203"/>
            <a:ext cx="5543400" cy="1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2" name="Google Shape;72;p6" descr="Texto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2704" y="5366521"/>
            <a:ext cx="1561427" cy="1034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6" descr="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4693" y="3829232"/>
            <a:ext cx="2670954" cy="257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: Title and Collaboration Icon">
  <p:cSld name="Cover: Title and Collaboration Icon">
    <p:bg>
      <p:bgPr>
        <a:solidFill>
          <a:srgbClr val="2B325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>
            <a:spLocks noGrp="1"/>
          </p:cNvSpPr>
          <p:nvPr>
            <p:ph type="ctrTitle"/>
          </p:nvPr>
        </p:nvSpPr>
        <p:spPr>
          <a:xfrm>
            <a:off x="552704" y="885203"/>
            <a:ext cx="5543400" cy="1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6" name="Google Shape;76;p7" descr="Texto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2704" y="5366521"/>
            <a:ext cx="1561427" cy="1034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" descr="Dibujo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4197" y="3675185"/>
            <a:ext cx="2791451" cy="2725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: Title and Research Icon">
  <p:cSld name="Cover: Title and Research Icon">
    <p:bg>
      <p:bgPr>
        <a:solidFill>
          <a:srgbClr val="2B3256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ctrTitle"/>
          </p:nvPr>
        </p:nvSpPr>
        <p:spPr>
          <a:xfrm>
            <a:off x="552704" y="885203"/>
            <a:ext cx="5543400" cy="1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0" name="Google Shape;80;p8" descr="Texto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2704" y="5366521"/>
            <a:ext cx="1561427" cy="1034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 descr="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0937" y="3585270"/>
            <a:ext cx="2931144" cy="2815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: Title, Subtitle, Liquid Icon and Photo">
  <p:cSld name="Cover: Title, Subtitle, Liquid Icon and Photo">
    <p:bg>
      <p:bgPr>
        <a:solidFill>
          <a:srgbClr val="2B3256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9" descr="Texto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2704" y="554291"/>
            <a:ext cx="1561427" cy="1034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" descr="Mujer con vestido de novi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8330" y="0"/>
            <a:ext cx="8362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>
            <a:spLocks noGrp="1"/>
          </p:cNvSpPr>
          <p:nvPr>
            <p:ph type="ctrTitle"/>
          </p:nvPr>
        </p:nvSpPr>
        <p:spPr>
          <a:xfrm>
            <a:off x="552705" y="4896974"/>
            <a:ext cx="4968900" cy="1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ubTitle" idx="1"/>
          </p:nvPr>
        </p:nvSpPr>
        <p:spPr>
          <a:xfrm>
            <a:off x="4803530" y="1257347"/>
            <a:ext cx="2479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: Title, Subtitle, Liquid Icon and Photo (No Logo)">
  <p:cSld name="Cover: Title, Subtitle, Liquid Icon and Photo (No Logo)">
    <p:bg>
      <p:bgPr>
        <a:solidFill>
          <a:srgbClr val="2B325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0" descr="Mujer con vestido de novia&#10;&#10;Descripción generada automáticamente con confianza baj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98330" y="0"/>
            <a:ext cx="8362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 txBox="1">
            <a:spLocks noGrp="1"/>
          </p:cNvSpPr>
          <p:nvPr>
            <p:ph type="ctrTitle"/>
          </p:nvPr>
        </p:nvSpPr>
        <p:spPr>
          <a:xfrm>
            <a:off x="552705" y="4896974"/>
            <a:ext cx="4968900" cy="1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ubTitle" idx="1"/>
          </p:nvPr>
        </p:nvSpPr>
        <p:spPr>
          <a:xfrm>
            <a:off x="4803530" y="1257347"/>
            <a:ext cx="2479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bg>
      <p:bgPr>
        <a:solidFill>
          <a:srgbClr val="2B3256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rgbClr val="2B325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ctrTitle"/>
          </p:nvPr>
        </p:nvSpPr>
        <p:spPr>
          <a:xfrm>
            <a:off x="552704" y="885201"/>
            <a:ext cx="49338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ubTitle" idx="1"/>
          </p:nvPr>
        </p:nvSpPr>
        <p:spPr>
          <a:xfrm>
            <a:off x="6286503" y="885201"/>
            <a:ext cx="53673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/>
          <p:nvPr/>
        </p:nvSpPr>
        <p:spPr>
          <a:xfrm flipH="1">
            <a:off x="-108857" y="1013535"/>
            <a:ext cx="277500" cy="277500"/>
          </a:xfrm>
          <a:prstGeom prst="ellipse">
            <a:avLst/>
          </a:prstGeom>
          <a:solidFill>
            <a:srgbClr val="D27F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2"/>
          </p:nvPr>
        </p:nvSpPr>
        <p:spPr>
          <a:xfrm>
            <a:off x="552450" y="6490428"/>
            <a:ext cx="3850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3"/>
          </p:nvPr>
        </p:nvSpPr>
        <p:spPr>
          <a:xfrm>
            <a:off x="5210177" y="6490428"/>
            <a:ext cx="2152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4"/>
          </p:nvPr>
        </p:nvSpPr>
        <p:spPr>
          <a:xfrm>
            <a:off x="11411299" y="6490428"/>
            <a:ext cx="485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25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sldNum" idx="12"/>
          </p:nvPr>
        </p:nvSpPr>
        <p:spPr>
          <a:xfrm>
            <a:off x="11208937" y="6466080"/>
            <a:ext cx="71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4.xml"/><Relationship Id="rId7" Type="http://schemas.openxmlformats.org/officeDocument/2006/relationships/diagramQuickStyle" Target="../diagrams/quickStyle1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13.xml"/><Relationship Id="rId7" Type="http://schemas.openxmlformats.org/officeDocument/2006/relationships/diagramLayout" Target="../diagrams/layout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diagramData" Target="../diagrams/data2.xml"/><Relationship Id="rId11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microsoft.com/office/2007/relationships/diagramDrawing" Target="../diagrams/drawing2.xml"/><Relationship Id="rId4" Type="http://schemas.openxmlformats.org/officeDocument/2006/relationships/notesSlide" Target="../notesSlides/notesSlide4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9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51A6-E9D6-4B48-A0D2-387C250BF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00" y="1119052"/>
            <a:ext cx="9981288" cy="1406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ORAL CANCER PREVENTION: HANDBOOK VOL. 19 AND BEYOND</a:t>
            </a:r>
            <a:br>
              <a:rPr lang="en-US" sz="2800" b="1" dirty="0">
                <a:solidFill>
                  <a:schemeClr val="accent1"/>
                </a:solidFill>
                <a:latin typeface="PP Object Sans" panose="00000500000000000000" pitchFamily="2" charset="0"/>
              </a:rPr>
            </a:b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EAEFD-ED1A-4967-E6AF-6A289B522971}"/>
              </a:ext>
            </a:extLst>
          </p:cNvPr>
          <p:cNvSpPr txBox="1"/>
          <p:nvPr/>
        </p:nvSpPr>
        <p:spPr>
          <a:xfrm>
            <a:off x="2875026" y="1922334"/>
            <a:ext cx="609447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PP Object Sans" panose="00000500000000000000" pitchFamily="2" charset="0"/>
                <a:sym typeface="Arial"/>
              </a:rPr>
              <a:t>59th Session of IARC Scientific Council</a:t>
            </a:r>
            <a:endParaRPr lang="en-US" sz="2400" dirty="0">
              <a:solidFill>
                <a:schemeClr val="accent1"/>
              </a:solidFill>
              <a:latin typeface="PP Object Sans" panose="00000500000000000000" pitchFamily="2" charset="0"/>
            </a:endParaRPr>
          </a:p>
        </p:txBody>
      </p:sp>
      <p:sp>
        <p:nvSpPr>
          <p:cNvPr id="5" name="Google Shape;306;p33">
            <a:extLst>
              <a:ext uri="{FF2B5EF4-FFF2-40B4-BE49-F238E27FC236}">
                <a16:creationId xmlns:a16="http://schemas.microsoft.com/office/drawing/2014/main" id="{B14C69D3-46CC-82D2-02FA-7028473625BA}"/>
              </a:ext>
            </a:extLst>
          </p:cNvPr>
          <p:cNvSpPr txBox="1">
            <a:spLocks/>
          </p:cNvSpPr>
          <p:nvPr/>
        </p:nvSpPr>
        <p:spPr>
          <a:xfrm>
            <a:off x="0" y="3612052"/>
            <a:ext cx="45723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D27E64"/>
              </a:buClr>
              <a:buSzPts val="2000"/>
            </a:pPr>
            <a:endParaRPr lang="en-US" sz="2000" dirty="0"/>
          </a:p>
          <a:p>
            <a:pPr algn="ctr">
              <a:buClr>
                <a:srgbClr val="D27E64"/>
              </a:buClr>
              <a:buSzPts val="2000"/>
            </a:pPr>
            <a:r>
              <a:rPr lang="en-US" sz="2000" b="1" dirty="0">
                <a:solidFill>
                  <a:schemeClr val="accent1"/>
                </a:solidFill>
                <a:latin typeface="PP Object Sans" panose="00000500000000000000" pitchFamily="2" charset="0"/>
              </a:rPr>
              <a:t>Presented by: </a:t>
            </a:r>
            <a:endParaRPr lang="en-US" b="1" dirty="0">
              <a:solidFill>
                <a:schemeClr val="accent1"/>
              </a:solidFill>
              <a:latin typeface="PP Object Sans" panose="00000500000000000000" pitchFamily="2" charset="0"/>
            </a:endParaRPr>
          </a:p>
          <a:p>
            <a:pPr algn="ctr">
              <a:buClr>
                <a:srgbClr val="ECCBC1"/>
              </a:buClr>
              <a:buSzPts val="2000"/>
            </a:pPr>
            <a:r>
              <a:rPr lang="en-US" sz="2000" dirty="0">
                <a:solidFill>
                  <a:srgbClr val="ECCBC1"/>
                </a:solidFill>
                <a:latin typeface="PP Object Sans" panose="00000500000000000000" pitchFamily="2" charset="0"/>
              </a:rPr>
              <a:t>Suzanne Nethan,</a:t>
            </a:r>
            <a:endParaRPr lang="en-US" dirty="0">
              <a:latin typeface="PP Object Sans" panose="00000500000000000000" pitchFamily="2" charset="0"/>
            </a:endParaRPr>
          </a:p>
          <a:p>
            <a:pPr algn="ctr">
              <a:buClr>
                <a:srgbClr val="ECCBC1"/>
              </a:buClr>
              <a:buSzPts val="2000"/>
            </a:pPr>
            <a:r>
              <a:rPr lang="en-US" sz="2000" dirty="0">
                <a:solidFill>
                  <a:srgbClr val="ECCBC1"/>
                </a:solidFill>
                <a:latin typeface="PP Object Sans" panose="00000500000000000000" pitchFamily="2" charset="0"/>
              </a:rPr>
              <a:t>Visiting Scientist, ESC/IHB</a:t>
            </a:r>
            <a:endParaRPr lang="en-US" dirty="0">
              <a:latin typeface="PP Object Sans" panose="00000500000000000000" pitchFamily="2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D27E64"/>
              </a:buClr>
              <a:buSzPts val="2000"/>
            </a:pPr>
            <a:endParaRPr lang="en-US" sz="2000" dirty="0"/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D27E64"/>
              </a:buClr>
              <a:buSzPts val="2400"/>
            </a:pPr>
            <a:endParaRPr lang="en-US" dirty="0"/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D27E64"/>
              </a:buClr>
              <a:buSzPts val="2400"/>
            </a:pPr>
            <a:endParaRPr lang="en-US" dirty="0"/>
          </a:p>
        </p:txBody>
      </p:sp>
      <p:sp>
        <p:nvSpPr>
          <p:cNvPr id="6" name="Google Shape;309;p33">
            <a:extLst>
              <a:ext uri="{FF2B5EF4-FFF2-40B4-BE49-F238E27FC236}">
                <a16:creationId xmlns:a16="http://schemas.microsoft.com/office/drawing/2014/main" id="{D8901806-8DED-7F54-DB88-9669AFC86CA4}"/>
              </a:ext>
            </a:extLst>
          </p:cNvPr>
          <p:cNvSpPr txBox="1"/>
          <p:nvPr/>
        </p:nvSpPr>
        <p:spPr>
          <a:xfrm>
            <a:off x="4159604" y="3584057"/>
            <a:ext cx="5266944" cy="2451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E64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D27E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7E64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D27E64"/>
                </a:solidFill>
                <a:latin typeface="PP Object Sans" panose="00000500000000000000" pitchFamily="2" charset="0"/>
                <a:sym typeface="Arial"/>
              </a:rPr>
              <a:t>Co-Authors &amp; Collaborators:</a:t>
            </a:r>
            <a:endParaRPr dirty="0">
              <a:latin typeface="PP Object Sans" panose="000005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BC1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ECCBC1"/>
                </a:solidFill>
                <a:latin typeface="PP Object Sans" panose="00000500000000000000" pitchFamily="2" charset="0"/>
                <a:sym typeface="Arial"/>
              </a:rPr>
              <a:t>Beatrice Lauby-Secretan, ESC/IHB,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BC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ECCBC1"/>
                </a:solidFill>
                <a:latin typeface="PP Object Sans" panose="00000500000000000000" pitchFamily="2" charset="0"/>
              </a:rPr>
              <a:t>CSU (IARC),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BC1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ECCBC1"/>
                </a:solidFill>
                <a:latin typeface="PP Object Sans" panose="00000500000000000000" pitchFamily="2" charset="0"/>
                <a:sym typeface="Arial"/>
              </a:rPr>
              <a:t>WHO HQ,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BC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ECCBC1"/>
                </a:solidFill>
                <a:latin typeface="PP Object Sans" panose="00000500000000000000" pitchFamily="2" charset="0"/>
              </a:rPr>
              <a:t>University of Sheffield, UK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BC1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ECCBC1"/>
                </a:solidFill>
                <a:latin typeface="PP Object Sans" panose="00000500000000000000" pitchFamily="2" charset="0"/>
                <a:sym typeface="Arial"/>
              </a:rPr>
              <a:t>University of Campinas, Brazil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BC1"/>
              </a:buClr>
              <a:buSzPts val="2000"/>
              <a:buFont typeface="Arial"/>
              <a:buNone/>
            </a:pPr>
            <a:endParaRPr dirty="0">
              <a:latin typeface="PP Object Sans" panose="00000500000000000000" pitchFamily="2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7E64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D27E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7E64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D27E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7E64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D27E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58A34C27-2F6A-BAFA-BB7E-05BA97D39D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89"/>
    </mc:Choice>
    <mc:Fallback xmlns="">
      <p:transition spd="slow" advTm="20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43847F-9122-4061-8A7F-3772B8B45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750" y="327419"/>
            <a:ext cx="11086800" cy="600600"/>
          </a:xfrm>
        </p:spPr>
        <p:txBody>
          <a:bodyPr/>
          <a:lstStyle/>
          <a:p>
            <a:pPr algn="ctr"/>
            <a:r>
              <a:rPr lang="en-US" sz="2800" b="1" dirty="0">
                <a:latin typeface="PP Object Sans" panose="00000500000000000000" pitchFamily="2" charset="0"/>
                <a:ea typeface="Tahoma"/>
                <a:cs typeface="Tahoma"/>
                <a:sym typeface="Tahoma"/>
              </a:rPr>
              <a:t>HANDBOOK 19: SUMMARY OF EVALUATIONS</a:t>
            </a:r>
            <a:endParaRPr lang="en-GB" sz="28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36C81C0-80C8-9C6F-762E-196549721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751525"/>
              </p:ext>
            </p:extLst>
          </p:nvPr>
        </p:nvGraphicFramePr>
        <p:xfrm>
          <a:off x="538151" y="1414812"/>
          <a:ext cx="11179048" cy="491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B467174-FB63-DFAB-207B-6B182BB23B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84.3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53"/>
    </mc:Choice>
    <mc:Fallback xmlns="">
      <p:transition spd="slow" advTm="40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1B58-344D-4714-BCFF-C521F2602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438" y="212408"/>
            <a:ext cx="10728009" cy="509968"/>
          </a:xfrm>
        </p:spPr>
        <p:txBody>
          <a:bodyPr/>
          <a:lstStyle/>
          <a:p>
            <a:pPr algn="ctr"/>
            <a:r>
              <a:rPr lang="en-US" sz="2800" b="1" dirty="0">
                <a:latin typeface="PP Object Sans" panose="00000500000000000000" pitchFamily="2" charset="0"/>
                <a:ea typeface="Tahoma"/>
                <a:cs typeface="Tahoma"/>
                <a:sym typeface="Tahoma"/>
              </a:rPr>
              <a:t>EVIDENCE &amp; GAP MAP ON ORAL CANCER PREVENTION </a:t>
            </a:r>
            <a:endParaRPr lang="en-GB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F2421-C625-4C76-8388-F59C8C947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4008" y="1477588"/>
            <a:ext cx="5169398" cy="31035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visual interactive display of the available evidence and in turn the gaps in the literature on primary &amp; secondary prevention of oral cancer, using a systematic approach.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bg1"/>
                </a:solidFill>
              </a:rPr>
              <a:t>Rows</a:t>
            </a:r>
            <a:r>
              <a:rPr lang="en-US" sz="1400" dirty="0">
                <a:solidFill>
                  <a:schemeClr val="bg1"/>
                </a:solidFill>
              </a:rPr>
              <a:t> represent </a:t>
            </a:r>
            <a:r>
              <a:rPr lang="en-US" sz="1400" b="1" dirty="0">
                <a:solidFill>
                  <a:schemeClr val="accent1"/>
                </a:solidFill>
              </a:rPr>
              <a:t>Intervention</a:t>
            </a:r>
            <a:r>
              <a:rPr lang="en-US" sz="1400" dirty="0">
                <a:solidFill>
                  <a:schemeClr val="bg1"/>
                </a:solidFill>
              </a:rPr>
              <a:t> categories &amp; subcategories e.g. exposure to </a:t>
            </a:r>
            <a:r>
              <a:rPr lang="en-US" sz="1400" dirty="0" err="1">
                <a:solidFill>
                  <a:schemeClr val="bg1"/>
                </a:solidFill>
              </a:rPr>
              <a:t>chemopreventive</a:t>
            </a:r>
            <a:r>
              <a:rPr lang="en-US" sz="1400" dirty="0">
                <a:solidFill>
                  <a:schemeClr val="bg1"/>
                </a:solidFill>
              </a:rPr>
              <a:t> agents, interventions for SLT/AN cessation, policies for SLT/AN control, oral cancer screening techniques etc.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bg1"/>
                </a:solidFill>
              </a:rPr>
              <a:t>Columns</a:t>
            </a:r>
            <a:r>
              <a:rPr lang="en-US" sz="1400" dirty="0">
                <a:solidFill>
                  <a:schemeClr val="bg1"/>
                </a:solidFill>
              </a:rPr>
              <a:t> represent  </a:t>
            </a:r>
            <a:r>
              <a:rPr lang="en-US" sz="1400" b="1" dirty="0">
                <a:solidFill>
                  <a:schemeClr val="accent1"/>
                </a:solidFill>
              </a:rPr>
              <a:t>Outcome</a:t>
            </a:r>
            <a:r>
              <a:rPr lang="en-US" sz="1400" dirty="0">
                <a:solidFill>
                  <a:schemeClr val="bg1"/>
                </a:solidFill>
              </a:rPr>
              <a:t> domains &amp; subdomains e.g. oral cancer incidence and mortality, SLT/AN cessation, screening uptake etc.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1"/>
                </a:solidFill>
              </a:rPr>
              <a:t>Filters</a:t>
            </a:r>
            <a:r>
              <a:rPr lang="en-US" sz="1400" dirty="0">
                <a:solidFill>
                  <a:schemeClr val="bg1"/>
                </a:solidFill>
              </a:rPr>
              <a:t> (general &amp; specific) to select sub-groups of primary studies included in the map.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1"/>
                </a:solidFill>
              </a:rPr>
              <a:t>Bubbles</a:t>
            </a:r>
            <a:r>
              <a:rPr lang="en-US" sz="1400" dirty="0">
                <a:solidFill>
                  <a:schemeClr val="bg1"/>
                </a:solidFill>
              </a:rPr>
              <a:t> in cells of different size and </a:t>
            </a:r>
            <a:r>
              <a:rPr lang="en-US" sz="1400" dirty="0" err="1">
                <a:solidFill>
                  <a:schemeClr val="bg1"/>
                </a:solidFill>
              </a:rPr>
              <a:t>colours</a:t>
            </a:r>
            <a:r>
              <a:rPr lang="en-US" sz="1400" dirty="0">
                <a:solidFill>
                  <a:schemeClr val="bg1"/>
                </a:solidFill>
              </a:rPr>
              <a:t> indicate the number and quality of the corresponding primary studies.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20EACA-9BE9-4F2A-895F-395F76E80BB8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-292608" y="722376"/>
            <a:ext cx="11786616" cy="41688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(in collaboration with University of Sheffield, UK &amp; University of Campinas, Brazil)</a:t>
            </a:r>
            <a:endParaRPr lang="en-GB" sz="1400" dirty="0"/>
          </a:p>
        </p:txBody>
      </p:sp>
      <p:pic>
        <p:nvPicPr>
          <p:cNvPr id="11" name="Picture 10" descr="Chart, bubble chart&#10;&#10;Description automatically generated">
            <a:extLst>
              <a:ext uri="{FF2B5EF4-FFF2-40B4-BE49-F238E27FC236}">
                <a16:creationId xmlns:a16="http://schemas.microsoft.com/office/drawing/2014/main" id="{C214E7A3-0E13-3096-5CB8-0182D79C91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859" r="6392"/>
          <a:stretch/>
        </p:blipFill>
        <p:spPr>
          <a:xfrm>
            <a:off x="5264100" y="2002536"/>
            <a:ext cx="5123484" cy="3103555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8B3FB974-8E24-CA73-0B01-EAE81D26E4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956" r="29514" b="7737"/>
          <a:stretch/>
        </p:blipFill>
        <p:spPr>
          <a:xfrm>
            <a:off x="10482286" y="1837944"/>
            <a:ext cx="1627418" cy="393523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8FB99EA-D90E-C233-F763-A429C8F5E7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63.664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67"/>
    </mc:Choice>
    <mc:Fallback xmlns="">
      <p:transition spd="slow" advTm="54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1B58-344D-4714-BCFF-C521F2602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156" y="167337"/>
            <a:ext cx="8143687" cy="778484"/>
          </a:xfrm>
        </p:spPr>
        <p:txBody>
          <a:bodyPr/>
          <a:lstStyle/>
          <a:p>
            <a:pPr algn="ctr"/>
            <a:r>
              <a:rPr lang="en-US" sz="2800" dirty="0">
                <a:latin typeface="PP Object Sans" panose="00000500000000000000" pitchFamily="2" charset="0"/>
              </a:rPr>
              <a:t>COST-EFFECTIVE INTERVENTIONS FOR ORAL CANCER PREVENTION</a:t>
            </a:r>
            <a:br>
              <a:rPr lang="en-US" sz="2800" dirty="0">
                <a:latin typeface="PP Object Sans" panose="00000500000000000000" pitchFamily="2" charset="0"/>
              </a:rPr>
            </a:br>
            <a:endParaRPr lang="en-GB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F2421-C625-4C76-8388-F59C8C947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102" y="1313288"/>
            <a:ext cx="6184129" cy="290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The World Health Assembly resolution WHA 74.5 on Oral Health (2021) suggested to develop “</a:t>
            </a:r>
            <a:r>
              <a:rPr lang="en-US" sz="1600" b="1" dirty="0">
                <a:solidFill>
                  <a:schemeClr val="bg1"/>
                </a:solidFill>
              </a:rPr>
              <a:t>best buy</a:t>
            </a:r>
            <a:r>
              <a:rPr lang="en-US" sz="1600" dirty="0">
                <a:solidFill>
                  <a:schemeClr val="bg1"/>
                </a:solidFill>
              </a:rPr>
              <a:t>” interventions on oral health.</a:t>
            </a:r>
          </a:p>
          <a:p>
            <a:pPr marL="228600" indent="0"/>
            <a:endParaRPr lang="en-US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The WHO Oral Health </a:t>
            </a:r>
            <a:r>
              <a:rPr lang="en-US" sz="1600" dirty="0" err="1">
                <a:solidFill>
                  <a:schemeClr val="bg1"/>
                </a:solidFill>
              </a:rPr>
              <a:t>Programme</a:t>
            </a:r>
            <a:r>
              <a:rPr lang="en-US" sz="1600" dirty="0">
                <a:solidFill>
                  <a:schemeClr val="bg1"/>
                </a:solidFill>
              </a:rPr>
              <a:t> is working with IARC on aspects related to oral cancer. </a:t>
            </a:r>
          </a:p>
          <a:p>
            <a:pPr marL="228600" indent="0"/>
            <a:endParaRPr lang="en-US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The oral cancer screening intervention is defined as: </a:t>
            </a:r>
          </a:p>
          <a:p>
            <a:pPr marL="228600" indent="0"/>
            <a:r>
              <a:rPr lang="en-US" sz="1600" i="1" dirty="0">
                <a:solidFill>
                  <a:schemeClr val="bg1"/>
                </a:solidFill>
              </a:rPr>
              <a:t>”Screening in high-risk groups linked with timely diagnostic work-up and comprehensive cancer treatment in setting where significant disease burden and </a:t>
            </a:r>
            <a:r>
              <a:rPr lang="en-US" sz="1600" i="1" dirty="0" err="1">
                <a:solidFill>
                  <a:schemeClr val="bg1"/>
                </a:solidFill>
              </a:rPr>
              <a:t>programme</a:t>
            </a:r>
            <a:r>
              <a:rPr lang="en-US" sz="1600" i="1" dirty="0">
                <a:solidFill>
                  <a:schemeClr val="bg1"/>
                </a:solidFill>
              </a:rPr>
              <a:t> is recommended.”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20EACA-9BE9-4F2A-895F-395F76E80BB8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488348" y="987020"/>
            <a:ext cx="3495840" cy="33142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(in collaboration with WHO-HQ)</a:t>
            </a: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470B3-9583-1E7B-CF66-9CB268683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325" y="4703124"/>
            <a:ext cx="8541236" cy="1966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E6EB43-6799-258E-5FE0-9FB0DB646BBE}"/>
              </a:ext>
            </a:extLst>
          </p:cNvPr>
          <p:cNvSpPr txBox="1"/>
          <p:nvPr/>
        </p:nvSpPr>
        <p:spPr>
          <a:xfrm>
            <a:off x="986009" y="5532260"/>
            <a:ext cx="1819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3EA7C-6AD0-3366-0BD8-8904D00C024D}"/>
              </a:ext>
            </a:extLst>
          </p:cNvPr>
          <p:cNvSpPr txBox="1"/>
          <p:nvPr/>
        </p:nvSpPr>
        <p:spPr>
          <a:xfrm>
            <a:off x="8573151" y="1132277"/>
            <a:ext cx="226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Modelling assumptions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D2FE1A2-01DA-C393-A78C-612C22CF6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361690"/>
              </p:ext>
            </p:extLst>
          </p:nvPr>
        </p:nvGraphicFramePr>
        <p:xfrm>
          <a:off x="6759448" y="1489046"/>
          <a:ext cx="4999736" cy="180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FDC187F6-D5C8-0248-CD87-41514A42F7CE}"/>
              </a:ext>
            </a:extLst>
          </p:cNvPr>
          <p:cNvGrpSpPr/>
          <p:nvPr/>
        </p:nvGrpSpPr>
        <p:grpSpPr>
          <a:xfrm>
            <a:off x="6970309" y="3457238"/>
            <a:ext cx="1578176" cy="757650"/>
            <a:chOff x="210858" y="1046630"/>
            <a:chExt cx="1578176" cy="65557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C06101E-44C9-CE1B-0B63-651FB867B651}"/>
                </a:ext>
              </a:extLst>
            </p:cNvPr>
            <p:cNvSpPr/>
            <p:nvPr/>
          </p:nvSpPr>
          <p:spPr>
            <a:xfrm>
              <a:off x="210858" y="1046630"/>
              <a:ext cx="1578176" cy="6555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F4632E94-30D5-E0F9-8186-26DC062183E0}"/>
                </a:ext>
              </a:extLst>
            </p:cNvPr>
            <p:cNvSpPr txBox="1"/>
            <p:nvPr/>
          </p:nvSpPr>
          <p:spPr>
            <a:xfrm>
              <a:off x="242861" y="1078633"/>
              <a:ext cx="1514170" cy="591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64770" rIns="129540" bIns="6477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3400" kern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6A082F-9C8D-04AD-C6FC-23E471444520}"/>
              </a:ext>
            </a:extLst>
          </p:cNvPr>
          <p:cNvGrpSpPr/>
          <p:nvPr/>
        </p:nvGrpSpPr>
        <p:grpSpPr>
          <a:xfrm>
            <a:off x="8548485" y="3494224"/>
            <a:ext cx="2999841" cy="683678"/>
            <a:chOff x="1789035" y="944982"/>
            <a:chExt cx="2999841" cy="858874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0870305C-05C6-DF5E-6D13-CD44F25E9E5E}"/>
                </a:ext>
              </a:extLst>
            </p:cNvPr>
            <p:cNvSpPr/>
            <p:nvPr/>
          </p:nvSpPr>
          <p:spPr>
            <a:xfrm>
              <a:off x="1789035" y="944982"/>
              <a:ext cx="2999841" cy="858874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Arrow: Right 4">
              <a:extLst>
                <a:ext uri="{FF2B5EF4-FFF2-40B4-BE49-F238E27FC236}">
                  <a16:creationId xmlns:a16="http://schemas.microsoft.com/office/drawing/2014/main" id="{B749BA82-FED6-7141-7061-00A1E0F8BD2C}"/>
                </a:ext>
              </a:extLst>
            </p:cNvPr>
            <p:cNvSpPr txBox="1"/>
            <p:nvPr/>
          </p:nvSpPr>
          <p:spPr>
            <a:xfrm>
              <a:off x="1789035" y="1052341"/>
              <a:ext cx="2677763" cy="644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" tIns="13335" rIns="13335" bIns="1333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N" sz="2100" kern="1200"/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N" sz="2100" kern="12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B08775D-FC09-A8BC-04DF-664D90ED5CFE}"/>
              </a:ext>
            </a:extLst>
          </p:cNvPr>
          <p:cNvSpPr txBox="1"/>
          <p:nvPr/>
        </p:nvSpPr>
        <p:spPr>
          <a:xfrm>
            <a:off x="7103444" y="3642908"/>
            <a:ext cx="1270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Outcomes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643899-8C1F-756B-1FC6-DA69CA993385}"/>
              </a:ext>
            </a:extLst>
          </p:cNvPr>
          <p:cNvSpPr txBox="1"/>
          <p:nvPr/>
        </p:nvSpPr>
        <p:spPr>
          <a:xfrm>
            <a:off x="8573151" y="3677668"/>
            <a:ext cx="2677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Healthy-life years gained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1C4E66E-A32A-8B1F-0218-8F85961581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6.340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90"/>
    </mc:Choice>
    <mc:Fallback xmlns="">
      <p:transition spd="slow" advTm="40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4AF8C6-C29A-46AC-BA55-E92C01AE8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624" y="227692"/>
            <a:ext cx="11471275" cy="819100"/>
          </a:xfrm>
        </p:spPr>
        <p:txBody>
          <a:bodyPr/>
          <a:lstStyle/>
          <a:p>
            <a:pPr algn="ctr"/>
            <a:r>
              <a:rPr lang="en-US" sz="2800" dirty="0">
                <a:latin typeface="PP Object Sans"/>
              </a:rPr>
              <a:t>ORAL &amp; OROPHARYNGEAL CANCER BURDEN ATTRIBUTABLE TO SMOKELESS TOBACCO &amp; ARECA NUT USE</a:t>
            </a:r>
            <a:endParaRPr lang="en-GB" sz="2800" dirty="0">
              <a:latin typeface="PP Object San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11469-B0EA-4C71-804F-75BEEAB39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470" y="2004213"/>
            <a:ext cx="3765465" cy="3449400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 Use of oral SLT/AN is causally linked to the development of a number of cancer types.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 Risk varies depending on the product used.</a:t>
            </a: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651B9C-1F90-FE65-4DBF-5C5355B9A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448" y="1234119"/>
            <a:ext cx="1929384" cy="1722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73A7B9-55CA-5955-917D-2EBD0526D3B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409358" y="978549"/>
            <a:ext cx="3849688" cy="41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</a:rPr>
              <a:t>(in collaboration with CSU/IARC)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076C01-000C-D7C9-061A-5C6C551B8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24" y="1652569"/>
            <a:ext cx="5095117" cy="289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881D83-18B2-CCE8-4785-8E404770C333}"/>
              </a:ext>
            </a:extLst>
          </p:cNvPr>
          <p:cNvSpPr txBox="1"/>
          <p:nvPr/>
        </p:nvSpPr>
        <p:spPr>
          <a:xfrm>
            <a:off x="71894" y="4905486"/>
            <a:ext cx="8537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This project aims to estimate the proportion of oral and pharyngeal cancers  that can be attributed to SLT/AN consumption in 2022, specifically in South Asia and the Western Pacific (with a high prevalence of use).</a:t>
            </a:r>
          </a:p>
          <a:p>
            <a:pPr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This will provide a valuable quantitative appraisal of its impact in national cancer burden, and help plan cancer control strategies. </a:t>
            </a:r>
            <a:endParaRPr lang="en-IN" sz="16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F5CD9D-5616-3937-000E-276747082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8996" y="3542874"/>
            <a:ext cx="1836604" cy="1790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AB1ABF-41BB-F495-8DE2-321E1CCDD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3676" y="2859200"/>
            <a:ext cx="1130300" cy="86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DF21994-8B2B-6184-CD45-6B8932C4392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78.961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76"/>
    </mc:Choice>
    <mc:Fallback xmlns="">
      <p:transition spd="slow" advTm="29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IARC Color Palette">
      <a:dk1>
        <a:srgbClr val="000000"/>
      </a:dk1>
      <a:lt1>
        <a:srgbClr val="FFFFFF"/>
      </a:lt1>
      <a:dk2>
        <a:srgbClr val="2B3256"/>
      </a:dk2>
      <a:lt2>
        <a:srgbClr val="E7E6E6"/>
      </a:lt2>
      <a:accent1>
        <a:srgbClr val="D27F65"/>
      </a:accent1>
      <a:accent2>
        <a:srgbClr val="EFEEE0"/>
      </a:accent2>
      <a:accent3>
        <a:srgbClr val="2B3256"/>
      </a:accent3>
      <a:accent4>
        <a:srgbClr val="D27F65"/>
      </a:accent4>
      <a:accent5>
        <a:srgbClr val="EFEEE0"/>
      </a:accent5>
      <a:accent6>
        <a:srgbClr val="D27F65"/>
      </a:accent6>
      <a:hlink>
        <a:srgbClr val="0093D5"/>
      </a:hlink>
      <a:folHlink>
        <a:srgbClr val="D27F6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BFE1832B8DD4CAF530CF92ED4AB1A" ma:contentTypeVersion="9" ma:contentTypeDescription="Create a new document." ma:contentTypeScope="" ma:versionID="681dc14871f7463257d30a5442082b25">
  <xsd:schema xmlns:xsd="http://www.w3.org/2001/XMLSchema" xmlns:xs="http://www.w3.org/2001/XMLSchema" xmlns:p="http://schemas.microsoft.com/office/2006/metadata/properties" xmlns:ns2="9011f75a-37a6-4075-88b7-0b383ab0e182" xmlns:ns3="e83f6244-5743-46bb-8998-a1b75b616a34" targetNamespace="http://schemas.microsoft.com/office/2006/metadata/properties" ma:root="true" ma:fieldsID="c14ce3789e6852db920f2eb05416ed11" ns2:_="" ns3:_="">
    <xsd:import namespace="9011f75a-37a6-4075-88b7-0b383ab0e182"/>
    <xsd:import namespace="e83f6244-5743-46bb-8998-a1b75b616a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1f75a-37a6-4075-88b7-0b383ab0e1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f6244-5743-46bb-8998-a1b75b616a3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3DD611-F093-40B0-848D-67E1931C3C63}"/>
</file>

<file path=customXml/itemProps2.xml><?xml version="1.0" encoding="utf-8"?>
<ds:datastoreItem xmlns:ds="http://schemas.openxmlformats.org/officeDocument/2006/customXml" ds:itemID="{F84D557D-9C13-47D1-BAF2-9C05CA2B57D4}"/>
</file>

<file path=customXml/itemProps3.xml><?xml version="1.0" encoding="utf-8"?>
<ds:datastoreItem xmlns:ds="http://schemas.openxmlformats.org/officeDocument/2006/customXml" ds:itemID="{1750CC77-01F8-421F-929E-271112DD4FFC}"/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966</Words>
  <Application>Microsoft Office PowerPoint</Application>
  <PresentationFormat>Widescreen</PresentationFormat>
  <Paragraphs>93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PP Object Sans</vt:lpstr>
      <vt:lpstr>Times New Roman</vt:lpstr>
      <vt:lpstr>Wingdings</vt:lpstr>
      <vt:lpstr>Tema de Office</vt:lpstr>
      <vt:lpstr>ORAL CANCER PREVENTION: HANDBOOK VOL. 19 AND BEYOND </vt:lpstr>
      <vt:lpstr>HANDBOOK 19: SUMMARY OF EVALUATIONS</vt:lpstr>
      <vt:lpstr>EVIDENCE &amp; GAP MAP ON ORAL CANCER PREVENTION </vt:lpstr>
      <vt:lpstr>COST-EFFECTIVE INTERVENTIONS FOR ORAL CANCER PREVENTION </vt:lpstr>
      <vt:lpstr>ORAL &amp; OROPHARYNGEAL CANCER BURDEN ATTRIBUTABLE TO SMOKELESS TOBACCO &amp; ARECA NUT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IARC HANDBOOK VOLUME 19:  ORAL CANCER PREVENTION</dc:title>
  <dc:creator>Suzanne Nethan</dc:creator>
  <cp:lastModifiedBy>Beatrice Lauby-Secretan</cp:lastModifiedBy>
  <cp:revision>206</cp:revision>
  <dcterms:modified xsi:type="dcterms:W3CDTF">2022-09-13T08:37:11Z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0x01010023EBFE1832B8DD4CAF530CF92ED4AB1A</vt:lpwstr>
  </property>
</Properties>
</file>