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1485" r:id="rId3"/>
    <p:sldId id="260" r:id="rId4"/>
    <p:sldId id="286" r:id="rId5"/>
    <p:sldId id="288" r:id="rId6"/>
    <p:sldId id="287" r:id="rId7"/>
    <p:sldId id="1487" r:id="rId8"/>
    <p:sldId id="298" r:id="rId9"/>
    <p:sldId id="1486" r:id="rId10"/>
    <p:sldId id="148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7" userDrawn="1">
          <p15:clr>
            <a:srgbClr val="A4A3A4"/>
          </p15:clr>
        </p15:guide>
        <p15:guide id="2" pos="2139" userDrawn="1">
          <p15:clr>
            <a:srgbClr val="A4A3A4"/>
          </p15:clr>
        </p15:guide>
        <p15:guide id="3" orient="horz" pos="7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denko Herceg" initials="ZH" lastIdx="1" clrIdx="0"/>
  <p:cmAuthor id="2" name="Felicia" initials="F" lastIdx="15" clrIdx="1"/>
  <p:cmAuthor id="3" name="Felicia Chung" initials="FC" lastIdx="3" clrIdx="2"/>
  <p:cmAuthor id="4" name="Felicia Chung" initials="FC [2]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7F65"/>
    <a:srgbClr val="E3BE62"/>
    <a:srgbClr val="C60263"/>
    <a:srgbClr val="93C6FF"/>
    <a:srgbClr val="FF9966"/>
    <a:srgbClr val="DAA1E3"/>
    <a:srgbClr val="D8CDD4"/>
    <a:srgbClr val="558EAA"/>
    <a:srgbClr val="7E2727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CEE626-8E9C-45C5-ADAC-1DFFF2F9B0E3}" v="159" dt="2022-09-13T11:16:49.3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12" autoAdjust="0"/>
    <p:restoredTop sz="92862" autoAdjust="0"/>
  </p:normalViewPr>
  <p:slideViewPr>
    <p:cSldViewPr snapToGrid="0">
      <p:cViewPr varScale="1">
        <p:scale>
          <a:sx n="79" d="100"/>
          <a:sy n="79" d="100"/>
        </p:scale>
        <p:origin x="576" y="77"/>
      </p:cViewPr>
      <p:guideLst>
        <p:guide orient="horz" pos="867"/>
        <p:guide pos="2139"/>
        <p:guide orient="horz" pos="7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sorterViewPr>
    <p:cViewPr varScale="1"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45637-FB40-EF44-88D3-F63331346165}" type="datetimeFigureOut">
              <a:rPr lang="en-US" smtClean="0"/>
              <a:t>9/13/2022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5B947-5EE8-F443-9F76-4C27389832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24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261A2-AA1C-4540-9C31-ACF18D8D8F8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552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 is the primary killer among all diseases in children, but causes are not well understood.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Then continue with the other facts.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261A2-AA1C-4540-9C31-ACF18D8D8F8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9627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CDEF-4837-483A-BB91-A98EA35AAE0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552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3CDEF-4837-483A-BB91-A98EA35AAE0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602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097030-E815-45B2-A48C-0079E3760BE0}" type="slidenum">
              <a:rPr lang="en-US" altLang="fr-FR" smtClean="0"/>
              <a:pPr>
                <a:defRPr/>
              </a:pPr>
              <a:t>8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37867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261A2-AA1C-4540-9C31-ACF18D8D8F8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65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857C-0D33-4302-AF66-4816490AC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2DE9F-B1CA-453A-A64F-EF90D3D7E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3472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E829B-F1D3-42A2-9E7E-B27C8F3A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A96A1-C110-49DE-AE67-5529629E8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5103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084E70-AFF1-4E41-9DC7-C8D9D8F41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EA998-2F75-4E21-AC95-F1177CCD2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184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: Title and Innovation Icon">
    <p:bg>
      <p:bgPr>
        <a:solidFill>
          <a:srgbClr val="2B32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">
            <a:extLst>
              <a:ext uri="{FF2B5EF4-FFF2-40B4-BE49-F238E27FC236}">
                <a16:creationId xmlns:a16="http://schemas.microsoft.com/office/drawing/2014/main" id="{D35D1C03-9693-7E46-A3A9-7F7FE90F48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2704" y="885201"/>
            <a:ext cx="5543296" cy="1406737"/>
          </a:xfrm>
          <a:prstGeom prst="rect">
            <a:avLst/>
          </a:prstGeom>
        </p:spPr>
        <p:txBody>
          <a:bodyPr anchor="t" anchorCtr="0"/>
          <a:lstStyle>
            <a:lvl1pPr algn="l">
              <a:defRPr sz="5400" b="0" i="0">
                <a:solidFill>
                  <a:schemeClr val="bg1"/>
                </a:solidFill>
                <a:latin typeface="PP Object Sans" pitchFamily="2" charset="77"/>
              </a:defRPr>
            </a:lvl1pPr>
          </a:lstStyle>
          <a:p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presentation</a:t>
            </a:r>
            <a:endParaRPr lang="es-ES" dirty="0"/>
          </a:p>
        </p:txBody>
      </p:sp>
      <p:pic>
        <p:nvPicPr>
          <p:cNvPr id="22" name="Imagen 21" descr="Texto&#10;&#10;Descripción generada automáticamente con confianza media">
            <a:extLst>
              <a:ext uri="{FF2B5EF4-FFF2-40B4-BE49-F238E27FC236}">
                <a16:creationId xmlns:a16="http://schemas.microsoft.com/office/drawing/2014/main" id="{708B2555-EB52-4245-B1DD-FE0A0BDCBF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704" y="5366521"/>
            <a:ext cx="1561426" cy="1034278"/>
          </a:xfrm>
          <a:prstGeom prst="rect">
            <a:avLst/>
          </a:prstGeom>
        </p:spPr>
      </p:pic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CB2C94B-7EF2-3D40-9EAA-01F732CB10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4424" y="3703269"/>
            <a:ext cx="2762687" cy="269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44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Photo">
    <p:bg>
      <p:bgPr>
        <a:solidFill>
          <a:srgbClr val="EF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0E699D-B933-F34C-B6FC-3958C7B47B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2704" y="1036470"/>
            <a:ext cx="4933696" cy="277646"/>
          </a:xfrm>
          <a:prstGeom prst="rect">
            <a:avLst/>
          </a:prstGeom>
        </p:spPr>
        <p:txBody>
          <a:bodyPr anchor="t" anchorCtr="0"/>
          <a:lstStyle>
            <a:lvl1pPr algn="l">
              <a:defRPr sz="1200" b="1" i="0">
                <a:solidFill>
                  <a:srgbClr val="2B3256"/>
                </a:solidFill>
                <a:latin typeface="PP Object Sans Heavy" pitchFamily="2" charset="77"/>
              </a:defRPr>
            </a:lvl1pPr>
          </a:lstStyle>
          <a:p>
            <a:r>
              <a:rPr lang="es-ES" dirty="0"/>
              <a:t>TEXT AND PHOTO SLIDE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4389EDAB-52A9-F74A-83FA-E405A6FE21D0}"/>
              </a:ext>
            </a:extLst>
          </p:cNvPr>
          <p:cNvSpPr/>
          <p:nvPr userDrawn="1"/>
        </p:nvSpPr>
        <p:spPr>
          <a:xfrm flipH="1">
            <a:off x="-109005" y="1013535"/>
            <a:ext cx="277648" cy="277646"/>
          </a:xfrm>
          <a:prstGeom prst="ellipse">
            <a:avLst/>
          </a:prstGeom>
          <a:solidFill>
            <a:srgbClr val="D27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99369988-738F-824E-8A9E-E4CDD2F534E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2704" y="1643185"/>
            <a:ext cx="493369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2B3256"/>
                </a:solidFill>
                <a:latin typeface="PP Object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80ACCDAD-52F6-AD4E-99E0-3975A299CB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60123" y="0"/>
            <a:ext cx="5931877" cy="6857999"/>
          </a:xfrm>
          <a:prstGeom prst="rect">
            <a:avLst/>
          </a:prstGeom>
        </p:spPr>
        <p:txBody>
          <a:bodyPr/>
          <a:lstStyle>
            <a:lvl1pPr algn="l">
              <a:buNone/>
              <a:defRPr sz="2000">
                <a:solidFill>
                  <a:srgbClr val="2B3256"/>
                </a:solidFill>
                <a:latin typeface="PP Object Sans" pitchFamily="2" charset="77"/>
              </a:defRPr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B682BE78-FD59-0742-9A78-CDB98BAEF5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449" y="6490428"/>
            <a:ext cx="3850217" cy="336550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solidFill>
                  <a:schemeClr val="tx2"/>
                </a:solidFill>
                <a:latin typeface="PP Object Sans" pitchFamily="2" charset="77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C60DCC36-F5F5-6548-9878-231F286DB2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0177" y="6490428"/>
            <a:ext cx="2152650" cy="336550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solidFill>
                  <a:schemeClr val="tx2"/>
                </a:solidFill>
                <a:latin typeface="PP Object Sans" pitchFamily="2" charset="77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931271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">
    <p:bg>
      <p:bgPr>
        <a:solidFill>
          <a:srgbClr val="EF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0E699D-B933-F34C-B6FC-3958C7B47B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2704" y="1036470"/>
            <a:ext cx="4933696" cy="277646"/>
          </a:xfrm>
          <a:prstGeom prst="rect">
            <a:avLst/>
          </a:prstGeom>
        </p:spPr>
        <p:txBody>
          <a:bodyPr anchor="t" anchorCtr="0"/>
          <a:lstStyle>
            <a:lvl1pPr algn="l">
              <a:defRPr sz="1200" b="1" i="0">
                <a:solidFill>
                  <a:srgbClr val="2B3256"/>
                </a:solidFill>
                <a:latin typeface="PP Object Sans Heavy" pitchFamily="2" charset="77"/>
              </a:defRPr>
            </a:lvl1pPr>
          </a:lstStyle>
          <a:p>
            <a:r>
              <a:rPr lang="es-ES" dirty="0"/>
              <a:t>TEXT SLIDE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4389EDAB-52A9-F74A-83FA-E405A6FE21D0}"/>
              </a:ext>
            </a:extLst>
          </p:cNvPr>
          <p:cNvSpPr/>
          <p:nvPr userDrawn="1"/>
        </p:nvSpPr>
        <p:spPr>
          <a:xfrm flipH="1">
            <a:off x="-109005" y="1013535"/>
            <a:ext cx="277648" cy="277646"/>
          </a:xfrm>
          <a:prstGeom prst="ellipse">
            <a:avLst/>
          </a:prstGeom>
          <a:solidFill>
            <a:srgbClr val="D27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99369988-738F-824E-8A9E-E4CDD2F534E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2449" y="1643185"/>
            <a:ext cx="493369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rgbClr val="2B3256"/>
                </a:solidFill>
                <a:latin typeface="PP Object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7FA1429F-5D6E-8F47-84E4-ABD87FA8727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718300" y="2625186"/>
            <a:ext cx="4921251" cy="28831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2B3256"/>
                </a:solidFill>
                <a:latin typeface="PP Object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here</a:t>
            </a:r>
            <a:r>
              <a:rPr lang="es-ES" dirty="0"/>
              <a:t>.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F942726B-DAFE-154C-965C-C7EAB52F75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449" y="6490428"/>
            <a:ext cx="3850217" cy="336550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solidFill>
                  <a:schemeClr val="tx2"/>
                </a:solidFill>
                <a:latin typeface="PP Object Sans" pitchFamily="2" charset="77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49636921-439F-3A41-B4EE-7691E200C3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0177" y="6490428"/>
            <a:ext cx="2152650" cy="336550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solidFill>
                  <a:schemeClr val="tx2"/>
                </a:solidFill>
                <a:latin typeface="PP Object Sans" pitchFamily="2" charset="77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281418B2-94E4-974A-89A0-D43F76DF21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11298" y="6490428"/>
            <a:ext cx="485080" cy="336550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solidFill>
                  <a:schemeClr val="tx2"/>
                </a:solidFill>
                <a:latin typeface="PP Object Sans" pitchFamily="2" charset="77"/>
              </a:defRPr>
            </a:lvl1pPr>
          </a:lstStyle>
          <a:p>
            <a:pPr lvl="0"/>
            <a:r>
              <a:rPr lang="es-ES" dirty="0"/>
              <a:t>Nº</a:t>
            </a:r>
          </a:p>
        </p:txBody>
      </p:sp>
    </p:spTree>
    <p:extLst>
      <p:ext uri="{BB962C8B-B14F-4D97-AF65-F5344CB8AC3E}">
        <p14:creationId xmlns:p14="http://schemas.microsoft.com/office/powerpoint/2010/main" val="1846730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texto">
    <p:bg>
      <p:bgPr>
        <a:solidFill>
          <a:srgbClr val="2B32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0E699D-B933-F34C-B6FC-3958C7B47B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2704" y="885201"/>
            <a:ext cx="4933696" cy="2387600"/>
          </a:xfrm>
          <a:prstGeom prst="rect">
            <a:avLst/>
          </a:prstGeom>
        </p:spPr>
        <p:txBody>
          <a:bodyPr anchor="t" anchorCtr="0"/>
          <a:lstStyle>
            <a:lvl1pPr algn="l">
              <a:defRPr sz="3600" b="1" i="0">
                <a:solidFill>
                  <a:schemeClr val="bg1"/>
                </a:solidFill>
                <a:latin typeface="PP Object Sans" pitchFamily="2" charset="77"/>
              </a:defRPr>
            </a:lvl1pPr>
          </a:lstStyle>
          <a:p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Introduction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73593F-04BF-5245-83F0-CF9FD27BF0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6502" y="885201"/>
            <a:ext cx="5367336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PP Object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here</a:t>
            </a:r>
            <a:r>
              <a:rPr lang="es-ES" dirty="0"/>
              <a:t>.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4389EDAB-52A9-F74A-83FA-E405A6FE21D0}"/>
              </a:ext>
            </a:extLst>
          </p:cNvPr>
          <p:cNvSpPr/>
          <p:nvPr userDrawn="1"/>
        </p:nvSpPr>
        <p:spPr>
          <a:xfrm flipH="1">
            <a:off x="-109005" y="1013535"/>
            <a:ext cx="277648" cy="277646"/>
          </a:xfrm>
          <a:prstGeom prst="ellipse">
            <a:avLst/>
          </a:prstGeom>
          <a:solidFill>
            <a:srgbClr val="D27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EF7FC3ED-8E3A-7A41-B438-FE436AD2B2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449" y="6490428"/>
            <a:ext cx="3850217" cy="336550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solidFill>
                  <a:schemeClr val="bg1"/>
                </a:solidFill>
                <a:latin typeface="PP Object Sans" pitchFamily="2" charset="77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2FAF06EA-13ED-7249-9289-C81849EFE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0177" y="6490428"/>
            <a:ext cx="2152650" cy="336550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solidFill>
                  <a:schemeClr val="bg1"/>
                </a:solidFill>
                <a:latin typeface="PP Object Sans" pitchFamily="2" charset="77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B128D531-5795-CB48-A5A4-3F7BAB976F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11298" y="6490428"/>
            <a:ext cx="485080" cy="336550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solidFill>
                  <a:schemeClr val="bg1"/>
                </a:solidFill>
                <a:latin typeface="PP Object Sans" pitchFamily="2" charset="77"/>
              </a:defRPr>
            </a:lvl1pPr>
          </a:lstStyle>
          <a:p>
            <a:pPr lvl="0"/>
            <a:r>
              <a:rPr lang="es-ES" dirty="0"/>
              <a:t>Nº</a:t>
            </a:r>
          </a:p>
        </p:txBody>
      </p:sp>
    </p:spTree>
    <p:extLst>
      <p:ext uri="{BB962C8B-B14F-4D97-AF65-F5344CB8AC3E}">
        <p14:creationId xmlns:p14="http://schemas.microsoft.com/office/powerpoint/2010/main" val="1430134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: Title, Subtitile and Photo">
    <p:bg>
      <p:bgPr>
        <a:solidFill>
          <a:srgbClr val="2B32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">
            <a:extLst>
              <a:ext uri="{FF2B5EF4-FFF2-40B4-BE49-F238E27FC236}">
                <a16:creationId xmlns:a16="http://schemas.microsoft.com/office/drawing/2014/main" id="{D35D1C03-9693-7E46-A3A9-7F7FE90F48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2704" y="885201"/>
            <a:ext cx="5543296" cy="1406737"/>
          </a:xfrm>
          <a:prstGeom prst="rect">
            <a:avLst/>
          </a:prstGeom>
        </p:spPr>
        <p:txBody>
          <a:bodyPr anchor="t" anchorCtr="0"/>
          <a:lstStyle>
            <a:lvl1pPr algn="l">
              <a:defRPr sz="5400" b="0" i="0">
                <a:solidFill>
                  <a:schemeClr val="bg1"/>
                </a:solidFill>
                <a:latin typeface="PP Object Sans" pitchFamily="2" charset="77"/>
              </a:defRPr>
            </a:lvl1pPr>
          </a:lstStyle>
          <a:p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id="{90336678-E993-B144-A4D0-1E32C94FA9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704" y="2910301"/>
            <a:ext cx="5543296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rgbClr val="D27E64"/>
                </a:solidFill>
                <a:latin typeface="PP Object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Subtitile</a:t>
            </a:r>
            <a:r>
              <a:rPr lang="es-ES" dirty="0"/>
              <a:t> of </a:t>
            </a:r>
            <a:r>
              <a:rPr lang="es-ES" dirty="0" err="1"/>
              <a:t>presentation</a:t>
            </a:r>
            <a:r>
              <a:rPr lang="es-ES" dirty="0"/>
              <a:t>.</a:t>
            </a:r>
          </a:p>
        </p:txBody>
      </p:sp>
      <p:pic>
        <p:nvPicPr>
          <p:cNvPr id="22" name="Imagen 21" descr="Texto&#10;&#10;Descripción generada automáticamente con confianza media">
            <a:extLst>
              <a:ext uri="{FF2B5EF4-FFF2-40B4-BE49-F238E27FC236}">
                <a16:creationId xmlns:a16="http://schemas.microsoft.com/office/drawing/2014/main" id="{708B2555-EB52-4245-B1DD-FE0A0BDCBF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704" y="5366521"/>
            <a:ext cx="1561426" cy="1034278"/>
          </a:xfrm>
          <a:prstGeom prst="rect">
            <a:avLst/>
          </a:prstGeom>
        </p:spPr>
      </p:pic>
      <p:sp>
        <p:nvSpPr>
          <p:cNvPr id="24" name="Marcador de posición de imagen 23">
            <a:extLst>
              <a:ext uri="{FF2B5EF4-FFF2-40B4-BE49-F238E27FC236}">
                <a16:creationId xmlns:a16="http://schemas.microsoft.com/office/drawing/2014/main" id="{44D2EF10-5B7F-C94A-93A9-A8E001176C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3175" y="0"/>
            <a:ext cx="5937250" cy="6858000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PP Object Sans" pitchFamily="2" charset="77"/>
              </a:defRPr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526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146CC-BB0A-4BCB-B2C8-F5C559F85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8800F-2E99-46D1-8758-5DE0C1C7D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672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C332-F22B-4FE8-A7E0-33B53EC9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C9D63-8228-4C4B-9EC1-A890E23DC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825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804DC-B558-429C-80C9-038EF2A6C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6C79E-53DC-40D5-A5FF-457988825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0962C-2453-47FA-B9EC-E12A83FB7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578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2BAF8-F1A2-4A12-A718-0CC3F897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8D021-CC7F-4E91-BE47-65EB64F58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E1A06-B48E-4549-B7C7-CB11F5F45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1B5D12-14FE-47DF-9F95-E48A652FC4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1409AF-742E-423B-9EB9-E1980DABC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243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7E048-9D81-4408-8FF0-83CB420C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229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514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099B9-2ACA-4174-A956-C7C1A2AE8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19EDC-6C5E-4F0B-8FFD-0BD7CA8C0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2EBEA-75B7-40DD-809B-6EFFA19B6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681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ED7BC-F54E-4FA1-A2DF-EE487898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3E99D4-5DD1-4B7B-B37B-21858A12C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735C8-86FB-4727-B37E-D6A147A21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207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3BBB50-A667-41ED-8923-4DC5B5E6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E8017-03C6-4CCC-ACAB-C9DA41233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87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6" r:id="rId15"/>
    <p:sldLayoutId id="2147483668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playlist?list=PLgDB39BFocs1HGX_S7-za4-oEPfs--9GD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twitter.com/IARCWHO/status/1493957753290862598" TargetMode="External"/><Relationship Id="rId12" Type="http://schemas.openxmlformats.org/officeDocument/2006/relationships/image" Target="../media/image37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hyperlink" Target="https://epichildcan.iarc.who.int/" TargetMode="External"/><Relationship Id="rId4" Type="http://schemas.openxmlformats.org/officeDocument/2006/relationships/hyperlink" Target="https://youtu.be/IIF0gVyBY8o" TargetMode="External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2.mp4"/><Relationship Id="rId7" Type="http://schemas.openxmlformats.org/officeDocument/2006/relationships/image" Target="../media/image5.tiff"/><Relationship Id="rId12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14.png"/><Relationship Id="rId2" Type="http://schemas.microsoft.com/office/2007/relationships/media" Target="../media/media4.mp4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.tiff"/><Relationship Id="rId18" Type="http://schemas.openxmlformats.org/officeDocument/2006/relationships/image" Target="../media/image22.png"/><Relationship Id="rId3" Type="http://schemas.openxmlformats.org/officeDocument/2006/relationships/video" Target="../media/media5.mp4"/><Relationship Id="rId7" Type="http://schemas.microsoft.com/office/2007/relationships/hdphoto" Target="../media/hdphoto1.wdp"/><Relationship Id="rId12" Type="http://schemas.openxmlformats.org/officeDocument/2006/relationships/image" Target="../media/image18.tiff"/><Relationship Id="rId17" Type="http://schemas.openxmlformats.org/officeDocument/2006/relationships/image" Target="../media/image21.png"/><Relationship Id="rId2" Type="http://schemas.microsoft.com/office/2007/relationships/media" Target="../media/media5.mp4"/><Relationship Id="rId16" Type="http://schemas.openxmlformats.org/officeDocument/2006/relationships/image" Target="../media/image20.png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notesSlide" Target="../notesSlides/notesSlide4.xml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4.xml"/><Relationship Id="rId9" Type="http://schemas.microsoft.com/office/2007/relationships/hdphoto" Target="../media/hdphoto2.wdp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339" y="3033919"/>
            <a:ext cx="11658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D27F65"/>
                </a:solidFill>
                <a:latin typeface="PP Object Sans" panose="00000500000000000000" pitchFamily="2" charset="0"/>
                <a:cs typeface="Arial" panose="020B0604020202020204" pitchFamily="34" charset="0"/>
              </a:rPr>
              <a:t>Akram GHANTOUS</a:t>
            </a:r>
          </a:p>
          <a:p>
            <a:r>
              <a:rPr lang="en-GB" sz="2400" dirty="0">
                <a:solidFill>
                  <a:srgbClr val="D27F65"/>
                </a:solidFill>
                <a:latin typeface="PP Object Sans" panose="00000500000000000000" pitchFamily="2" charset="0"/>
                <a:cs typeface="Arial" panose="020B0604020202020204" pitchFamily="34" charset="0"/>
              </a:rPr>
              <a:t>Epigenomics and Mechanisms Branch</a:t>
            </a:r>
            <a:endParaRPr lang="en-GB" sz="2400" dirty="0">
              <a:solidFill>
                <a:srgbClr val="D27F65"/>
              </a:solidFill>
              <a:latin typeface="PP Object Sans" panose="00000500000000000000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A346F3-068C-784F-95D6-22F45D900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203" y="642331"/>
            <a:ext cx="11658600" cy="175639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dirty="0"/>
              <a:t>Searching for Origins of Childhood Cancer: Mapping “Molecular Diary” of Nature and Nurture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4488" y="3938532"/>
            <a:ext cx="859648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Akram GHANTOUS</a:t>
            </a:r>
            <a:r>
              <a:rPr lang="en-US" sz="1400" baseline="30000" dirty="0">
                <a:solidFill>
                  <a:schemeClr val="bg1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*</a:t>
            </a: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, Semira GONSETH</a:t>
            </a:r>
            <a:r>
              <a:rPr lang="en-US" sz="1400" baseline="30000" dirty="0">
                <a:solidFill>
                  <a:schemeClr val="bg1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*</a:t>
            </a: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, Alexei NOVOLOACA, Natalia SPITZ, Farah NASSAR, Olga KRALI, Ritu ROY, </a:t>
            </a:r>
            <a:r>
              <a:rPr lang="en-US" sz="1400" dirty="0" err="1">
                <a:solidFill>
                  <a:schemeClr val="bg1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Shaobo</a:t>
            </a: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 LI, </a:t>
            </a:r>
            <a:r>
              <a:rPr lang="en-US" sz="1400" dirty="0" err="1">
                <a:solidFill>
                  <a:schemeClr val="bg1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Maxime</a:t>
            </a: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 CARON, Daniel SINNET, </a:t>
            </a:r>
            <a:r>
              <a:rPr lang="en-US" sz="1400" dirty="0" err="1">
                <a:solidFill>
                  <a:schemeClr val="bg1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Dilys</a:t>
            </a: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 LAM, Peter FRANSQUET, John CASEMENT, Gordon STRATHDEE, Mark PEARCE, Helen HANSEN, Adam SMITH, Siri Eldevik HÅBERG, Jill MCKAY, Jessica NORDLUND, Per MAGNUS, Terence DWYER, Richard SAFFERY, Joseph Leo WIEMELS</a:t>
            </a:r>
            <a:r>
              <a:rPr lang="en-US" sz="1400" baseline="30000" dirty="0">
                <a:solidFill>
                  <a:schemeClr val="bg1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†</a:t>
            </a: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, </a:t>
            </a: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‪</a:t>
            </a: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Monica Cheng MUNTHE-KAAS</a:t>
            </a:r>
            <a:r>
              <a:rPr lang="en-US" sz="1400" baseline="30000" dirty="0">
                <a:solidFill>
                  <a:schemeClr val="bg1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†</a:t>
            </a: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 and Zdenko HERCEG</a:t>
            </a:r>
            <a:r>
              <a:rPr lang="en-US" sz="1400" baseline="30000" dirty="0">
                <a:solidFill>
                  <a:schemeClr val="bg1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†</a:t>
            </a:r>
            <a:endParaRPr lang="en-GB" sz="1400" baseline="30000" dirty="0">
              <a:solidFill>
                <a:schemeClr val="bg1"/>
              </a:solidFill>
              <a:latin typeface="PP Object Sans" panose="00000500000000000000" pitchFamily="2" charset="0"/>
            </a:endParaRPr>
          </a:p>
        </p:txBody>
      </p:sp>
      <p:pic>
        <p:nvPicPr>
          <p:cNvPr id="15" name="Video 14">
            <a:hlinkClick r:id="" action="ppaction://media"/>
            <a:extLst>
              <a:ext uri="{FF2B5EF4-FFF2-40B4-BE49-F238E27FC236}">
                <a16:creationId xmlns:a16="http://schemas.microsoft.com/office/drawing/2014/main" id="{852E53BA-96EC-4CD8-8ED8-C48D321B22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3"/>
    </mc:Choice>
    <mc:Fallback xmlns="">
      <p:transition spd="slow" advTm="14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77" x="3559175" y="3186113"/>
          <p14:tracePt t="1705" x="3551238" y="3186113"/>
          <p14:tracePt t="1738" x="3525838" y="3186113"/>
          <p14:tracePt t="1746" x="3508375" y="3186113"/>
          <p14:tracePt t="1756" x="3475038" y="3186113"/>
          <p14:tracePt t="1766" x="3441700" y="3186113"/>
          <p14:tracePt t="1776" x="3406775" y="3186113"/>
          <p14:tracePt t="1787" x="3381375" y="3186113"/>
          <p14:tracePt t="1796" x="3363913" y="3186113"/>
          <p14:tracePt t="1805" x="3348038" y="3186113"/>
          <p14:tracePt t="1830" x="3348038" y="3195638"/>
          <p14:tracePt t="1863" x="3348038" y="3211513"/>
          <p14:tracePt t="1871" x="3363913" y="3221038"/>
          <p14:tracePt t="1881" x="3381375" y="3228975"/>
          <p14:tracePt t="1890" x="3432175" y="3254375"/>
          <p14:tracePt t="1901" x="3475038" y="3263900"/>
          <p14:tracePt t="1913" x="3508375" y="3263900"/>
          <p14:tracePt t="1920" x="3533775" y="3263900"/>
          <p14:tracePt t="1932" x="3543300" y="3263900"/>
          <p14:tracePt t="1941" x="3559175" y="3263900"/>
          <p14:tracePt t="1951" x="3576638" y="3246438"/>
          <p14:tracePt t="1964" x="3576638" y="3238500"/>
          <p14:tracePt t="1972" x="3586163" y="3228975"/>
          <p14:tracePt t="1990" x="3586163" y="3221038"/>
          <p14:tracePt t="1995" x="3586163" y="3211513"/>
          <p14:tracePt t="2023" x="3586163" y="3203575"/>
          <p14:tracePt t="2043" x="3576638" y="3195638"/>
          <p14:tracePt t="2054" x="3568700" y="3195638"/>
          <p14:tracePt t="2065" x="3551238" y="3195638"/>
          <p14:tracePt t="2074" x="3543300" y="3195638"/>
          <p14:tracePt t="2084" x="3533775" y="3195638"/>
          <p14:tracePt t="2093" x="3525838" y="3195638"/>
          <p14:tracePt t="2103" x="3517900" y="3203575"/>
          <p14:tracePt t="2136" x="3508375" y="3211513"/>
          <p14:tracePt t="2144" x="3508375" y="3228975"/>
          <p14:tracePt t="2165" x="3508375" y="3246438"/>
          <p14:tracePt t="2185" x="3517900" y="3254375"/>
          <p14:tracePt t="2194" x="3543300" y="3263900"/>
          <p14:tracePt t="2204" x="3568700" y="3271838"/>
          <p14:tracePt t="2217" x="3586163" y="3271838"/>
          <p14:tracePt t="2229" x="3619500" y="3271838"/>
          <p14:tracePt t="2241" x="3644900" y="3271838"/>
          <p14:tracePt t="2245" x="3662363" y="3263900"/>
          <p14:tracePt t="2268" x="3670300" y="3254375"/>
          <p14:tracePt t="2300" x="3670300" y="3246438"/>
          <p14:tracePt t="2310" x="3662363" y="3246438"/>
          <p14:tracePt t="2320" x="3644900" y="3238500"/>
          <p14:tracePt t="2330" x="3619500" y="3238500"/>
          <p14:tracePt t="2341" x="3611563" y="3238500"/>
          <p14:tracePt t="2349" x="3602038" y="3238500"/>
          <p14:tracePt t="2359" x="3594100" y="3238500"/>
          <p14:tracePt t="2370" x="3586163" y="3238500"/>
          <p14:tracePt t="2380" x="3576638" y="3238500"/>
          <p14:tracePt t="2400" x="3576638" y="3246438"/>
          <p14:tracePt t="2421" x="3586163" y="3246438"/>
          <p14:tracePt t="2431" x="3586163" y="3254375"/>
          <p14:tracePt t="2442" x="3594100" y="3254375"/>
          <p14:tracePt t="2451" x="3611563" y="3254375"/>
          <p14:tracePt t="2472" x="3619500" y="3254375"/>
          <p14:tracePt t="2482" x="3636963" y="3254375"/>
          <p14:tracePt t="2503" x="3644900" y="3254375"/>
          <p14:tracePt t="2715" x="3644900" y="3246438"/>
          <p14:tracePt t="2725" x="3670300" y="3221038"/>
          <p14:tracePt t="2737" x="3746500" y="3186113"/>
          <p14:tracePt t="2749" x="3832225" y="3152775"/>
          <p14:tracePt t="2758" x="3925888" y="3135313"/>
          <p14:tracePt t="2770" x="4052888" y="3109913"/>
          <p14:tracePt t="2779" x="4214813" y="3076575"/>
          <p14:tracePt t="2790" x="4359275" y="3076575"/>
          <p14:tracePt t="2799" x="4529138" y="3076575"/>
          <p14:tracePt t="2809" x="4656138" y="3076575"/>
          <p14:tracePt t="2819" x="4783138" y="3076575"/>
          <p14:tracePt t="2829" x="4894263" y="3076575"/>
          <p14:tracePt t="2840" x="5021263" y="3076575"/>
          <p14:tracePt t="2849" x="5132388" y="3076575"/>
          <p14:tracePt t="2864" x="5241925" y="3076575"/>
          <p14:tracePt t="2871" x="5343525" y="3101975"/>
          <p14:tracePt t="2880" x="5480050" y="3119438"/>
          <p14:tracePt t="2891" x="5607050" y="3144838"/>
          <p14:tracePt t="2900" x="5735638" y="3178175"/>
          <p14:tracePt t="2913" x="5862638" y="3203575"/>
          <p14:tracePt t="2921" x="6007100" y="3238500"/>
          <p14:tracePt t="2931" x="6134100" y="3289300"/>
          <p14:tracePt t="2941" x="6235700" y="3305175"/>
          <p14:tracePt t="2951" x="6311900" y="3330575"/>
          <p14:tracePt t="2963" x="6372225" y="3365500"/>
          <p14:tracePt t="2971" x="6423025" y="3382963"/>
          <p14:tracePt t="2990" x="6473825" y="3408363"/>
          <p14:tracePt t="2993" x="6508750" y="3441700"/>
          <p14:tracePt t="3001" x="6542088" y="3475038"/>
          <p14:tracePt t="3014" x="6567488" y="3509963"/>
          <p14:tracePt t="3021" x="6584950" y="3535363"/>
          <p14:tracePt t="3032" x="6600825" y="3560763"/>
          <p14:tracePt t="3042" x="6600825" y="3586163"/>
          <p14:tracePt t="3051" x="6600825" y="3603625"/>
          <p14:tracePt t="3063" x="6600825" y="3619500"/>
          <p14:tracePt t="3071" x="6600825" y="3646488"/>
          <p14:tracePt t="3081" x="6600825" y="3654425"/>
          <p14:tracePt t="3091" x="6600825" y="3662363"/>
          <p14:tracePt t="3101" x="6600825" y="3671888"/>
          <p14:tracePt t="3112" x="6600825" y="3679825"/>
          <p14:tracePt t="3122" x="6600825" y="3687763"/>
          <p14:tracePt t="3153" x="6600825" y="3697288"/>
          <p14:tracePt t="3268" x="6600825" y="3705225"/>
          <p14:tracePt t="3298" x="6600825" y="3713163"/>
          <p14:tracePt t="3330" x="6584950" y="3713163"/>
          <p14:tracePt t="3340" x="6584950" y="3722688"/>
          <p14:tracePt t="3352" x="6567488" y="3722688"/>
          <p14:tracePt t="3361" x="6550025" y="3730625"/>
          <p14:tracePt t="3371" x="6542088" y="3730625"/>
          <p14:tracePt t="3380" x="6524625" y="3730625"/>
          <p14:tracePt t="3392" x="6508750" y="3730625"/>
          <p14:tracePt t="3401" x="6491288" y="3730625"/>
          <p14:tracePt t="3413" x="6483350" y="3730625"/>
          <p14:tracePt t="3431" x="6465888" y="3730625"/>
          <p14:tracePt t="3441" x="6456363" y="3730625"/>
          <p14:tracePt t="3481" x="6448425" y="3730625"/>
          <p14:tracePt t="3490" x="6440488" y="3730625"/>
          <p14:tracePt t="3510" x="6430963" y="3730625"/>
          <p14:tracePt t="5402" x="6430963" y="3713163"/>
          <p14:tracePt t="5411" x="6473825" y="3654425"/>
          <p14:tracePt t="5421" x="6516688" y="3578225"/>
          <p14:tracePt t="5432" x="6567488" y="3484563"/>
          <p14:tracePt t="5441" x="6610350" y="3398838"/>
          <p14:tracePt t="5451" x="6643688" y="3305175"/>
          <p14:tracePt t="5464" x="6661150" y="3246438"/>
          <p14:tracePt t="5473" x="6694488" y="3152775"/>
          <p14:tracePt t="5483" x="6704013" y="3109913"/>
          <p14:tracePt t="5493" x="6704013" y="3067050"/>
          <p14:tracePt t="5502" x="6704013" y="3016250"/>
          <p14:tracePt t="5513" x="6678613" y="2982913"/>
          <p14:tracePt t="5523" x="6643688" y="2922588"/>
          <p14:tracePt t="5533" x="6618288" y="2871788"/>
          <p14:tracePt t="5543" x="6575425" y="2830513"/>
          <p14:tracePt t="5553" x="6524625" y="2778125"/>
          <p14:tracePt t="5564" x="6491288" y="2752725"/>
          <p14:tracePt t="5573" x="6448425" y="2727325"/>
          <p14:tracePt t="5583" x="6415088" y="2711450"/>
          <p14:tracePt t="5593" x="6380163" y="2693988"/>
          <p14:tracePt t="5604" x="6346825" y="2686050"/>
          <p14:tracePt t="5616" x="6311900" y="2676525"/>
          <p14:tracePt t="5626" x="6296025" y="2676525"/>
          <p14:tracePt t="5634" x="6270625" y="2676525"/>
          <p14:tracePt t="5645" x="6235700" y="2668588"/>
          <p14:tracePt t="5655" x="6219825" y="2668588"/>
          <p14:tracePt t="5665" x="6194425" y="2668588"/>
          <p14:tracePt t="5674" x="6167438" y="2668588"/>
          <p14:tracePt t="5685" x="6151563" y="2668588"/>
          <p14:tracePt t="5694" x="6126163" y="2668588"/>
          <p14:tracePt t="5705" x="6100763" y="2668588"/>
          <p14:tracePt t="5715" x="6091238" y="2668588"/>
          <p14:tracePt t="5726" x="6065838" y="2668588"/>
          <p14:tracePt t="5735" x="6040438" y="2668588"/>
          <p14:tracePt t="5745" x="6015038" y="2668588"/>
          <p14:tracePt t="5754" x="5981700" y="2668588"/>
          <p14:tracePt t="5765" x="5946775" y="2668588"/>
          <p14:tracePt t="5775" x="5913438" y="2668588"/>
          <p14:tracePt t="5785" x="5888038" y="2668588"/>
          <p14:tracePt t="5795" x="5853113" y="2668588"/>
          <p14:tracePt t="5806" x="5827713" y="2668588"/>
          <p14:tracePt t="5816" x="5811838" y="2668588"/>
          <p14:tracePt t="5830" x="5786438" y="2668588"/>
          <p14:tracePt t="5836" x="5761038" y="2668588"/>
          <p14:tracePt t="5849" x="5743575" y="2668588"/>
          <p14:tracePt t="5859" x="5718175" y="2676525"/>
          <p14:tracePt t="5869" x="5675313" y="2686050"/>
          <p14:tracePt t="5879" x="5624513" y="2701925"/>
          <p14:tracePt t="5893" x="5591175" y="2711450"/>
          <p14:tracePt t="6359" x="5581650" y="2711450"/>
          <p14:tracePt t="6370" x="5573713" y="2693988"/>
          <p14:tracePt t="6381" x="5548313" y="2693988"/>
          <p14:tracePt t="6391" x="5513388" y="2676525"/>
          <p14:tracePt t="6401" x="5480050" y="2651125"/>
          <p14:tracePt t="6411" x="5429250" y="2625725"/>
          <p14:tracePt t="6423" x="5378450" y="2608263"/>
          <p14:tracePt t="6431" x="5292725" y="2574925"/>
          <p14:tracePt t="6445" x="5199063" y="2541588"/>
          <p14:tracePt t="6451" x="5054600" y="2473325"/>
          <p14:tracePt t="6462" x="4919663" y="2430463"/>
          <p14:tracePt t="6472" x="4732338" y="2362200"/>
          <p14:tracePt t="6483" x="4511675" y="2319338"/>
          <p14:tracePt t="6493" x="4248150" y="2252663"/>
          <p14:tracePt t="6502" x="4052888" y="2209800"/>
          <p14:tracePt t="6513" x="3890963" y="2184400"/>
          <p14:tracePt t="6525" x="3729038" y="2159000"/>
          <p14:tracePt t="6533" x="3559175" y="2124075"/>
          <p14:tracePt t="6544" x="3432175" y="2108200"/>
          <p14:tracePt t="6554" x="3305175" y="2098675"/>
          <p14:tracePt t="6564" x="3186113" y="2073275"/>
          <p14:tracePt t="6573" x="3059113" y="2065338"/>
          <p14:tracePt t="6583" x="2947988" y="2047875"/>
          <p14:tracePt t="6593" x="2828925" y="2039938"/>
          <p14:tracePt t="6603" x="2727325" y="2030413"/>
          <p14:tracePt t="6615" x="2641600" y="2014538"/>
          <p14:tracePt t="6624" x="2582863" y="2005013"/>
          <p14:tracePt t="6633" x="2524125" y="1997075"/>
          <p14:tracePt t="6644" x="2489200" y="1997075"/>
          <p14:tracePt t="6654" x="2455863" y="1979613"/>
          <p14:tracePt t="6663" x="2430463" y="1971675"/>
          <p14:tracePt t="6675" x="2395538" y="1971675"/>
          <p14:tracePt t="6685" x="2370138" y="1971675"/>
          <p14:tracePt t="6693" x="2344738" y="1963738"/>
          <p14:tracePt t="6703" x="2336800" y="1963738"/>
          <p14:tracePt t="7411" x="2327275" y="1963738"/>
          <p14:tracePt t="7423" x="2311400" y="1954213"/>
          <p14:tracePt t="7431" x="2276475" y="1946275"/>
          <p14:tracePt t="7443" x="2200275" y="1938338"/>
          <p14:tracePt t="7452" x="2124075" y="1911350"/>
          <p14:tracePt t="7462" x="2030413" y="1903413"/>
          <p14:tracePt t="7471" x="1911350" y="1885950"/>
          <p14:tracePt t="7481" x="1766888" y="1870075"/>
          <p14:tracePt t="7493" x="1631950" y="1844675"/>
          <p14:tracePt t="7501" x="1444625" y="1801813"/>
          <p14:tracePt t="7511" x="1274763" y="1766888"/>
          <p14:tracePt t="7522" x="1130300" y="1725613"/>
          <p14:tracePt t="7531" x="985838" y="1690688"/>
          <p14:tracePt t="7541" x="798513" y="1639888"/>
          <p14:tracePt t="7551" x="688975" y="1589088"/>
          <p14:tracePt t="7563" x="577850" y="1530350"/>
          <p14:tracePt t="7572" x="501650" y="1477963"/>
          <p14:tracePt t="7582" x="425450" y="1436688"/>
          <p14:tracePt t="7593" x="373063" y="1385888"/>
          <p14:tracePt t="7601" x="347663" y="1360488"/>
          <p14:tracePt t="7613" x="331788" y="1325563"/>
          <p14:tracePt t="7626" x="306388" y="1282700"/>
          <p14:tracePt t="7635" x="296863" y="1249363"/>
          <p14:tracePt t="7645" x="296863" y="1223963"/>
          <p14:tracePt t="7655" x="288925" y="1206500"/>
          <p14:tracePt t="7666" x="280988" y="1189038"/>
          <p14:tracePt t="7685" x="280988" y="1181100"/>
          <p14:tracePt t="7736" x="280988" y="1173163"/>
          <p14:tracePt t="7748" x="280988" y="1155700"/>
          <p14:tracePt t="7758" x="288925" y="1155700"/>
          <p14:tracePt t="7769" x="296863" y="1138238"/>
          <p14:tracePt t="7778" x="322263" y="1112838"/>
          <p14:tracePt t="7793" x="357188" y="1096963"/>
          <p14:tracePt t="7797" x="390525" y="1087438"/>
          <p14:tracePt t="7809" x="415925" y="1069975"/>
          <p14:tracePt t="7819" x="450850" y="1054100"/>
          <p14:tracePt t="7829" x="484188" y="1036638"/>
          <p14:tracePt t="7839" x="517525" y="1028700"/>
          <p14:tracePt t="7851" x="552450" y="1011238"/>
          <p14:tracePt t="7859" x="577850" y="1003300"/>
          <p14:tracePt t="7869" x="603250" y="993775"/>
          <p14:tracePt t="7879" x="611188" y="977900"/>
          <p14:tracePt t="7890" x="628650" y="977900"/>
          <p14:tracePt t="7899" x="646113" y="968375"/>
          <p14:tracePt t="7909" x="654050" y="960438"/>
          <p14:tracePt t="7919" x="671513" y="960438"/>
          <p14:tracePt t="7929" x="679450" y="952500"/>
          <p14:tracePt t="7940" x="688975" y="952500"/>
          <p14:tracePt t="7949" x="704850" y="942975"/>
          <p14:tracePt t="7959" x="722313" y="942975"/>
          <p14:tracePt t="7969" x="730250" y="935038"/>
          <p14:tracePt t="7992" x="755650" y="935038"/>
          <p14:tracePt t="7999" x="765175" y="935038"/>
          <p14:tracePt t="8011" x="773113" y="935038"/>
          <p14:tracePt t="8021" x="781050" y="935038"/>
          <p14:tracePt t="8030" x="790575" y="935038"/>
          <p14:tracePt t="8636" x="798513" y="935038"/>
          <p14:tracePt t="8645" x="798513" y="925513"/>
          <p14:tracePt t="8667" x="806450" y="925513"/>
          <p14:tracePt t="8676" x="806450" y="917575"/>
          <p14:tracePt t="8686" x="815975" y="917575"/>
          <p14:tracePt t="8697" x="823913" y="917575"/>
          <p14:tracePt t="8707" x="841375" y="909638"/>
          <p14:tracePt t="8718" x="858838" y="909638"/>
          <p14:tracePt t="8727" x="866775" y="909638"/>
          <p14:tracePt t="8737" x="892175" y="909638"/>
          <p14:tracePt t="8748" x="925513" y="909638"/>
          <p14:tracePt t="8758" x="960438" y="909638"/>
          <p14:tracePt t="8769" x="1003300" y="909638"/>
          <p14:tracePt t="8779" x="1044575" y="909638"/>
          <p14:tracePt t="8788" x="1087438" y="909638"/>
          <p14:tracePt t="8797" x="1130300" y="909638"/>
          <p14:tracePt t="8807" x="1173163" y="909638"/>
          <p14:tracePt t="8818" x="1231900" y="917575"/>
          <p14:tracePt t="8827" x="1282700" y="925513"/>
          <p14:tracePt t="8837" x="1325563" y="925513"/>
          <p14:tracePt t="8848" x="1384300" y="935038"/>
          <p14:tracePt t="8856" x="1427163" y="935038"/>
          <p14:tracePt t="8867" x="1487488" y="942975"/>
          <p14:tracePt t="8876" x="1546225" y="960438"/>
          <p14:tracePt t="8886" x="1622425" y="960438"/>
          <p14:tracePt t="8897" x="1690688" y="968375"/>
          <p14:tracePt t="8907" x="1776413" y="977900"/>
          <p14:tracePt t="8918" x="1868488" y="985838"/>
          <p14:tracePt t="8927" x="1954213" y="985838"/>
          <p14:tracePt t="8939" x="2038350" y="985838"/>
          <p14:tracePt t="8948" x="2124075" y="985838"/>
          <p14:tracePt t="8958" x="2251075" y="985838"/>
          <p14:tracePt t="8968" x="2362200" y="985838"/>
          <p14:tracePt t="8992" x="2641600" y="985838"/>
          <p14:tracePt t="9003" x="2795588" y="985838"/>
          <p14:tracePt t="9015" x="2973388" y="1003300"/>
          <p14:tracePt t="9023" x="3127375" y="1003300"/>
          <p14:tracePt t="9034" x="3270250" y="1011238"/>
          <p14:tracePt t="9043" x="3406775" y="1028700"/>
          <p14:tracePt t="9287" x="3432175" y="1011238"/>
          <p14:tracePt t="9297" x="3508375" y="977900"/>
          <p14:tracePt t="9307" x="3611563" y="968375"/>
          <p14:tracePt t="9318" x="3763963" y="968375"/>
          <p14:tracePt t="9326" x="4002088" y="968375"/>
          <p14:tracePt t="9337" x="4359275" y="993775"/>
          <p14:tracePt t="9347" x="4859338" y="1054100"/>
          <p14:tracePt t="9357" x="5335588" y="1112838"/>
          <p14:tracePt t="9369" x="5946775" y="1173163"/>
          <p14:tracePt t="9377" x="6508750" y="1282700"/>
          <p14:tracePt t="9388" x="7094538" y="1343025"/>
          <p14:tracePt t="9398" x="7570788" y="1401763"/>
          <p14:tracePt t="9409" x="7977188" y="1419225"/>
          <p14:tracePt t="9423" x="8359775" y="1436688"/>
          <p14:tracePt t="9432" x="8709025" y="1436688"/>
          <p14:tracePt t="9442" x="8921750" y="1452563"/>
          <p14:tracePt t="9452" x="9074150" y="1452563"/>
          <p14:tracePt t="9463" x="9158288" y="1452563"/>
          <p14:tracePt t="9685" x="9167813" y="1452563"/>
          <p14:tracePt t="9695" x="9201150" y="1444625"/>
          <p14:tracePt t="9707" x="9269413" y="1401763"/>
          <p14:tracePt t="9718" x="9353550" y="1368425"/>
          <p14:tracePt t="9725" x="9447213" y="1333500"/>
          <p14:tracePt t="9736" x="9550400" y="1308100"/>
          <p14:tracePt t="9745" x="9677400" y="1292225"/>
          <p14:tracePt t="9755" x="9796463" y="1266825"/>
          <p14:tracePt t="9765" x="9898063" y="1241425"/>
          <p14:tracePt t="9775" x="10009188" y="1231900"/>
          <p14:tracePt t="9785" x="10126663" y="1206500"/>
          <p14:tracePt t="9795" x="10237788" y="1189038"/>
          <p14:tracePt t="9806" x="10348913" y="1173163"/>
          <p14:tracePt t="9818" x="10442575" y="1163638"/>
          <p14:tracePt t="9826" x="10509250" y="1155700"/>
          <p14:tracePt t="9836" x="10585450" y="1130300"/>
          <p14:tracePt t="9850" x="10645775" y="1122363"/>
          <p14:tracePt t="9856" x="10721975" y="1096963"/>
          <p14:tracePt t="9869" x="10798175" y="1079500"/>
          <p14:tracePt t="9881" x="10858500" y="1062038"/>
          <p14:tracePt t="9890" x="10901363" y="1044575"/>
          <p14:tracePt t="9899" x="10952163" y="1028700"/>
          <p14:tracePt t="9910" x="11010900" y="1019175"/>
          <p14:tracePt t="9921" x="11071225" y="1003300"/>
          <p14:tracePt t="9931" x="11129963" y="977900"/>
          <p14:tracePt t="9943" x="11180763" y="960438"/>
          <p14:tracePt t="9951" x="11215688" y="952500"/>
          <p14:tracePt t="9961" x="11249025" y="935038"/>
          <p14:tracePt t="9971" x="11266488" y="917575"/>
          <p14:tracePt t="9982" x="11274425" y="909638"/>
          <p14:tracePt t="9993" x="11291888" y="909638"/>
          <p14:tracePt t="10015" x="11299825" y="909638"/>
          <p14:tracePt t="10032" x="11299825" y="900113"/>
          <p14:tracePt t="10053" x="11307763" y="900113"/>
          <p14:tracePt t="10065" x="11317288" y="892175"/>
          <p14:tracePt t="10074" x="11325225" y="892175"/>
          <p14:tracePt t="10084" x="11342688" y="884238"/>
          <p14:tracePt t="10094" x="11350625" y="884238"/>
          <p14:tracePt t="10104" x="11360150" y="884238"/>
          <p14:tracePt t="10118" x="11376025" y="884238"/>
          <p14:tracePt t="10125" x="11393488" y="884238"/>
          <p14:tracePt t="10144" x="11401425" y="884238"/>
          <p14:tracePt t="10154" x="11418888" y="884238"/>
          <p14:tracePt t="10174" x="11426825" y="884238"/>
          <p14:tracePt t="10184" x="11436350" y="884238"/>
          <p14:tracePt t="10223" x="11444288" y="884238"/>
          <p14:tracePt t="10244" x="11452225" y="884238"/>
          <p14:tracePt t="11102" x="11452225" y="892175"/>
          <p14:tracePt t="11122" x="11452225" y="900113"/>
          <p14:tracePt t="11131" x="11452225" y="909638"/>
          <p14:tracePt t="11142" x="11452225" y="917575"/>
          <p14:tracePt t="11193" x="11452225" y="925513"/>
          <p14:tracePt t="11279" x="11452225" y="935038"/>
          <p14:tracePt t="11319" x="11452225" y="942975"/>
          <p14:tracePt t="11330" x="11452225" y="952500"/>
          <p14:tracePt t="11341" x="11452225" y="960438"/>
          <p14:tracePt t="11360" x="11452225" y="968375"/>
          <p14:tracePt t="11371" x="11452225" y="977900"/>
          <p14:tracePt t="11411" x="11452225" y="985838"/>
          <p14:tracePt t="11420" x="11452225" y="1003300"/>
          <p14:tracePt t="11441" x="11452225" y="1028700"/>
          <p14:tracePt t="11451" x="11444288" y="1036638"/>
          <p14:tracePt t="11462" x="11426825" y="1087438"/>
          <p14:tracePt t="11472" x="11401425" y="1112838"/>
          <p14:tracePt t="11482" x="11350625" y="1138238"/>
          <p14:tracePt t="11493" x="11291888" y="1181100"/>
          <p14:tracePt t="11502" x="11188700" y="1241425"/>
          <p14:tracePt t="11512" x="11036300" y="1292225"/>
          <p14:tracePt t="11522" x="10807700" y="1350963"/>
          <p14:tracePt t="11531" x="10526713" y="1401763"/>
          <p14:tracePt t="11541" x="10229850" y="1436688"/>
          <p14:tracePt t="11551" x="9872663" y="1452563"/>
          <p14:tracePt t="11562" x="9583738" y="1470025"/>
          <p14:tracePt t="11574" x="9345613" y="1477963"/>
          <p14:tracePt t="11581" x="9124950" y="1512888"/>
          <p14:tracePt t="11591" x="8921750" y="1512888"/>
          <p14:tracePt t="11603" x="8742363" y="1512888"/>
          <p14:tracePt t="11612" x="8589963" y="1520825"/>
          <p14:tracePt t="11621" x="8445500" y="1520825"/>
          <p14:tracePt t="11631" x="8334375" y="1520825"/>
          <p14:tracePt t="11643" x="8250238" y="1520825"/>
          <p14:tracePt t="11652" x="8189913" y="1520825"/>
          <p14:tracePt t="11666" x="8164513" y="1520825"/>
          <p14:tracePt t="11675" x="8147050" y="1520825"/>
          <p14:tracePt t="11688" x="8139113" y="1530350"/>
          <p14:tracePt t="11779" x="8139113" y="1538288"/>
          <p14:tracePt t="11788" x="8131175" y="1538288"/>
          <p14:tracePt t="11809" x="8121650" y="1538288"/>
          <p14:tracePt t="11819" x="8121650" y="1546225"/>
          <p14:tracePt t="11828" x="8113713" y="1546225"/>
          <p14:tracePt t="11841" x="8113713" y="1555750"/>
          <p14:tracePt t="11850" x="8113713" y="1563688"/>
          <p14:tracePt t="11859" x="8105775" y="1563688"/>
          <p14:tracePt t="11869" x="8105775" y="1571625"/>
          <p14:tracePt t="11879" x="8096250" y="1571625"/>
          <p14:tracePt t="11891" x="8096250" y="1581150"/>
          <p14:tracePt t="11929" x="8096250" y="1589088"/>
          <p14:tracePt t="11940" x="8096250" y="1597025"/>
          <p14:tracePt t="11950" x="8096250" y="1606550"/>
          <p14:tracePt t="11960" x="8096250" y="1614488"/>
          <p14:tracePt t="11969" x="8096250" y="1631950"/>
          <p14:tracePt t="11994" x="8096250" y="1639888"/>
          <p14:tracePt t="12000" x="8105775" y="1649413"/>
          <p14:tracePt t="12020" x="8113713" y="1649413"/>
          <p14:tracePt t="12050" x="8121650" y="1657350"/>
          <p14:tracePt t="12061" x="8131175" y="1657350"/>
          <p14:tracePt t="12070" x="8147050" y="1665288"/>
          <p14:tracePt t="12080" x="8164513" y="1665288"/>
          <p14:tracePt t="12092" x="8174038" y="1674813"/>
          <p14:tracePt t="12102" x="8189913" y="1674813"/>
          <p14:tracePt t="12117" x="8207375" y="1682750"/>
          <p14:tracePt t="12127" x="8215313" y="1682750"/>
          <p14:tracePt t="12148" x="8232775" y="1682750"/>
          <p14:tracePt t="12156" x="8250238" y="1682750"/>
          <p14:tracePt t="12167" x="8258175" y="1682750"/>
          <p14:tracePt t="12175" x="8266113" y="1682750"/>
          <p14:tracePt t="12186" x="8275638" y="1682750"/>
          <p14:tracePt t="12196" x="8283575" y="1682750"/>
          <p14:tracePt t="12207" x="8291513" y="1682750"/>
          <p14:tracePt t="12226" x="8301038" y="1682750"/>
          <p14:tracePt t="12247" x="8308975" y="1682750"/>
          <p14:tracePt t="12270" x="8318500" y="1682750"/>
          <p14:tracePt t="12778" x="8326438" y="1682750"/>
          <p14:tracePt t="12788" x="8334375" y="1682750"/>
          <p14:tracePt t="12798" x="8343900" y="1682750"/>
          <p14:tracePt t="12810" x="8369300" y="1682750"/>
          <p14:tracePt t="12820" x="8385175" y="1682750"/>
          <p14:tracePt t="12828" x="8410575" y="1674813"/>
          <p14:tracePt t="12842" x="8445500" y="1674813"/>
          <p14:tracePt t="12848" x="8488363" y="1665288"/>
          <p14:tracePt t="12859" x="8547100" y="1665288"/>
          <p14:tracePt t="12870" x="8605838" y="1657350"/>
          <p14:tracePt t="12877" x="8648700" y="1657350"/>
          <p14:tracePt t="12888" x="8709025" y="1657350"/>
          <p14:tracePt t="12897" x="8750300" y="1657350"/>
          <p14:tracePt t="12908" x="8793163" y="1657350"/>
          <p14:tracePt t="12918" x="8843963" y="1657350"/>
          <p14:tracePt t="12928" x="8869363" y="1657350"/>
          <p14:tracePt t="12938" x="8904288" y="1657350"/>
          <p14:tracePt t="12948" x="8937625" y="1657350"/>
          <p14:tracePt t="12958" x="8947150" y="1657350"/>
          <p14:tracePt t="12971" x="8972550" y="1657350"/>
          <p14:tracePt t="12995" x="8997950" y="1657350"/>
          <p14:tracePt t="12999" x="9013825" y="1657350"/>
          <p14:tracePt t="13013" x="9031288" y="1657350"/>
          <p14:tracePt t="13033" x="9056688" y="1665288"/>
          <p14:tracePt t="13043" x="9056688" y="1674813"/>
          <p14:tracePt t="13054" x="9064625" y="1682750"/>
          <p14:tracePt t="13063" x="9064625" y="1690688"/>
          <p14:tracePt t="13073" x="9064625" y="1700213"/>
          <p14:tracePt t="13084" x="9048750" y="1708150"/>
          <p14:tracePt t="13094" x="9013825" y="1725613"/>
          <p14:tracePt t="13106" x="8955088" y="1751013"/>
          <p14:tracePt t="13115" x="8861425" y="1784350"/>
          <p14:tracePt t="13124" x="8759825" y="1809750"/>
          <p14:tracePt t="13134" x="8658225" y="1835150"/>
          <p14:tracePt t="13146" x="8529638" y="1852613"/>
          <p14:tracePt t="13155" x="8420100" y="1870075"/>
          <p14:tracePt t="13166" x="8334375" y="1878013"/>
          <p14:tracePt t="13174" x="8258175" y="1885950"/>
          <p14:tracePt t="13184" x="8215313" y="1885950"/>
          <p14:tracePt t="13195" x="8181975" y="1885950"/>
          <p14:tracePt t="13207" x="8156575" y="1885950"/>
          <p14:tracePt t="13216" x="8139113" y="1885950"/>
          <p14:tracePt t="13226" x="8131175" y="1885950"/>
          <p14:tracePt t="13246" x="8121650" y="18859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09D39A-E208-9249-BC61-EA2D629F48AF}"/>
              </a:ext>
            </a:extLst>
          </p:cNvPr>
          <p:cNvSpPr/>
          <p:nvPr/>
        </p:nvSpPr>
        <p:spPr>
          <a:xfrm>
            <a:off x="0" y="300340"/>
            <a:ext cx="105956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PP Object Sans" panose="00000500000000000000" pitchFamily="2" charset="0"/>
              </a:rPr>
              <a:t>Animation of the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PP Object Sans" panose="00000500000000000000" pitchFamily="2" charset="0"/>
              </a:rPr>
              <a:t>project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PP Object Sans" panose="00000500000000000000" pitchFamily="2" charset="0"/>
              </a:rPr>
              <a:t> in English </a:t>
            </a: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PP Object Sans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https://youtu.be/IIF0gVyBY8o</a:t>
            </a:r>
            <a:endParaRPr lang="fr-FR" u="sng" dirty="0">
              <a:solidFill>
                <a:schemeClr val="accent1">
                  <a:lumMod val="75000"/>
                </a:schemeClr>
              </a:solidFill>
              <a:latin typeface="PP Object Sans" panose="00000500000000000000" pitchFamily="2" charset="0"/>
            </a:endParaRPr>
          </a:p>
          <a:p>
            <a:pPr lvl="1"/>
            <a:endParaRPr lang="fr-FR" b="1" dirty="0">
              <a:solidFill>
                <a:schemeClr val="accent1">
                  <a:lumMod val="75000"/>
                </a:schemeClr>
              </a:solidFill>
              <a:latin typeface="PP Object Sans" panose="00000500000000000000" pitchFamily="2" charset="0"/>
            </a:endParaRPr>
          </a:p>
          <a:p>
            <a:pPr lvl="1"/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PP Object Sans" panose="00000500000000000000" pitchFamily="2" charset="0"/>
              </a:rPr>
              <a:t>Also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PP Object Sans" panose="00000500000000000000" pitchFamily="2" charset="0"/>
              </a:rPr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PP Object Sans" panose="00000500000000000000" pitchFamily="2" charset="0"/>
              </a:rPr>
              <a:t>translated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PP Object Sans" panose="00000500000000000000" pitchFamily="2" charset="0"/>
              </a:rPr>
              <a:t> in 11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PP Object Sans" panose="00000500000000000000" pitchFamily="2" charset="0"/>
              </a:rPr>
              <a:t>languages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PP Object Sa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8FF86-5448-2044-8C6A-0C955C3A5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81" y="3115115"/>
            <a:ext cx="520005" cy="421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6F9385-3095-F549-8706-E533BB132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81" y="1735868"/>
            <a:ext cx="1142047" cy="4772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627377-439B-164F-92E9-65F0F0D7BD8E}"/>
              </a:ext>
            </a:extLst>
          </p:cNvPr>
          <p:cNvSpPr/>
          <p:nvPr/>
        </p:nvSpPr>
        <p:spPr>
          <a:xfrm>
            <a:off x="643958" y="2877085"/>
            <a:ext cx="54259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fr-FR" b="1" dirty="0">
              <a:solidFill>
                <a:schemeClr val="accent1">
                  <a:lumMod val="75000"/>
                </a:schemeClr>
              </a:solidFill>
              <a:latin typeface="PP Object Sans" panose="00000500000000000000" pitchFamily="2" charset="0"/>
            </a:endParaRPr>
          </a:p>
          <a:p>
            <a:pPr lvl="1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PP Object Sans" panose="000005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https://twitter.com/IARCWHO/status/1493957753290862598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PP Object Sans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FB25A6-4300-014C-B734-02E66FE47834}"/>
              </a:ext>
            </a:extLst>
          </p:cNvPr>
          <p:cNvSpPr/>
          <p:nvPr/>
        </p:nvSpPr>
        <p:spPr>
          <a:xfrm>
            <a:off x="1254570" y="1735868"/>
            <a:ext cx="54259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PP Object Sans" panose="00000500000000000000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https://www.youtube.com/playlist?list=PLgDB39BFocs1HGX_S7-za4-oEPfs--9GD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PP Object Sans" panose="00000500000000000000" pitchFamily="2" charset="0"/>
              </a:rPr>
              <a:t> </a:t>
            </a:r>
          </a:p>
          <a:p>
            <a:pPr lvl="1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PP Object Sans" panose="00000500000000000000" pitchFamily="2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0BD048-450E-354A-9DBF-D61C19EEF23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133" t="23500" r="20659" b="21667"/>
          <a:stretch/>
        </p:blipFill>
        <p:spPr>
          <a:xfrm>
            <a:off x="7261094" y="1591023"/>
            <a:ext cx="3753223" cy="2136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67CC73-82FD-6945-AA60-80104C344CEB}"/>
              </a:ext>
            </a:extLst>
          </p:cNvPr>
          <p:cNvSpPr txBox="1"/>
          <p:nvPr/>
        </p:nvSpPr>
        <p:spPr>
          <a:xfrm>
            <a:off x="1339170" y="4745515"/>
            <a:ext cx="4151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b="1" dirty="0">
              <a:latin typeface="PP Object Sans" panose="00000500000000000000" pitchFamily="2" charset="0"/>
            </a:endParaRPr>
          </a:p>
          <a:p>
            <a:r>
              <a:rPr lang="x-none" dirty="0">
                <a:latin typeface="PP Object Sans" panose="00000500000000000000" pitchFamily="2" charset="0"/>
                <a:hlinkClick r:id="rId10"/>
              </a:rPr>
              <a:t>https://epichildcan.iarc.who.int/</a:t>
            </a:r>
            <a:endParaRPr lang="x-none" dirty="0">
              <a:latin typeface="PP Object Sans" panose="00000500000000000000" pitchFamily="2" charset="0"/>
            </a:endParaRPr>
          </a:p>
          <a:p>
            <a:endParaRPr lang="x-none" dirty="0">
              <a:latin typeface="PP Object Sans" panose="000005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FE3FD1-A57E-3142-ACD8-F96353C53D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381" y="4972164"/>
            <a:ext cx="497833" cy="5228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9170" y="4474082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PP Object Sans" panose="00000500000000000000" pitchFamily="2" charset="0"/>
              </a:rPr>
              <a:t>For more info:</a:t>
            </a:r>
          </a:p>
        </p:txBody>
      </p:sp>
      <p:pic>
        <p:nvPicPr>
          <p:cNvPr id="15" name="Video 14">
            <a:hlinkClick r:id="" action="ppaction://media"/>
            <a:extLst>
              <a:ext uri="{FF2B5EF4-FFF2-40B4-BE49-F238E27FC236}">
                <a16:creationId xmlns:a16="http://schemas.microsoft.com/office/drawing/2014/main" id="{2A73F579-B344-4651-AAAF-09497B027B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9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4"/>
    </mc:Choice>
    <mc:Fallback xmlns="">
      <p:transition spd="slow" advTm="8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58" x="7008813" y="1512888"/>
          <p14:tracePt t="3368" x="7008813" y="1504950"/>
          <p14:tracePt t="3378" x="7000875" y="1495425"/>
          <p14:tracePt t="3389" x="6983413" y="1477963"/>
          <p14:tracePt t="3398" x="6958013" y="1452563"/>
          <p14:tracePt t="3410" x="6907213" y="1419225"/>
          <p14:tracePt t="3419" x="6848475" y="1350963"/>
          <p14:tracePt t="3433" x="6754813" y="1266825"/>
          <p14:tracePt t="3442" x="6626225" y="1155700"/>
          <p14:tracePt t="3453" x="6499225" y="1054100"/>
          <p14:tracePt t="3462" x="6354763" y="960438"/>
          <p14:tracePt t="3472" x="6235700" y="892175"/>
          <p14:tracePt t="3484" x="6116638" y="823913"/>
          <p14:tracePt t="3494" x="6032500" y="773113"/>
          <p14:tracePt t="3504" x="5956300" y="730250"/>
          <p14:tracePt t="3516" x="5888038" y="714375"/>
          <p14:tracePt t="3525" x="5827713" y="679450"/>
          <p14:tracePt t="3537" x="5776913" y="663575"/>
          <p14:tracePt t="3545" x="5743575" y="646113"/>
          <p14:tracePt t="3555" x="5708650" y="636588"/>
          <p14:tracePt t="3565" x="5692775" y="628650"/>
          <p14:tracePt t="3576" x="5667375" y="628650"/>
          <p14:tracePt t="3596" x="5649913" y="628650"/>
          <p14:tracePt t="3610" x="5641975" y="636588"/>
          <p14:tracePt t="3616" x="5624513" y="646113"/>
          <p14:tracePt t="3627" x="5599113" y="671513"/>
          <p14:tracePt t="3638" x="5573713" y="696913"/>
          <p14:tracePt t="3647" x="5522913" y="739775"/>
          <p14:tracePt t="3659" x="5472113" y="765175"/>
          <p14:tracePt t="3667" x="5421313" y="823913"/>
          <p14:tracePt t="3678" x="5386388" y="849313"/>
          <p14:tracePt t="3688" x="5360988" y="866775"/>
          <p14:tracePt t="3699" x="5353050" y="874713"/>
          <p14:tracePt t="3710" x="5343525" y="884238"/>
          <p14:tracePt t="3718" x="5343525" y="892175"/>
          <p14:tracePt t="3739" x="5343525" y="900113"/>
          <p14:tracePt t="3760" x="5353050" y="909638"/>
          <p14:tracePt t="3769" x="5386388" y="917575"/>
          <p14:tracePt t="3778" x="5403850" y="925513"/>
          <p14:tracePt t="3789" x="5429250" y="935038"/>
          <p14:tracePt t="3799" x="5446713" y="935038"/>
          <p14:tracePt t="3810" x="5454650" y="935038"/>
          <p14:tracePt t="3818" x="5462588" y="935038"/>
          <p14:tracePt t="3828" x="5472113" y="935038"/>
          <p14:tracePt t="3840" x="5480050" y="925513"/>
          <p14:tracePt t="3849" x="5480050" y="909638"/>
          <p14:tracePt t="3861" x="5480050" y="892175"/>
          <p14:tracePt t="3869" x="5472113" y="884238"/>
          <p14:tracePt t="3879" x="5454650" y="866775"/>
          <p14:tracePt t="3896" x="5421313" y="841375"/>
          <p14:tracePt t="3902" x="5368925" y="833438"/>
          <p14:tracePt t="3912" x="5284788" y="833438"/>
          <p14:tracePt t="3922" x="5216525" y="833438"/>
          <p14:tracePt t="3934" x="5122863" y="849313"/>
          <p14:tracePt t="3941" x="5021263" y="884238"/>
          <p14:tracePt t="3952" x="4935538" y="935038"/>
          <p14:tracePt t="3963" x="4868863" y="960438"/>
          <p14:tracePt t="3972" x="4808538" y="1003300"/>
          <p14:tracePt t="3984" x="4775200" y="1036638"/>
          <p14:tracePt t="3993" x="4749800" y="1062038"/>
          <p14:tracePt t="4003" x="4724400" y="1079500"/>
          <p14:tracePt t="4013" x="4706938" y="1096963"/>
          <p14:tracePt t="4023" x="4699000" y="1112838"/>
          <p14:tracePt t="4035" x="4699000" y="1122363"/>
          <p14:tracePt t="4054" x="4699000" y="1130300"/>
          <p14:tracePt t="4064" x="4699000" y="1138238"/>
          <p14:tracePt t="4074" x="4714875" y="1147763"/>
          <p14:tracePt t="4085" x="4749800" y="1155700"/>
          <p14:tracePt t="4096" x="4791075" y="1155700"/>
          <p14:tracePt t="4107" x="4868863" y="1155700"/>
          <p14:tracePt t="4115" x="4927600" y="1147763"/>
          <p14:tracePt t="4126" x="4962525" y="1138238"/>
          <p14:tracePt t="4138" x="4978400" y="1138238"/>
          <p14:tracePt t="4147" x="4995863" y="1130300"/>
          <p14:tracePt t="4161" x="5013325" y="1112838"/>
          <p14:tracePt t="4166" x="5013325" y="1104900"/>
          <p14:tracePt t="4177" x="5003800" y="1096963"/>
          <p14:tracePt t="4188" x="4970463" y="1079500"/>
          <p14:tracePt t="4198" x="4910138" y="1054100"/>
          <p14:tracePt t="4210" x="4868863" y="1044575"/>
          <p14:tracePt t="4217" x="4791075" y="1044575"/>
          <p14:tracePt t="4226" x="4732338" y="1036638"/>
          <p14:tracePt t="4236" x="4689475" y="1036638"/>
          <p14:tracePt t="4245" x="4656138" y="1036638"/>
          <p14:tracePt t="4259" x="4638675" y="1036638"/>
          <p14:tracePt t="4266" x="4621213" y="1036638"/>
          <p14:tracePt t="4276" x="4613275" y="1036638"/>
          <p14:tracePt t="4286" x="4605338" y="1036638"/>
          <p14:tracePt t="4308" x="4595813" y="1036638"/>
          <p14:tracePt t="4327" x="4587875" y="1036638"/>
          <p14:tracePt t="4351" x="4587875" y="1028700"/>
          <p14:tracePt t="4371" x="4579938" y="1019175"/>
          <p14:tracePt t="4386" x="4570413" y="1011238"/>
          <p14:tracePt t="4394" x="4570413" y="1003300"/>
          <p14:tracePt t="4402" x="4562475" y="993775"/>
          <p14:tracePt t="4413" x="4562475" y="985838"/>
          <p14:tracePt t="4422" x="4562475" y="977900"/>
          <p14:tracePt t="4437" x="4562475" y="960438"/>
          <p14:tracePt t="4442" x="4562475" y="942975"/>
          <p14:tracePt t="4453" x="4562475" y="935038"/>
          <p14:tracePt t="4464" x="4579938" y="925513"/>
          <p14:tracePt t="4473" x="4613275" y="917575"/>
          <p14:tracePt t="4485" x="4656138" y="917575"/>
          <p14:tracePt t="4495" x="4740275" y="917575"/>
          <p14:tracePt t="4505" x="4818063" y="952500"/>
          <p14:tracePt t="4517" x="4884738" y="1019175"/>
          <p14:tracePt t="4525" x="4935538" y="1062038"/>
          <p14:tracePt t="4537" x="4953000" y="1096963"/>
          <p14:tracePt t="4546" x="4970463" y="1130300"/>
          <p14:tracePt t="4555" x="4970463" y="1147763"/>
          <p14:tracePt t="4566" x="4970463" y="1173163"/>
          <p14:tracePt t="4576" x="4953000" y="1181100"/>
          <p14:tracePt t="4587" x="4927600" y="1198563"/>
          <p14:tracePt t="4596" x="4894263" y="1198563"/>
          <p14:tracePt t="4606" x="4868863" y="1198563"/>
          <p14:tracePt t="4616" x="4851400" y="1198563"/>
          <p14:tracePt t="4626" x="4833938" y="1198563"/>
          <p14:tracePt t="4637" x="4818063" y="1189038"/>
          <p14:tracePt t="4646" x="4808538" y="1173163"/>
          <p14:tracePt t="4659" x="4800600" y="1173163"/>
          <p14:tracePt t="4665" x="4791075" y="1163638"/>
          <p14:tracePt t="4675" x="4791075" y="1155700"/>
          <p14:tracePt t="4707" x="4791075" y="1147763"/>
          <p14:tracePt t="4715" x="4808538" y="1147763"/>
          <p14:tracePt t="4725" x="4833938" y="1147763"/>
          <p14:tracePt t="4738" x="4851400" y="1147763"/>
          <p14:tracePt t="4745" x="4859338" y="1147763"/>
          <p14:tracePt t="4758" x="4868863" y="1147763"/>
          <p14:tracePt t="4767" x="4876800" y="1147763"/>
          <p14:tracePt t="4787" x="4868863" y="1147763"/>
          <p14:tracePt t="4797" x="4833938" y="1163638"/>
          <p14:tracePt t="4809" x="4791075" y="1173163"/>
          <p14:tracePt t="4820" x="4740275" y="1173163"/>
          <p14:tracePt t="4835" x="4699000" y="1173163"/>
          <p14:tracePt t="4840" x="4656138" y="1173163"/>
          <p14:tracePt t="4850" x="4630738" y="1173163"/>
          <p14:tracePt t="4861" x="4621213" y="1173163"/>
          <p14:tracePt t="4871" x="4613275" y="1173163"/>
          <p14:tracePt t="4885" x="4605338" y="1173163"/>
          <p14:tracePt t="4902" x="4605338" y="1163638"/>
          <p14:tracePt t="4912" x="4613275" y="1163638"/>
          <p14:tracePt t="4922" x="4664075" y="1163638"/>
          <p14:tracePt t="4935" x="4765675" y="1163638"/>
          <p14:tracePt t="4942" x="4868863" y="1163638"/>
          <p14:tracePt t="4952" x="4953000" y="1163638"/>
          <p14:tracePt t="4963" x="5021263" y="1163638"/>
          <p14:tracePt t="4986" x="5097463" y="1163638"/>
          <p14:tracePt t="4994" x="5114925" y="1163638"/>
          <p14:tracePt t="5003" x="5122863" y="1163638"/>
          <p14:tracePt t="5014" x="5132388" y="1163638"/>
          <p14:tracePt t="5036" x="5140325" y="1163638"/>
          <p14:tracePt t="5544" x="5165725" y="1147763"/>
          <p14:tracePt t="5554" x="5199063" y="1122363"/>
          <p14:tracePt t="5565" x="5276850" y="1079500"/>
          <p14:tracePt t="5575" x="5421313" y="1036638"/>
          <p14:tracePt t="5587" x="5599113" y="1011238"/>
          <p14:tracePt t="5595" x="5888038" y="1011238"/>
          <p14:tracePt t="5604" x="6210300" y="1011238"/>
          <p14:tracePt t="5615" x="6483350" y="1054100"/>
          <p14:tracePt t="5624" x="6770688" y="1138238"/>
          <p14:tracePt t="5637" x="7051675" y="1257300"/>
          <p14:tracePt t="5645" x="7221538" y="1376363"/>
          <p14:tracePt t="5654" x="7373938" y="1504950"/>
          <p14:tracePt t="5665" x="7485063" y="1597025"/>
          <p14:tracePt t="5675" x="7578725" y="1716088"/>
          <p14:tracePt t="5688" x="7680325" y="1885950"/>
          <p14:tracePt t="5699" x="7799388" y="2192338"/>
          <p14:tracePt t="5707" x="7885113" y="2422525"/>
          <p14:tracePt t="5716" x="7910513" y="2668588"/>
          <p14:tracePt t="5726" x="7926388" y="2855913"/>
          <p14:tracePt t="5737" x="7926388" y="3025775"/>
          <p14:tracePt t="5749" x="7926388" y="3152775"/>
          <p14:tracePt t="5763" x="7926388" y="3271838"/>
          <p14:tracePt t="5769" x="7900988" y="3373438"/>
          <p14:tracePt t="5780" x="7867650" y="3475038"/>
          <p14:tracePt t="6034" x="7859713" y="3475038"/>
          <p14:tracePt t="6044" x="7850188" y="3475038"/>
          <p14:tracePt t="6063" x="7816850" y="3492500"/>
          <p14:tracePt t="6074" x="7697788" y="3535363"/>
          <p14:tracePt t="6086" x="7510463" y="3586163"/>
          <p14:tracePt t="6094" x="7307263" y="3646488"/>
          <p14:tracePt t="6103" x="7008813" y="3773488"/>
          <p14:tracePt t="6113" x="6737350" y="3867150"/>
          <p14:tracePt t="6124" x="6405563" y="4037013"/>
          <p14:tracePt t="6137" x="6065838" y="4224338"/>
          <p14:tracePt t="6146" x="5776913" y="4427538"/>
          <p14:tracePt t="6154" x="5538788" y="4614863"/>
          <p14:tracePt t="6167" x="5386388" y="4724400"/>
          <p14:tracePt t="6174" x="5302250" y="4802188"/>
          <p14:tracePt t="6186" x="5233988" y="4860925"/>
          <p14:tracePt t="6194" x="5183188" y="4878388"/>
          <p14:tracePt t="6209" x="5173663" y="4886325"/>
          <p14:tracePt t="6218" x="5165725" y="4886325"/>
          <p14:tracePt t="6261" x="5165725" y="4911725"/>
          <p14:tracePt t="6268" x="5165725" y="4954588"/>
          <p14:tracePt t="6279" x="5165725" y="5013325"/>
          <p14:tracePt t="6291" x="5165725" y="5099050"/>
          <p14:tracePt t="6299" x="5157788" y="5167313"/>
          <p14:tracePt t="6310" x="5157788" y="5243513"/>
          <p14:tracePt t="6319" x="5140325" y="5276850"/>
          <p14:tracePt t="6330" x="5140325" y="5294313"/>
          <p14:tracePt t="6341" x="5132388" y="5311775"/>
          <p14:tracePt t="6370" x="5122863" y="5311775"/>
          <p14:tracePt t="6391" x="5114925" y="5311775"/>
          <p14:tracePt t="6483" x="5157788" y="5327650"/>
          <p14:tracePt t="6494" x="5216525" y="5370513"/>
          <p14:tracePt t="6503" x="5276850" y="5387975"/>
          <p14:tracePt t="6515" x="5343525" y="5413375"/>
          <p14:tracePt t="6523" x="5386388" y="5421313"/>
          <p14:tracePt t="6536" x="5446713" y="5421313"/>
          <p14:tracePt t="6543" x="5497513" y="5421313"/>
          <p14:tracePt t="6553" x="5591175" y="5380038"/>
          <p14:tracePt t="6562" x="5657850" y="5302250"/>
          <p14:tracePt t="6572" x="5743575" y="5183188"/>
          <p14:tracePt t="6584" x="5776913" y="5064125"/>
          <p14:tracePt t="6594" x="5802313" y="4937125"/>
          <p14:tracePt t="6602" x="5802313" y="4827588"/>
          <p14:tracePt t="6613" x="5802313" y="4749800"/>
          <p14:tracePt t="6624" x="5768975" y="4716463"/>
          <p14:tracePt t="6636" x="5726113" y="4699000"/>
          <p14:tracePt t="6644" x="5657850" y="4673600"/>
          <p14:tracePt t="6654" x="5591175" y="4673600"/>
          <p14:tracePt t="6667" x="5530850" y="4691063"/>
          <p14:tracePt t="6677" x="5462588" y="4724400"/>
          <p14:tracePt t="6691" x="5403850" y="4775200"/>
          <p14:tracePt t="6698" x="5360988" y="4827588"/>
          <p14:tracePt t="6709" x="5327650" y="4878388"/>
          <p14:tracePt t="6718" x="5302250" y="4954588"/>
          <p14:tracePt t="6728" x="5302250" y="5005388"/>
          <p14:tracePt t="6738" x="5302250" y="5064125"/>
          <p14:tracePt t="6748" x="5302250" y="5116513"/>
          <p14:tracePt t="6761" x="5310188" y="5149850"/>
          <p14:tracePt t="6769" x="5327650" y="5167313"/>
          <p14:tracePt t="6779" x="5335588" y="5175250"/>
          <p14:tracePt t="6790" x="5353050" y="5183188"/>
          <p14:tracePt t="6800" x="5368925" y="5183188"/>
          <p14:tracePt t="6811" x="5378450" y="5183188"/>
          <p14:tracePt t="6819" x="5386388" y="5183188"/>
          <p14:tracePt t="6830" x="5394325" y="5183188"/>
          <p14:tracePt t="8337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F00360-6DE8-4777-90E5-B178593B9CD7}"/>
              </a:ext>
            </a:extLst>
          </p:cNvPr>
          <p:cNvSpPr txBox="1"/>
          <p:nvPr/>
        </p:nvSpPr>
        <p:spPr>
          <a:xfrm>
            <a:off x="22704" y="220480"/>
            <a:ext cx="12119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2B3256"/>
                </a:solidFill>
                <a:latin typeface="PP Object Sans Heavy" panose="000009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Childhood Cancer: Problematics and Needs</a:t>
            </a:r>
            <a:endParaRPr lang="en-US" sz="3600" b="1" dirty="0">
              <a:solidFill>
                <a:srgbClr val="2B3256"/>
              </a:solidFill>
              <a:latin typeface="PP Object Sans Heavy" panose="000009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04" y="993530"/>
            <a:ext cx="4153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27F65"/>
                </a:solidFill>
                <a:latin typeface="PP Object Sans" panose="00000500000000000000" pitchFamily="2" charset="0"/>
              </a:rPr>
              <a:t>Causes are largely unknown </a:t>
            </a:r>
            <a:r>
              <a:rPr lang="en-US" dirty="0">
                <a:solidFill>
                  <a:srgbClr val="D27F65"/>
                </a:solidFill>
                <a:latin typeface="PP Object Sans" panose="00000500000000000000" pitchFamily="2" charset="0"/>
              </a:rPr>
              <a:t>and mostly based on studies that begin after disease onset (subject to biases such as recall).</a:t>
            </a:r>
          </a:p>
        </p:txBody>
      </p:sp>
      <p:sp>
        <p:nvSpPr>
          <p:cNvPr id="8" name="Rectangle 7"/>
          <p:cNvSpPr/>
          <p:nvPr/>
        </p:nvSpPr>
        <p:spPr>
          <a:xfrm>
            <a:off x="8240882" y="875091"/>
            <a:ext cx="39016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27F65"/>
                </a:solidFill>
                <a:latin typeface="PP Object Sans" panose="00000500000000000000" pitchFamily="2" charset="0"/>
              </a:rPr>
              <a:t>Studies beginning before diagnosis </a:t>
            </a:r>
            <a:r>
              <a:rPr lang="en-US" dirty="0">
                <a:solidFill>
                  <a:srgbClr val="D27F65"/>
                </a:solidFill>
                <a:latin typeface="PP Object Sans" panose="00000500000000000000" pitchFamily="2" charset="0"/>
              </a:rPr>
              <a:t>(ideally since the time of birth/pregnancy) with a </a:t>
            </a:r>
            <a:r>
              <a:rPr lang="en-US" b="1" dirty="0">
                <a:solidFill>
                  <a:srgbClr val="D27F65"/>
                </a:solidFill>
                <a:latin typeface="PP Object Sans" panose="00000500000000000000" pitchFamily="2" charset="0"/>
              </a:rPr>
              <a:t>follow-up </a:t>
            </a:r>
            <a:r>
              <a:rPr lang="en-US" dirty="0">
                <a:solidFill>
                  <a:srgbClr val="D27F65"/>
                </a:solidFill>
                <a:latin typeface="PP Object Sans" panose="00000500000000000000" pitchFamily="2" charset="0"/>
              </a:rPr>
              <a:t>are ideal,…</a:t>
            </a:r>
          </a:p>
        </p:txBody>
      </p:sp>
      <p:pic>
        <p:nvPicPr>
          <p:cNvPr id="2052" name="Picture 4" descr="Mystery Box - Deliver A Question Mark Symbol In A Clean White Open Carton.  Royalty Free Cliparts, Vectors, And Stock Illustration. Image 3313965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50" y="1249315"/>
            <a:ext cx="3373546" cy="337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704" y="3345196"/>
            <a:ext cx="39696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27F65"/>
                </a:solidFill>
                <a:latin typeface="PP Object Sans" panose="00000500000000000000" pitchFamily="2" charset="0"/>
              </a:rPr>
              <a:t>Molecular studies are based on </a:t>
            </a:r>
            <a:r>
              <a:rPr lang="en-US" b="1" dirty="0">
                <a:solidFill>
                  <a:srgbClr val="D27F65"/>
                </a:solidFill>
                <a:latin typeface="PP Object Sans" panose="00000500000000000000" pitchFamily="2" charset="0"/>
              </a:rPr>
              <a:t>biospecimen collected after disease onset</a:t>
            </a:r>
            <a:r>
              <a:rPr lang="en-US" dirty="0">
                <a:solidFill>
                  <a:srgbClr val="D27F65"/>
                </a:solidFill>
                <a:latin typeface="PP Object Sans" panose="00000500000000000000" pitchFamily="2" charset="0"/>
              </a:rPr>
              <a:t>,…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190506" y="2182025"/>
            <a:ext cx="3206340" cy="2469442"/>
            <a:chOff x="4809028" y="2618072"/>
            <a:chExt cx="2849341" cy="21999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FD589A-12AE-B843-BD5B-F75C1BEB7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09028" y="2918162"/>
              <a:ext cx="2849341" cy="189984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09028" y="2618072"/>
              <a:ext cx="2849341" cy="329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DE9178"/>
                  </a:solidFill>
                  <a:latin typeface="PP Object Sans" panose="00000500000000000000" pitchFamily="2" charset="0"/>
                </a:rPr>
                <a:t>Diagnosis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755923" y="3527023"/>
            <a:ext cx="4776808" cy="2872851"/>
            <a:chOff x="7747277" y="4597841"/>
            <a:chExt cx="4311570" cy="21890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47277" y="5482258"/>
              <a:ext cx="1304614" cy="13046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50903" y="4597841"/>
              <a:ext cx="1807944" cy="2189031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8951495" y="5746282"/>
              <a:ext cx="1138319" cy="0"/>
            </a:xfrm>
            <a:prstGeom prst="straightConnector1">
              <a:avLst/>
            </a:prstGeom>
            <a:ln w="47625">
              <a:solidFill>
                <a:schemeClr val="tx1">
                  <a:lumMod val="50000"/>
                  <a:lumOff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8947139" y="6368944"/>
              <a:ext cx="1138319" cy="0"/>
            </a:xfrm>
            <a:prstGeom prst="straightConnector1">
              <a:avLst/>
            </a:prstGeom>
            <a:ln w="47625">
              <a:solidFill>
                <a:schemeClr val="tx1">
                  <a:lumMod val="50000"/>
                  <a:lumOff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9078514" y="5708988"/>
              <a:ext cx="919882" cy="703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DE9178"/>
                  </a:solidFill>
                  <a:latin typeface="PP Object Sans" panose="00000500000000000000" pitchFamily="2" charset="0"/>
                </a:rPr>
                <a:t>?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04799" y="4825524"/>
            <a:ext cx="36730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27F65"/>
                </a:solidFill>
                <a:latin typeface="PP Object Sans" panose="00000500000000000000" pitchFamily="2" charset="0"/>
              </a:rPr>
              <a:t>…. with a </a:t>
            </a:r>
            <a:r>
              <a:rPr lang="en-US" b="1" dirty="0">
                <a:solidFill>
                  <a:srgbClr val="D27F65"/>
                </a:solidFill>
                <a:latin typeface="PP Object Sans" panose="00000500000000000000" pitchFamily="2" charset="0"/>
              </a:rPr>
              <a:t>risk of reverse causality </a:t>
            </a:r>
            <a:r>
              <a:rPr lang="en-US" dirty="0">
                <a:solidFill>
                  <a:srgbClr val="D27F65"/>
                </a:solidFill>
                <a:latin typeface="PP Object Sans" panose="00000500000000000000" pitchFamily="2" charset="0"/>
              </a:rPr>
              <a:t>(</a:t>
            </a:r>
            <a:r>
              <a:rPr lang="en-US" dirty="0" err="1">
                <a:solidFill>
                  <a:srgbClr val="D27F65"/>
                </a:solidFill>
                <a:latin typeface="PP Object Sans" panose="00000500000000000000" pitchFamily="2" charset="0"/>
              </a:rPr>
              <a:t>ie</a:t>
            </a:r>
            <a:r>
              <a:rPr lang="en-US" dirty="0">
                <a:solidFill>
                  <a:srgbClr val="D27F65"/>
                </a:solidFill>
                <a:latin typeface="PP Object Sans" panose="00000500000000000000" pitchFamily="2" charset="0"/>
              </a:rPr>
              <a:t>. are the identified biomarkers at the origin of the cancer or simply caused by the cancer?)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603714" y="3930976"/>
            <a:ext cx="3713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27F65"/>
                </a:solidFill>
                <a:latin typeface="PP Object Sans" panose="00000500000000000000" pitchFamily="2" charset="0"/>
              </a:rPr>
              <a:t>Given the rarity of childhood cancers, </a:t>
            </a:r>
            <a:r>
              <a:rPr lang="en-US" b="1" dirty="0">
                <a:solidFill>
                  <a:srgbClr val="D27F65"/>
                </a:solidFill>
                <a:latin typeface="PP Object Sans" panose="00000500000000000000" pitchFamily="2" charset="0"/>
              </a:rPr>
              <a:t>international collaboration and novel approaches </a:t>
            </a:r>
            <a:r>
              <a:rPr lang="en-US" dirty="0">
                <a:solidFill>
                  <a:srgbClr val="D27F65"/>
                </a:solidFill>
                <a:latin typeface="PP Object Sans" panose="00000500000000000000" pitchFamily="2" charset="0"/>
              </a:rPr>
              <a:t>are crucial.</a:t>
            </a:r>
            <a:endParaRPr lang="en-US" b="1" dirty="0">
              <a:solidFill>
                <a:srgbClr val="D27F65"/>
              </a:solidFill>
              <a:latin typeface="PP Object Sans" panose="00000500000000000000" pitchFamily="2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223030" y="2295931"/>
            <a:ext cx="29630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27F65"/>
                </a:solidFill>
                <a:latin typeface="PP Object Sans" panose="00000500000000000000" pitchFamily="2" charset="0"/>
              </a:rPr>
              <a:t>… especially if they include </a:t>
            </a:r>
            <a:r>
              <a:rPr lang="en-US" b="1" dirty="0">
                <a:solidFill>
                  <a:srgbClr val="D27F65"/>
                </a:solidFill>
                <a:latin typeface="PP Object Sans" panose="00000500000000000000" pitchFamily="2" charset="0"/>
              </a:rPr>
              <a:t>collection of biospecimen at several critical stages of child development.</a:t>
            </a:r>
          </a:p>
        </p:txBody>
      </p:sp>
      <p:grpSp>
        <p:nvGrpSpPr>
          <p:cNvPr id="2050" name="Group 2049"/>
          <p:cNvGrpSpPr/>
          <p:nvPr/>
        </p:nvGrpSpPr>
        <p:grpSpPr>
          <a:xfrm>
            <a:off x="3945770" y="3482098"/>
            <a:ext cx="4310659" cy="2738435"/>
            <a:chOff x="3926106" y="3403442"/>
            <a:chExt cx="4310659" cy="2738435"/>
          </a:xfrm>
        </p:grpSpPr>
        <p:pic>
          <p:nvPicPr>
            <p:cNvPr id="2048" name="Picture 20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56272" y="3403442"/>
              <a:ext cx="4080493" cy="2706327"/>
            </a:xfrm>
            <a:prstGeom prst="rect">
              <a:avLst/>
            </a:prstGeom>
          </p:spPr>
        </p:pic>
        <p:sp>
          <p:nvSpPr>
            <p:cNvPr id="2049" name="TextBox 2048"/>
            <p:cNvSpPr txBox="1"/>
            <p:nvPr/>
          </p:nvSpPr>
          <p:spPr>
            <a:xfrm>
              <a:off x="3926106" y="5880267"/>
              <a:ext cx="21105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solidFill>
                    <a:srgbClr val="DE9178"/>
                  </a:solidFill>
                  <a:latin typeface="PP Object Sans" panose="00000500000000000000" pitchFamily="2" charset="0"/>
                </a:rPr>
                <a:t>European Disability Forum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5853" y="1385111"/>
            <a:ext cx="5504997" cy="2998846"/>
          </a:xfrm>
          <a:prstGeom prst="rect">
            <a:avLst/>
          </a:prstGeom>
        </p:spPr>
      </p:pic>
      <p:pic>
        <p:nvPicPr>
          <p:cNvPr id="28" name="Video 27">
            <a:hlinkClick r:id="" action="ppaction://media"/>
            <a:extLst>
              <a:ext uri="{FF2B5EF4-FFF2-40B4-BE49-F238E27FC236}">
                <a16:creationId xmlns:a16="http://schemas.microsoft.com/office/drawing/2014/main" id="{8B7E6266-EA88-4C47-B197-1D1FDAFBAFB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963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61"/>
    </mc:Choice>
    <mc:Fallback xmlns="">
      <p:transition spd="slow" advTm="43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9" grpId="0"/>
      <p:bldP spid="21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704" y="310933"/>
            <a:ext cx="10648696" cy="1049505"/>
          </a:xfrm>
        </p:spPr>
        <p:txBody>
          <a:bodyPr>
            <a:normAutofit fontScale="90000"/>
          </a:bodyPr>
          <a:lstStyle/>
          <a:p>
            <a:r>
              <a:rPr lang="en-GB" sz="4000" dirty="0" err="1"/>
              <a:t>Leukemia</a:t>
            </a:r>
            <a:r>
              <a:rPr lang="en-GB" sz="4000" dirty="0"/>
              <a:t> is the most common form of cancer in children</a:t>
            </a:r>
          </a:p>
        </p:txBody>
      </p:sp>
      <p:pic>
        <p:nvPicPr>
          <p:cNvPr id="7" name="Imagem 7">
            <a:extLst>
              <a:ext uri="{FF2B5EF4-FFF2-40B4-BE49-F238E27FC236}">
                <a16:creationId xmlns:a16="http://schemas.microsoft.com/office/drawing/2014/main" id="{E3F1DC33-F6DB-4C33-963E-A5E7B07B28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92" y="1640204"/>
            <a:ext cx="9218320" cy="510299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899984" y="2335427"/>
            <a:ext cx="852616" cy="617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CB7A2F7C-C021-4E49-90D2-0A70CC8F07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5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6"/>
    </mc:Choice>
    <mc:Fallback xmlns="">
      <p:transition spd="slow" advTm="4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24534" y="208227"/>
            <a:ext cx="12067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2B3256"/>
                </a:solidFill>
                <a:latin typeface="PP Object Sans Heavy" panose="00000900000000000000" pitchFamily="2" charset="0"/>
                <a:ea typeface="Calibri" panose="020F0502020204030204" pitchFamily="34" charset="0"/>
              </a:rPr>
              <a:t>A molecular imprint of the patient’s epigenome from birth to diagnosis</a:t>
            </a:r>
            <a:endParaRPr lang="en-US" sz="3600" b="1" dirty="0">
              <a:solidFill>
                <a:srgbClr val="2B3256"/>
              </a:solidFill>
              <a:latin typeface="PP Object Sans Heavy" panose="00000900000000000000" pitchFamily="2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25904" y="1061578"/>
            <a:ext cx="2913025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 dirty="0">
                <a:solidFill>
                  <a:srgbClr val="D27F65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Objective: </a:t>
            </a:r>
            <a:r>
              <a:rPr lang="en-GB" sz="1400" dirty="0">
                <a:solidFill>
                  <a:srgbClr val="D27F65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establish a molecular fingerprint of the patient’s genome from birth to diagnosis, using state-of-the-art technologies, in order to identify biomarkers of cancer risk that can be detected in the blood at birth. </a:t>
            </a:r>
          </a:p>
          <a:p>
            <a:pPr>
              <a:spcAft>
                <a:spcPts val="600"/>
              </a:spcAft>
            </a:pPr>
            <a:endParaRPr lang="en-GB" sz="1400" dirty="0">
              <a:solidFill>
                <a:srgbClr val="D27F65"/>
              </a:solidFill>
              <a:latin typeface="PP Object Sans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24535" y="6343418"/>
            <a:ext cx="3291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defRPr/>
            </a:pPr>
            <a:r>
              <a:rPr lang="en-US" sz="1200" i="1" dirty="0">
                <a:solidFill>
                  <a:srgbClr val="2B3256"/>
                </a:solidFill>
                <a:latin typeface="Calibri" panose="020F0502020204030204"/>
              </a:rPr>
              <a:t>Herceg Z* &amp; Ghantous A* et al, </a:t>
            </a:r>
            <a:r>
              <a:rPr lang="en-US" sz="1200" i="1" dirty="0" err="1">
                <a:solidFill>
                  <a:srgbClr val="2B3256"/>
                </a:solidFill>
                <a:latin typeface="Calibri" panose="020F0502020204030204"/>
              </a:rPr>
              <a:t>Int</a:t>
            </a:r>
            <a:r>
              <a:rPr lang="en-US" sz="1200" i="1" dirty="0">
                <a:solidFill>
                  <a:srgbClr val="2B3256"/>
                </a:solidFill>
                <a:latin typeface="Calibri" panose="020F0502020204030204"/>
              </a:rPr>
              <a:t> J Cancer 2018</a:t>
            </a:r>
          </a:p>
          <a:p>
            <a:pPr fontAlgn="auto">
              <a:spcBef>
                <a:spcPts val="0"/>
              </a:spcBef>
              <a:defRPr/>
            </a:pPr>
            <a:r>
              <a:rPr lang="en-US" sz="1200" i="1" dirty="0">
                <a:solidFill>
                  <a:srgbClr val="2B3256"/>
                </a:solidFill>
                <a:latin typeface="Calibri" panose="020F0502020204030204"/>
              </a:rPr>
              <a:t>Ghantous A et al, Mutagenesis 2015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409FB0-6772-48ED-B6CA-98279F1ED39E}"/>
              </a:ext>
            </a:extLst>
          </p:cNvPr>
          <p:cNvSpPr txBox="1"/>
          <p:nvPr/>
        </p:nvSpPr>
        <p:spPr>
          <a:xfrm>
            <a:off x="223461" y="2992806"/>
            <a:ext cx="29130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dirty="0">
                <a:solidFill>
                  <a:srgbClr val="D27F65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The </a:t>
            </a:r>
            <a:r>
              <a:rPr lang="en-GB" sz="1400" i="1" dirty="0">
                <a:solidFill>
                  <a:srgbClr val="D27F65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in utero </a:t>
            </a:r>
            <a:r>
              <a:rPr lang="en-GB" sz="1400" dirty="0">
                <a:solidFill>
                  <a:srgbClr val="D27F65"/>
                </a:solidFill>
                <a:latin typeface="PP Object Sans" panose="00000500000000000000" pitchFamily="2" charset="0"/>
                <a:ea typeface="Calibri" panose="020F0502020204030204" pitchFamily="34" charset="0"/>
              </a:rPr>
              <a:t>period has a remarkable impact on human development, driven largely by epigenetic mechanisms – the molecular imprint of nature and nurture that shapes the different cells and organs. Unlike genetic mutations, epigenetic changes are potentially reversible, thus, offer interesting targets for disease prevention. </a:t>
            </a:r>
            <a:endParaRPr lang="en-US" sz="1400" dirty="0">
              <a:solidFill>
                <a:srgbClr val="D27F65"/>
              </a:solidFill>
              <a:latin typeface="PP Object Sans" panose="00000500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CE32C63-4D62-4370-8C72-2089F3F3B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5452" y="1688408"/>
            <a:ext cx="7980753" cy="4347513"/>
          </a:xfrm>
          <a:prstGeom prst="rect">
            <a:avLst/>
          </a:prstGeom>
        </p:spPr>
      </p:pic>
      <p:pic>
        <p:nvPicPr>
          <p:cNvPr id="56" name="Video 55">
            <a:hlinkClick r:id="" action="ppaction://media"/>
            <a:extLst>
              <a:ext uri="{FF2B5EF4-FFF2-40B4-BE49-F238E27FC236}">
                <a16:creationId xmlns:a16="http://schemas.microsoft.com/office/drawing/2014/main" id="{C819E7A0-0CD2-4BF7-8A5E-6B40466DEB0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985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56"/>
    </mc:Choice>
    <mc:Fallback xmlns="">
      <p:transition spd="slow" advTm="31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9" grpId="0"/>
      <p:bldP spid="44" grpId="0"/>
    </p:bldLst>
  </p:timing>
  <p:extLst>
    <p:ext uri="{3A86A75C-4F4B-4683-9AE1-C65F6400EC91}">
      <p14:laserTraceLst xmlns:p14="http://schemas.microsoft.com/office/powerpoint/2010/main">
        <p14:tracePtLst>
          <p14:tracePt t="15912" x="4656138" y="4368800"/>
          <p14:tracePt t="15921" x="4646613" y="4368800"/>
          <p14:tracePt t="15941" x="4630738" y="4368800"/>
          <p14:tracePt t="15950" x="4613275" y="4368800"/>
          <p14:tracePt t="15964" x="4579938" y="4384675"/>
          <p14:tracePt t="15971" x="4554538" y="4402138"/>
          <p14:tracePt t="15981" x="4519613" y="4435475"/>
          <p14:tracePt t="15990" x="4494213" y="4452938"/>
          <p14:tracePt t="16002" x="4460875" y="4470400"/>
          <p14:tracePt t="16013" x="4443413" y="4478338"/>
          <p14:tracePt t="16021" x="4435475" y="4478338"/>
          <p14:tracePt t="16055" x="4435475" y="4486275"/>
          <p14:tracePt t="16075" x="4451350" y="4495800"/>
          <p14:tracePt t="16085" x="4486275" y="4513263"/>
          <p14:tracePt t="16097" x="4545013" y="4529138"/>
          <p14:tracePt t="16106" x="4605338" y="4538663"/>
          <p14:tracePt t="16116" x="4638675" y="4538663"/>
          <p14:tracePt t="16126" x="4673600" y="4546600"/>
          <p14:tracePt t="16138" x="4699000" y="4546600"/>
          <p14:tracePt t="16147" x="4724400" y="4546600"/>
          <p14:tracePt t="16157" x="4740275" y="4546600"/>
          <p14:tracePt t="16178" x="4749800" y="4546600"/>
          <p14:tracePt t="16189" x="4783138" y="4546600"/>
          <p14:tracePt t="16198" x="4808538" y="4546600"/>
          <p14:tracePt t="16208" x="4826000" y="4546600"/>
          <p14:tracePt t="16218" x="4851400" y="4546600"/>
          <p14:tracePt t="16228" x="4884738" y="4538663"/>
          <p14:tracePt t="16242" x="4910138" y="4529138"/>
          <p14:tracePt t="16249" x="4919663" y="4529138"/>
          <p14:tracePt t="16261" x="4935538" y="4529138"/>
          <p14:tracePt t="16268" x="4945063" y="4529138"/>
          <p14:tracePt t="16289" x="4945063" y="4521200"/>
          <p14:tracePt t="16299" x="4962525" y="4521200"/>
          <p14:tracePt t="16310" x="4970463" y="4521200"/>
          <p14:tracePt t="16319" x="4978400" y="4521200"/>
          <p14:tracePt t="16329" x="4987925" y="4521200"/>
          <p14:tracePt t="16339" x="4995863" y="4521200"/>
          <p14:tracePt t="16360" x="5003800" y="4521200"/>
          <p14:tracePt t="16485" x="5021263" y="4538663"/>
          <p14:tracePt t="16491" x="5038725" y="4597400"/>
          <p14:tracePt t="16506" x="5072063" y="4673600"/>
          <p14:tracePt t="16516" x="5106988" y="4802188"/>
          <p14:tracePt t="16525" x="5132388" y="4962525"/>
          <p14:tracePt t="16540" x="5173663" y="5183188"/>
          <p14:tracePt t="16545" x="5191125" y="5311775"/>
          <p14:tracePt t="16555" x="5191125" y="5387975"/>
          <p14:tracePt t="16569" x="5191125" y="5438775"/>
          <p14:tracePt t="16575" x="5183188" y="5472113"/>
          <p14:tracePt t="16590" x="5140325" y="5514975"/>
          <p14:tracePt t="16597" x="5064125" y="5549900"/>
          <p14:tracePt t="16606" x="4987925" y="5557838"/>
          <p14:tracePt t="16616" x="4859338" y="5565775"/>
          <p14:tracePt t="16626" x="4706938" y="5565775"/>
          <p14:tracePt t="16640" x="4494213" y="5565775"/>
          <p14:tracePt t="16648" x="4240213" y="5532438"/>
          <p14:tracePt t="16656" x="4070350" y="5472113"/>
          <p14:tracePt t="16667" x="3933825" y="5430838"/>
          <p14:tracePt t="16678" x="3832225" y="5370513"/>
          <p14:tracePt t="16689" x="3756025" y="5311775"/>
          <p14:tracePt t="16697" x="3678238" y="5251450"/>
          <p14:tracePt t="16707" x="3644900" y="5200650"/>
          <p14:tracePt t="16717" x="3619500" y="5149850"/>
          <p14:tracePt t="16728" x="3602038" y="5124450"/>
          <p14:tracePt t="16738" x="3594100" y="5091113"/>
          <p14:tracePt t="16747" x="3594100" y="5048250"/>
          <p14:tracePt t="16757" x="3611563" y="4997450"/>
          <p14:tracePt t="16767" x="3644900" y="4946650"/>
          <p14:tracePt t="16778" x="3713163" y="4868863"/>
          <p14:tracePt t="16788" x="3771900" y="4818063"/>
          <p14:tracePt t="16799" x="3840163" y="4759325"/>
          <p14:tracePt t="16813" x="3890963" y="4733925"/>
          <p14:tracePt t="16818" x="3951288" y="4699000"/>
          <p14:tracePt t="16828" x="4017963" y="4665663"/>
          <p14:tracePt t="16841" x="4103688" y="4648200"/>
          <p14:tracePt t="16848" x="4179888" y="4622800"/>
          <p14:tracePt t="16859" x="4265613" y="4614863"/>
          <p14:tracePt t="16869" x="4375150" y="4589463"/>
          <p14:tracePt t="16880" x="4537075" y="4589463"/>
          <p14:tracePt t="16890" x="4664075" y="4589463"/>
          <p14:tracePt t="16900" x="4775200" y="4589463"/>
          <p14:tracePt t="16914" x="4859338" y="4589463"/>
          <p14:tracePt t="16919" x="4987925" y="4622800"/>
          <p14:tracePt t="16933" x="5114925" y="4665663"/>
          <p14:tracePt t="16942" x="5249863" y="4724400"/>
          <p14:tracePt t="16954" x="5353050" y="4792663"/>
          <p14:tracePt t="16964" x="5446713" y="4843463"/>
          <p14:tracePt t="16973" x="5522913" y="4894263"/>
          <p14:tracePt t="16987" x="5591175" y="4937125"/>
          <p14:tracePt t="16994" x="5624513" y="4987925"/>
          <p14:tracePt t="17016" x="5683250" y="5064125"/>
          <p14:tracePt t="17023" x="5708650" y="5091113"/>
          <p14:tracePt t="17217" x="5718175" y="5081588"/>
          <p14:tracePt t="17229" x="5726113" y="5081588"/>
          <p14:tracePt t="17237" x="5751513" y="5081588"/>
          <p14:tracePt t="17247" x="5802313" y="5081588"/>
          <p14:tracePt t="17258" x="5853113" y="5081588"/>
          <p14:tracePt t="17267" x="5895975" y="5099050"/>
          <p14:tracePt t="17278" x="5921375" y="5106988"/>
          <p14:tracePt t="17291" x="5938838" y="5124450"/>
          <p14:tracePt t="17297" x="5956300" y="5157788"/>
          <p14:tracePt t="17307" x="5964238" y="5200650"/>
          <p14:tracePt t="17317" x="5972175" y="5276850"/>
          <p14:tracePt t="17327" x="5972175" y="5345113"/>
          <p14:tracePt t="17338" x="5972175" y="5421313"/>
          <p14:tracePt t="17348" x="5972175" y="5464175"/>
          <p14:tracePt t="17358" x="5964238" y="5497513"/>
          <p14:tracePt t="17368" x="5938838" y="5524500"/>
          <p14:tracePt t="17381" x="5921375" y="5532438"/>
          <p14:tracePt t="17391" x="5905500" y="5540375"/>
          <p14:tracePt t="17403" x="5870575" y="5557838"/>
          <p14:tracePt t="17412" x="5837238" y="5565775"/>
          <p14:tracePt t="17421" x="5786438" y="5591175"/>
          <p14:tracePt t="17433" x="5726113" y="5608638"/>
          <p14:tracePt t="17442" x="5667375" y="5608638"/>
          <p14:tracePt t="17452" x="5599113" y="5616575"/>
          <p14:tracePt t="17465" x="5522913" y="5616575"/>
          <p14:tracePt t="17474" x="5421313" y="5616575"/>
          <p14:tracePt t="17483" x="5292725" y="5591175"/>
          <p14:tracePt t="17494" x="5191125" y="5557838"/>
          <p14:tracePt t="17504" x="5089525" y="5524500"/>
          <p14:tracePt t="17514" x="5013325" y="5481638"/>
          <p14:tracePt t="17523" x="4953000" y="5446713"/>
          <p14:tracePt t="17536" x="4902200" y="5421313"/>
          <p14:tracePt t="17544" x="4859338" y="5380038"/>
          <p14:tracePt t="17555" x="4833938" y="5327650"/>
          <p14:tracePt t="17565" x="4791075" y="5268913"/>
          <p14:tracePt t="17576" x="4749800" y="5200650"/>
          <p14:tracePt t="17586" x="4714875" y="5124450"/>
          <p14:tracePt t="17595" x="4681538" y="5064125"/>
          <p14:tracePt t="17606" x="4664075" y="4987925"/>
          <p14:tracePt t="17616" x="4664075" y="4946650"/>
          <p14:tracePt t="17625" x="4646613" y="4878388"/>
          <p14:tracePt t="17637" x="4646613" y="4818063"/>
          <p14:tracePt t="17646" x="4646613" y="4741863"/>
          <p14:tracePt t="17656" x="4646613" y="4673600"/>
          <p14:tracePt t="17665" x="4656138" y="4614863"/>
          <p14:tracePt t="17676" x="4673600" y="4564063"/>
          <p14:tracePt t="17689" x="4689475" y="4521200"/>
          <p14:tracePt t="17695" x="4732338" y="4470400"/>
          <p14:tracePt t="17705" x="4783138" y="4402138"/>
          <p14:tracePt t="17715" x="4851400" y="4308475"/>
          <p14:tracePt t="17725" x="4945063" y="4240213"/>
          <p14:tracePt t="17738" x="5080000" y="4156075"/>
          <p14:tracePt t="17746" x="5224463" y="4079875"/>
          <p14:tracePt t="17756" x="5353050" y="4019550"/>
          <p14:tracePt t="17767" x="5487988" y="3968750"/>
          <p14:tracePt t="17777" x="5616575" y="3935413"/>
          <p14:tracePt t="17788" x="5761038" y="3908425"/>
          <p14:tracePt t="17797" x="5888038" y="3883025"/>
          <p14:tracePt t="17807" x="5989638" y="3867150"/>
          <p14:tracePt t="17818" x="6100763" y="3867150"/>
          <p14:tracePt t="17830" x="6202363" y="3867150"/>
          <p14:tracePt t="17841" x="6311900" y="3867150"/>
          <p14:tracePt t="17852" x="6440488" y="3867150"/>
          <p14:tracePt t="17861" x="6584950" y="3900488"/>
          <p14:tracePt t="17871" x="6694488" y="3935413"/>
          <p14:tracePt t="17882" x="6813550" y="3986213"/>
          <p14:tracePt t="17891" x="6950075" y="4037013"/>
          <p14:tracePt t="17901" x="7051675" y="4087813"/>
          <p14:tracePt t="17914" x="7137400" y="4138613"/>
          <p14:tracePt t="17922" x="7229475" y="4206875"/>
          <p14:tracePt t="17932" x="7297738" y="4249738"/>
          <p14:tracePt t="17941" x="7366000" y="4300538"/>
          <p14:tracePt t="17953" x="7416800" y="4341813"/>
          <p14:tracePt t="17964" x="7451725" y="4394200"/>
          <p14:tracePt t="17973" x="7493000" y="4445000"/>
          <p14:tracePt t="17983" x="7527925" y="4503738"/>
          <p14:tracePt t="18014" x="7570788" y="4691063"/>
          <p14:tracePt t="18024" x="7570788" y="4741863"/>
          <p14:tracePt t="18034" x="7570788" y="4802188"/>
          <p14:tracePt t="18044" x="7570788" y="4860925"/>
          <p14:tracePt t="18055" x="7545388" y="4919663"/>
          <p14:tracePt t="18065" x="7527925" y="4972050"/>
          <p14:tracePt t="18075" x="7493000" y="5022850"/>
          <p14:tracePt t="18088" x="7477125" y="5073650"/>
          <p14:tracePt t="18094" x="7451725" y="5106988"/>
          <p14:tracePt t="18104" x="7408863" y="5167313"/>
          <p14:tracePt t="18115" x="7366000" y="5218113"/>
          <p14:tracePt t="18124" x="7297738" y="5276850"/>
          <p14:tracePt t="18137" x="7196138" y="5337175"/>
          <p14:tracePt t="18145" x="7119938" y="5380038"/>
          <p14:tracePt t="18154" x="7026275" y="5421313"/>
          <p14:tracePt t="18165" x="6958013" y="5446713"/>
          <p14:tracePt t="18175" x="6881813" y="5464175"/>
          <p14:tracePt t="18188" x="6805613" y="5489575"/>
          <p14:tracePt t="18194" x="6762750" y="5497513"/>
          <p14:tracePt t="18205" x="6711950" y="5507038"/>
          <p14:tracePt t="18216" x="6669088" y="5514975"/>
          <p14:tracePt t="18225" x="6626225" y="5514975"/>
          <p14:tracePt t="18237" x="6600825" y="5514975"/>
          <p14:tracePt t="18246" x="6559550" y="5514975"/>
          <p14:tracePt t="18257" x="6516688" y="5514975"/>
          <p14:tracePt t="18271" x="6440488" y="5514975"/>
          <p14:tracePt t="18280" x="6372225" y="5514975"/>
          <p14:tracePt t="18290" x="6270625" y="5489575"/>
          <p14:tracePt t="18300" x="6151563" y="5464175"/>
          <p14:tracePt t="18312" x="6040438" y="5446713"/>
          <p14:tracePt t="18319" x="5964238" y="5421313"/>
          <p14:tracePt t="18330" x="5870575" y="5387975"/>
          <p14:tracePt t="18340" x="5811838" y="5353050"/>
          <p14:tracePt t="18350" x="5761038" y="5337175"/>
          <p14:tracePt t="18362" x="5726113" y="5319713"/>
          <p14:tracePt t="18372" x="5708650" y="5311775"/>
          <p14:tracePt t="18381" x="5692775" y="5302250"/>
          <p14:tracePt t="18394" x="5675313" y="5294313"/>
          <p14:tracePt t="18404" x="5657850" y="5286375"/>
          <p14:tracePt t="18412" x="5649913" y="5268913"/>
          <p14:tracePt t="18421" x="5641975" y="5251450"/>
          <p14:tracePt t="18431" x="5624513" y="5208588"/>
          <p14:tracePt t="18442" x="5607050" y="5183188"/>
          <p14:tracePt t="18453" x="5591175" y="5141913"/>
          <p14:tracePt t="18463" x="5591175" y="5106988"/>
          <p14:tracePt t="18473" x="5581650" y="5073650"/>
          <p14:tracePt t="18483" x="5565775" y="5013325"/>
          <p14:tracePt t="18494" x="5565775" y="4962525"/>
          <p14:tracePt t="18504" x="5565775" y="4929188"/>
          <p14:tracePt t="18514" x="5565775" y="4852988"/>
          <p14:tracePt t="18523" x="5573713" y="4792663"/>
          <p14:tracePt t="18534" x="5573713" y="4749800"/>
          <p14:tracePt t="18543" x="5591175" y="4699000"/>
          <p14:tracePt t="18553" x="5607050" y="4648200"/>
          <p14:tracePt t="18564" x="5616575" y="4614863"/>
          <p14:tracePt t="18575" x="5632450" y="4579938"/>
          <p14:tracePt t="18583" x="5649913" y="4546600"/>
          <p14:tracePt t="18593" x="5692775" y="4513263"/>
          <p14:tracePt t="18603" x="5718175" y="4470400"/>
          <p14:tracePt t="18614" x="5768975" y="4419600"/>
          <p14:tracePt t="18623" x="5819775" y="4376738"/>
          <p14:tracePt t="18634" x="5870575" y="4341813"/>
          <p14:tracePt t="18644" x="5921375" y="4308475"/>
          <p14:tracePt t="18655" x="5972175" y="4283075"/>
          <p14:tracePt t="18665" x="6007100" y="4275138"/>
          <p14:tracePt t="18674" x="6049963" y="4249738"/>
          <p14:tracePt t="18688" x="6083300" y="4249738"/>
          <p14:tracePt t="18699" x="6116638" y="4240213"/>
          <p14:tracePt t="18708" x="6142038" y="4240213"/>
          <p14:tracePt t="18718" x="6159500" y="4240213"/>
          <p14:tracePt t="18730" x="6176963" y="4240213"/>
          <p14:tracePt t="18738" x="6194425" y="4240213"/>
          <p14:tracePt t="18748" x="6202363" y="4240213"/>
          <p14:tracePt t="18762" x="6235700" y="4240213"/>
          <p14:tracePt t="18769" x="6286500" y="4240213"/>
          <p14:tracePt t="18779" x="6338888" y="4257675"/>
          <p14:tracePt t="18792" x="6380163" y="4265613"/>
          <p14:tracePt t="18800" x="6415088" y="4275138"/>
          <p14:tracePt t="18813" x="6448425" y="4283075"/>
          <p14:tracePt t="18819" x="6483350" y="4300538"/>
          <p14:tracePt t="18829" x="6516688" y="4316413"/>
          <p14:tracePt t="18840" x="6542088" y="4333875"/>
          <p14:tracePt t="18850" x="6559550" y="4333875"/>
          <p14:tracePt t="18861" x="6575425" y="4351338"/>
          <p14:tracePt t="18871" x="6592888" y="4368800"/>
          <p14:tracePt t="18881" x="6600825" y="4394200"/>
          <p14:tracePt t="18892" x="6618288" y="4419600"/>
          <p14:tracePt t="18902" x="6626225" y="4435475"/>
          <p14:tracePt t="18912" x="6626225" y="4460875"/>
          <p14:tracePt t="18922" x="6635750" y="4478338"/>
          <p14:tracePt t="18932" x="6635750" y="4486275"/>
          <p14:tracePt t="18942" x="6635750" y="4495800"/>
          <p14:tracePt t="18953" x="6643688" y="4521200"/>
          <p14:tracePt t="18963" x="6643688" y="4546600"/>
          <p14:tracePt t="18973" x="6653213" y="4589463"/>
          <p14:tracePt t="18982" x="6653213" y="4630738"/>
          <p14:tracePt t="18992" x="6653213" y="4708525"/>
          <p14:tracePt t="19002" x="6653213" y="4767263"/>
          <p14:tracePt t="19015" x="6635750" y="4810125"/>
          <p14:tracePt t="19022" x="6626225" y="4860925"/>
          <p14:tracePt t="19032" x="6600825" y="4911725"/>
          <p14:tracePt t="19042" x="6559550" y="4962525"/>
          <p14:tracePt t="19052" x="6524625" y="4987925"/>
          <p14:tracePt t="19064" x="6473825" y="5030788"/>
          <p14:tracePt t="19073" x="6430963" y="5056188"/>
          <p14:tracePt t="19082" x="6372225" y="5099050"/>
          <p14:tracePt t="19092" x="6321425" y="5124450"/>
          <p14:tracePt t="19103" x="6270625" y="5157788"/>
          <p14:tracePt t="19114" x="6235700" y="5175250"/>
          <p14:tracePt t="19123" x="6202363" y="5192713"/>
          <p14:tracePt t="19134" x="6167438" y="5200650"/>
          <p14:tracePt t="19148" x="6134100" y="5208588"/>
          <p14:tracePt t="19157" x="6108700" y="5218113"/>
          <p14:tracePt t="19167" x="6091238" y="5218113"/>
          <p14:tracePt t="19179" x="6065838" y="5218113"/>
          <p14:tracePt t="19187" x="6057900" y="5218113"/>
          <p14:tracePt t="19198" x="6049963" y="5218113"/>
          <p14:tracePt t="19208" x="6040438" y="5218113"/>
          <p14:tracePt t="31709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285181" y="982411"/>
            <a:ext cx="35060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rgbClr val="D27F65"/>
                </a:solidFill>
                <a:latin typeface="PP Object Sans" panose="00000500000000000000" pitchFamily="2" charset="0"/>
              </a:rPr>
              <a:t>For this reason and because childhood cancer may have an </a:t>
            </a:r>
            <a:r>
              <a:rPr lang="en-GB" sz="1600" i="1" dirty="0">
                <a:solidFill>
                  <a:srgbClr val="D27F65"/>
                </a:solidFill>
                <a:latin typeface="PP Object Sans" panose="00000500000000000000" pitchFamily="2" charset="0"/>
              </a:rPr>
              <a:t>in utero</a:t>
            </a:r>
            <a:r>
              <a:rPr lang="en-GB" sz="1600" dirty="0">
                <a:solidFill>
                  <a:srgbClr val="D27F65"/>
                </a:solidFill>
                <a:latin typeface="PP Object Sans" panose="00000500000000000000" pitchFamily="2" charset="0"/>
              </a:rPr>
              <a:t> origin, we have decided to travel back in time and collect blood samples from babies at birth who then went on to develop leukemia later in life. </a:t>
            </a:r>
            <a:endParaRPr lang="en-US" sz="1600" dirty="0">
              <a:solidFill>
                <a:srgbClr val="D27F65"/>
              </a:solidFill>
              <a:latin typeface="PP Object Sans" panose="00000500000000000000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48412A4-DC9B-4062-AC6E-D09043A00552}"/>
              </a:ext>
            </a:extLst>
          </p:cNvPr>
          <p:cNvGrpSpPr/>
          <p:nvPr/>
        </p:nvGrpSpPr>
        <p:grpSpPr>
          <a:xfrm>
            <a:off x="3683392" y="2598797"/>
            <a:ext cx="6928870" cy="3402225"/>
            <a:chOff x="3683392" y="2751201"/>
            <a:chExt cx="6928870" cy="3402225"/>
          </a:xfrm>
        </p:grpSpPr>
        <p:grpSp>
          <p:nvGrpSpPr>
            <p:cNvPr id="53" name="Group 52"/>
            <p:cNvGrpSpPr/>
            <p:nvPr/>
          </p:nvGrpSpPr>
          <p:grpSpPr>
            <a:xfrm>
              <a:off x="3683392" y="2751201"/>
              <a:ext cx="6928870" cy="3402225"/>
              <a:chOff x="3454293" y="2092763"/>
              <a:chExt cx="8627955" cy="4704138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454293" y="2092763"/>
                <a:ext cx="8627955" cy="4704138"/>
                <a:chOff x="2571787" y="302462"/>
                <a:chExt cx="8627955" cy="4704138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6372079" y="2511146"/>
                  <a:ext cx="4547011" cy="2474682"/>
                  <a:chOff x="5224462" y="2129102"/>
                  <a:chExt cx="2901156" cy="1160462"/>
                </a:xfrm>
              </p:grpSpPr>
              <p:sp>
                <p:nvSpPr>
                  <p:cNvPr id="5" name="Chevron 4"/>
                  <p:cNvSpPr/>
                  <p:nvPr/>
                </p:nvSpPr>
                <p:spPr>
                  <a:xfrm>
                    <a:off x="5224462" y="2129102"/>
                    <a:ext cx="2901156" cy="1160462"/>
                  </a:xfrm>
                  <a:prstGeom prst="chevron">
                    <a:avLst/>
                  </a:prstGeom>
                  <a:solidFill>
                    <a:schemeClr val="bg2">
                      <a:alpha val="50000"/>
                    </a:schemeClr>
                  </a:solidFill>
                </p:spPr>
                <p:style>
                  <a:ln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3">
                      <a:alpha val="90000"/>
                      <a:hueOff val="0"/>
                      <a:satOff val="0"/>
                      <a:lumOff val="0"/>
                      <a:alphaOff val="-40000"/>
                    </a:schemeClr>
                  </a:fillRef>
                  <a:effectRef idx="1">
                    <a:schemeClr val="accent3">
                      <a:alpha val="90000"/>
                      <a:hueOff val="0"/>
                      <a:satOff val="0"/>
                      <a:lumOff val="0"/>
                      <a:alphaOff val="-4000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6" name="Chevron 4"/>
                  <p:cNvSpPr/>
                  <p:nvPr/>
                </p:nvSpPr>
                <p:spPr>
                  <a:xfrm>
                    <a:off x="5804693" y="2129102"/>
                    <a:ext cx="1740694" cy="1160462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204026" tIns="68009" rIns="68009" bIns="68009" numCol="1" spcCol="1270" anchor="ctr" anchorCtr="0">
                    <a:noAutofit/>
                  </a:bodyPr>
                  <a:lstStyle/>
                  <a:p>
                    <a:pPr algn="ctr" defTabSz="22669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5100" dirty="0"/>
                  </a:p>
                </p:txBody>
              </p:sp>
            </p:grpSp>
            <p:grpSp>
              <p:nvGrpSpPr>
                <p:cNvPr id="7" name="Group 6"/>
                <p:cNvGrpSpPr/>
                <p:nvPr/>
              </p:nvGrpSpPr>
              <p:grpSpPr>
                <a:xfrm>
                  <a:off x="4542077" y="2511146"/>
                  <a:ext cx="4209629" cy="2474682"/>
                  <a:chOff x="5224462" y="2129102"/>
                  <a:chExt cx="2901156" cy="1160462"/>
                </a:xfrm>
              </p:grpSpPr>
              <p:sp>
                <p:nvSpPr>
                  <p:cNvPr id="8" name="Chevron 7"/>
                  <p:cNvSpPr/>
                  <p:nvPr/>
                </p:nvSpPr>
                <p:spPr>
                  <a:xfrm>
                    <a:off x="5224462" y="2129102"/>
                    <a:ext cx="2901156" cy="1160462"/>
                  </a:xfrm>
                  <a:prstGeom prst="chevron">
                    <a:avLst/>
                  </a:prstGeom>
                  <a:solidFill>
                    <a:schemeClr val="bg2">
                      <a:alpha val="50000"/>
                    </a:schemeClr>
                  </a:solidFill>
                </p:spPr>
                <p:style>
                  <a:ln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3">
                      <a:alpha val="90000"/>
                      <a:hueOff val="0"/>
                      <a:satOff val="0"/>
                      <a:lumOff val="0"/>
                      <a:alphaOff val="-40000"/>
                    </a:schemeClr>
                  </a:fillRef>
                  <a:effectRef idx="1">
                    <a:schemeClr val="accent3">
                      <a:alpha val="90000"/>
                      <a:hueOff val="0"/>
                      <a:satOff val="0"/>
                      <a:lumOff val="0"/>
                      <a:alphaOff val="-4000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9" name="Chevron 4"/>
                  <p:cNvSpPr/>
                  <p:nvPr/>
                </p:nvSpPr>
                <p:spPr>
                  <a:xfrm>
                    <a:off x="5804693" y="2129102"/>
                    <a:ext cx="1740694" cy="1160462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204026" tIns="68009" rIns="68009" bIns="68009" numCol="1" spcCol="1270" anchor="ctr" anchorCtr="0">
                    <a:noAutofit/>
                  </a:bodyPr>
                  <a:lstStyle/>
                  <a:p>
                    <a:pPr algn="ctr" defTabSz="22669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5100" dirty="0"/>
                  </a:p>
                </p:txBody>
              </p:sp>
            </p:grpSp>
            <p:grpSp>
              <p:nvGrpSpPr>
                <p:cNvPr id="10" name="Group 9"/>
                <p:cNvGrpSpPr/>
                <p:nvPr/>
              </p:nvGrpSpPr>
              <p:grpSpPr>
                <a:xfrm>
                  <a:off x="2571787" y="2531918"/>
                  <a:ext cx="4209629" cy="2474682"/>
                  <a:chOff x="5224462" y="2129102"/>
                  <a:chExt cx="2901156" cy="1160462"/>
                </a:xfrm>
              </p:grpSpPr>
              <p:sp>
                <p:nvSpPr>
                  <p:cNvPr id="11" name="Chevron 10"/>
                  <p:cNvSpPr/>
                  <p:nvPr/>
                </p:nvSpPr>
                <p:spPr>
                  <a:xfrm>
                    <a:off x="5224462" y="2129102"/>
                    <a:ext cx="2901156" cy="1160462"/>
                  </a:xfrm>
                  <a:prstGeom prst="chevron">
                    <a:avLst/>
                  </a:prstGeom>
                  <a:solidFill>
                    <a:schemeClr val="bg2">
                      <a:alpha val="50000"/>
                    </a:schemeClr>
                  </a:solidFill>
                </p:spPr>
                <p:style>
                  <a:lnRef idx="3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3">
                      <a:alpha val="90000"/>
                      <a:hueOff val="0"/>
                      <a:satOff val="0"/>
                      <a:lumOff val="0"/>
                      <a:alphaOff val="-40000"/>
                    </a:schemeClr>
                  </a:fillRef>
                  <a:effectRef idx="1">
                    <a:schemeClr val="accent3">
                      <a:alpha val="90000"/>
                      <a:hueOff val="0"/>
                      <a:satOff val="0"/>
                      <a:lumOff val="0"/>
                      <a:alphaOff val="-4000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12" name="Chevron 4"/>
                  <p:cNvSpPr/>
                  <p:nvPr/>
                </p:nvSpPr>
                <p:spPr>
                  <a:xfrm>
                    <a:off x="5804693" y="2129102"/>
                    <a:ext cx="1740694" cy="1160462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204026" tIns="68009" rIns="68009" bIns="68009" numCol="1" spcCol="1270" anchor="ctr" anchorCtr="0">
                    <a:noAutofit/>
                  </a:bodyPr>
                  <a:lstStyle/>
                  <a:p>
                    <a:pPr algn="ctr" defTabSz="22669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5100" dirty="0"/>
                  </a:p>
                </p:txBody>
              </p:sp>
            </p:grpSp>
            <p:pic>
              <p:nvPicPr>
                <p:cNvPr id="13" name="Picture 62" descr="mother pregnant modified3.jp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2326" b="95930" l="0" r="100000"/>
                          </a14:imgEffect>
                          <a14:imgEffect>
                            <a14:brightnessContrast bright="15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9011" y="2719299"/>
                  <a:ext cx="1361298" cy="21305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" name="Picture 60" descr="child_modified 2.gif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454" b="96145" l="0" r="97642"/>
                          </a14:imgEffect>
                          <a14:imgEffect>
                            <a14:brightnessContrast bright="3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86602" y="3527582"/>
                  <a:ext cx="684932" cy="14260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" name="Picture 63" descr="baby-cartoon4.jpg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98305" l="0" r="99167"/>
                          </a14:imgEffect>
                          <a14:imgEffect>
                            <a14:brightnessContrast bright="3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32411" y="4151947"/>
                  <a:ext cx="501466" cy="7369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9" name="Teardrop 18"/>
                <p:cNvSpPr/>
                <p:nvPr/>
              </p:nvSpPr>
              <p:spPr>
                <a:xfrm>
                  <a:off x="5858002" y="2535535"/>
                  <a:ext cx="342182" cy="306494"/>
                </a:xfrm>
                <a:prstGeom prst="teardrop">
                  <a:avLst/>
                </a:prstGeom>
                <a:solidFill>
                  <a:srgbClr val="C00000">
                    <a:alpha val="61176"/>
                  </a:srgb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Teardrop 19"/>
                <p:cNvSpPr/>
                <p:nvPr/>
              </p:nvSpPr>
              <p:spPr>
                <a:xfrm>
                  <a:off x="7795643" y="2535535"/>
                  <a:ext cx="342182" cy="306494"/>
                </a:xfrm>
                <a:prstGeom prst="teardrop">
                  <a:avLst/>
                </a:prstGeom>
                <a:solidFill>
                  <a:srgbClr val="C00000">
                    <a:alpha val="61176"/>
                  </a:srgb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5457525" y="2885657"/>
                  <a:ext cx="3102277" cy="723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C00000"/>
                      </a:solidFill>
                    </a:rPr>
                    <a:t>Blood biomarkers and </a:t>
                  </a:r>
                </a:p>
                <a:p>
                  <a:pPr algn="ctr"/>
                  <a:r>
                    <a:rPr lang="en-US" sz="1400" b="1" dirty="0">
                      <a:solidFill>
                        <a:srgbClr val="C00000"/>
                      </a:solidFill>
                    </a:rPr>
                    <a:t>molecular precursors</a:t>
                  </a:r>
                </a:p>
              </p:txBody>
            </p:sp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6423391" y="2684032"/>
                  <a:ext cx="1152000" cy="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6012797" y="1806169"/>
                  <a:ext cx="0" cy="243985"/>
                </a:xfrm>
                <a:prstGeom prst="straightConnector1">
                  <a:avLst/>
                </a:prstGeom>
                <a:ln w="571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8036907" y="1806056"/>
                  <a:ext cx="0" cy="252000"/>
                </a:xfrm>
                <a:prstGeom prst="straightConnector1">
                  <a:avLst/>
                </a:prstGeom>
                <a:ln w="571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2922626" y="757455"/>
                  <a:ext cx="1613804" cy="30777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Biospecimen</a:t>
                  </a:r>
                </a:p>
              </p:txBody>
            </p:sp>
            <p:cxnSp>
              <p:nvCxnSpPr>
                <p:cNvPr id="28" name="Straight Connector 27"/>
                <p:cNvCxnSpPr>
                  <a:stCxn id="25" idx="3"/>
                </p:cNvCxnSpPr>
                <p:nvPr/>
              </p:nvCxnSpPr>
              <p:spPr>
                <a:xfrm flipV="1">
                  <a:off x="4536430" y="906569"/>
                  <a:ext cx="4218196" cy="4775"/>
                </a:xfrm>
                <a:prstGeom prst="line">
                  <a:avLst/>
                </a:prstGeom>
                <a:ln w="9525"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/>
                <p:cNvSpPr txBox="1"/>
                <p:nvPr/>
              </p:nvSpPr>
              <p:spPr>
                <a:xfrm>
                  <a:off x="2939096" y="1494267"/>
                  <a:ext cx="1597334" cy="30777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Time points</a:t>
                  </a:r>
                </a:p>
              </p:txBody>
            </p:sp>
            <p:cxnSp>
              <p:nvCxnSpPr>
                <p:cNvPr id="30" name="Straight Connector 29"/>
                <p:cNvCxnSpPr>
                  <a:stCxn id="29" idx="3"/>
                </p:cNvCxnSpPr>
                <p:nvPr/>
              </p:nvCxnSpPr>
              <p:spPr>
                <a:xfrm flipV="1">
                  <a:off x="4536430" y="1643381"/>
                  <a:ext cx="3802666" cy="4775"/>
                </a:xfrm>
                <a:prstGeom prst="line">
                  <a:avLst/>
                </a:prstGeom>
                <a:ln w="9525"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TextBox 30"/>
                <p:cNvSpPr txBox="1"/>
                <p:nvPr/>
              </p:nvSpPr>
              <p:spPr>
                <a:xfrm>
                  <a:off x="2922625" y="2109149"/>
                  <a:ext cx="1619452" cy="30777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Outcomes</a:t>
                  </a:r>
                </a:p>
              </p:txBody>
            </p:sp>
            <p:cxnSp>
              <p:nvCxnSpPr>
                <p:cNvPr id="32" name="Straight Connector 31"/>
                <p:cNvCxnSpPr>
                  <a:stCxn id="31" idx="3"/>
                </p:cNvCxnSpPr>
                <p:nvPr/>
              </p:nvCxnSpPr>
              <p:spPr>
                <a:xfrm flipV="1">
                  <a:off x="4542077" y="2258263"/>
                  <a:ext cx="4687375" cy="4775"/>
                </a:xfrm>
                <a:prstGeom prst="line">
                  <a:avLst/>
                </a:prstGeom>
                <a:ln w="9525"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81D31410-2EBF-CE4D-B2CE-B6E435C599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291901" y="302462"/>
                  <a:ext cx="1370300" cy="1122584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9AFD589A-12AE-B843-BD5B-F75C1BEB79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108923" y="302462"/>
                  <a:ext cx="1683457" cy="1122472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8E19C64-A760-C54D-82CD-F8BEF98AF3D2}"/>
                    </a:ext>
                  </a:extLst>
                </p:cNvPr>
                <p:cNvSpPr txBox="1"/>
                <p:nvPr/>
              </p:nvSpPr>
              <p:spPr>
                <a:xfrm>
                  <a:off x="5291901" y="1482056"/>
                  <a:ext cx="137030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C00000"/>
                      </a:solidFill>
                    </a:rPr>
                    <a:t>Birth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FE08DB0-59F8-ED4A-A002-28C79D3D8CF0}"/>
                    </a:ext>
                  </a:extLst>
                </p:cNvPr>
                <p:cNvSpPr txBox="1"/>
                <p:nvPr/>
              </p:nvSpPr>
              <p:spPr>
                <a:xfrm>
                  <a:off x="7108923" y="1482056"/>
                  <a:ext cx="1683456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C00000"/>
                      </a:solidFill>
                    </a:rPr>
                    <a:t>Diagnosis</a:t>
                  </a:r>
                </a:p>
              </p:txBody>
            </p:sp>
            <p:sp>
              <p:nvSpPr>
                <p:cNvPr id="37" name="TextBox 36"/>
                <p:cNvSpPr txBox="1">
                  <a:spLocks noChangeArrowheads="1"/>
                </p:cNvSpPr>
                <p:nvPr/>
              </p:nvSpPr>
              <p:spPr bwMode="auto">
                <a:xfrm>
                  <a:off x="5877385" y="1943049"/>
                  <a:ext cx="1980000" cy="611386"/>
                </a:xfrm>
                <a:prstGeom prst="rightArrow">
                  <a:avLst/>
                </a:prstGeom>
                <a:solidFill>
                  <a:schemeClr val="bg1">
                    <a:lumMod val="95000"/>
                  </a:schemeClr>
                </a:solidFill>
                <a:ln w="38100">
                  <a:noFill/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i="1" dirty="0"/>
                    <a:t>ALL risk</a:t>
                  </a:r>
                  <a:endParaRPr lang="en-US" sz="1400" dirty="0"/>
                </a:p>
              </p:txBody>
            </p:sp>
            <p:sp>
              <p:nvSpPr>
                <p:cNvPr id="38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8097465" y="1943049"/>
                  <a:ext cx="3102277" cy="611386"/>
                </a:xfrm>
                <a:prstGeom prst="rightArrow">
                  <a:avLst/>
                </a:prstGeom>
                <a:solidFill>
                  <a:schemeClr val="bg1">
                    <a:lumMod val="95000"/>
                  </a:schemeClr>
                </a:solidFill>
                <a:ln w="38100">
                  <a:noFill/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i="1" dirty="0"/>
                    <a:t>Survival &amp; risk of recurrence</a:t>
                  </a:r>
                  <a:endParaRPr lang="en-US" sz="1400" dirty="0"/>
                </a:p>
              </p:txBody>
            </p:sp>
            <p:pic>
              <p:nvPicPr>
                <p:cNvPr id="39" name="Picture 61" descr="human-body modified.png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0" b="99458" l="1508" r="100000"/>
                          </a14:imgEffect>
                          <a14:imgEffect>
                            <a14:brightnessContrast bright="3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62699" y="3152517"/>
                  <a:ext cx="1051443" cy="17837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181324" y="4303490"/>
                <a:ext cx="707077" cy="395963"/>
              </a:xfrm>
              <a:prstGeom prst="rect">
                <a:avLst/>
              </a:prstGeom>
            </p:spPr>
          </p:pic>
        </p:grpSp>
        <p:sp>
          <p:nvSpPr>
            <p:cNvPr id="50" name="Teardrop 49"/>
            <p:cNvSpPr/>
            <p:nvPr/>
          </p:nvSpPr>
          <p:spPr>
            <a:xfrm rot="11867985">
              <a:off x="4994715" y="4939671"/>
              <a:ext cx="1034413" cy="838079"/>
            </a:xfrm>
            <a:prstGeom prst="teardrop">
              <a:avLst/>
            </a:prstGeom>
            <a:solidFill>
              <a:srgbClr val="FFFBFB"/>
            </a:solidFill>
            <a:ln>
              <a:solidFill>
                <a:srgbClr val="EEDA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" name="Picture 2" descr="https://www.thoughtco.com/thmb/vP7wafKktFchEie_2Wu393gUMAw=/768x0/filters:no_upscale():max_bytes(150000):strip_icc()/chromatin_unwinding-56c5e5a83df78c763fa64c56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958" y="5112457"/>
              <a:ext cx="772604" cy="553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4734287" y="4623867"/>
              <a:ext cx="13204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5">
                      <a:lumMod val="75000"/>
                    </a:schemeClr>
                  </a:solidFill>
                </a:rPr>
                <a:t>Epigenome</a:t>
              </a:r>
            </a:p>
          </p:txBody>
        </p:sp>
      </p:grpSp>
      <p:sp>
        <p:nvSpPr>
          <p:cNvPr id="54" name="Rectangle 53"/>
          <p:cNvSpPr/>
          <p:nvPr/>
        </p:nvSpPr>
        <p:spPr>
          <a:xfrm>
            <a:off x="124535" y="6343418"/>
            <a:ext cx="3291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defRPr/>
            </a:pPr>
            <a:r>
              <a:rPr lang="en-US" sz="1200" i="1" dirty="0">
                <a:solidFill>
                  <a:srgbClr val="2B3256"/>
                </a:solidFill>
                <a:latin typeface="Calibri" panose="020F0502020204030204"/>
              </a:rPr>
              <a:t>Herceg Z* &amp; Ghantous A* et al, </a:t>
            </a:r>
            <a:r>
              <a:rPr lang="en-US" sz="1200" i="1" dirty="0" err="1">
                <a:solidFill>
                  <a:srgbClr val="2B3256"/>
                </a:solidFill>
                <a:latin typeface="Calibri" panose="020F0502020204030204"/>
              </a:rPr>
              <a:t>Int</a:t>
            </a:r>
            <a:r>
              <a:rPr lang="en-US" sz="1200" i="1" dirty="0">
                <a:solidFill>
                  <a:srgbClr val="2B3256"/>
                </a:solidFill>
                <a:latin typeface="Calibri" panose="020F0502020204030204"/>
              </a:rPr>
              <a:t> J Cancer 2018</a:t>
            </a:r>
          </a:p>
          <a:p>
            <a:pPr fontAlgn="auto">
              <a:spcBef>
                <a:spcPts val="0"/>
              </a:spcBef>
              <a:defRPr/>
            </a:pPr>
            <a:r>
              <a:rPr lang="en-US" sz="1200" i="1" dirty="0">
                <a:solidFill>
                  <a:srgbClr val="2B3256"/>
                </a:solidFill>
                <a:latin typeface="Calibri" panose="020F0502020204030204"/>
              </a:rPr>
              <a:t>Ghantous A et al, Mutagenesis 2015</a:t>
            </a:r>
          </a:p>
        </p:txBody>
      </p:sp>
      <p:sp>
        <p:nvSpPr>
          <p:cNvPr id="16" name="Arc 15"/>
          <p:cNvSpPr/>
          <p:nvPr/>
        </p:nvSpPr>
        <p:spPr>
          <a:xfrm rot="19248109">
            <a:off x="4270187" y="711380"/>
            <a:ext cx="5484878" cy="5282513"/>
          </a:xfrm>
          <a:prstGeom prst="arc">
            <a:avLst>
              <a:gd name="adj1" fmla="val 15453300"/>
              <a:gd name="adj2" fmla="val 375941"/>
            </a:avLst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8496922" y="1004909"/>
            <a:ext cx="360000" cy="360000"/>
          </a:xfrm>
          <a:prstGeom prst="ellipse">
            <a:avLst/>
          </a:prstGeom>
          <a:solidFill>
            <a:srgbClr val="D27F65"/>
          </a:solidFill>
          <a:ln>
            <a:solidFill>
              <a:srgbClr val="D27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/>
          <p:cNvSpPr txBox="1"/>
          <p:nvPr/>
        </p:nvSpPr>
        <p:spPr>
          <a:xfrm>
            <a:off x="8856922" y="913713"/>
            <a:ext cx="1339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D27F65"/>
                </a:solidFill>
                <a:latin typeface="PP Object Sans" panose="00000500000000000000" pitchFamily="2" charset="0"/>
              </a:rPr>
              <a:t>Diagnosis</a:t>
            </a: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326029" y="1004909"/>
            <a:ext cx="360000" cy="360000"/>
          </a:xfrm>
          <a:prstGeom prst="ellipse">
            <a:avLst/>
          </a:prstGeom>
          <a:solidFill>
            <a:srgbClr val="D27F65"/>
          </a:solidFill>
          <a:ln>
            <a:solidFill>
              <a:srgbClr val="D27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extBox 55"/>
          <p:cNvSpPr txBox="1"/>
          <p:nvPr/>
        </p:nvSpPr>
        <p:spPr>
          <a:xfrm>
            <a:off x="4271573" y="981858"/>
            <a:ext cx="90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D27F65"/>
                </a:solidFill>
                <a:latin typeface="PP Object Sans" panose="00000500000000000000" pitchFamily="2" charset="0"/>
              </a:rPr>
              <a:t>Birth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6180260" y="1595578"/>
            <a:ext cx="2029896" cy="836144"/>
            <a:chOff x="7650246" y="2185887"/>
            <a:chExt cx="2029896" cy="836144"/>
          </a:xfrm>
        </p:grpSpPr>
        <p:sp>
          <p:nvSpPr>
            <p:cNvPr id="18" name="Isosceles Triangle 17"/>
            <p:cNvSpPr/>
            <p:nvPr/>
          </p:nvSpPr>
          <p:spPr>
            <a:xfrm rot="3600000">
              <a:off x="8998429" y="1783286"/>
              <a:ext cx="279112" cy="1084314"/>
            </a:xfrm>
            <a:prstGeom prst="triangle">
              <a:avLst/>
            </a:prstGeom>
            <a:solidFill>
              <a:srgbClr val="D27F65"/>
            </a:solidFill>
            <a:ln>
              <a:solidFill>
                <a:srgbClr val="D27F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 rot="3480000">
              <a:off x="8464396" y="2463664"/>
              <a:ext cx="324000" cy="324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57" name="Isosceles Triangle 56"/>
            <p:cNvSpPr/>
            <p:nvPr/>
          </p:nvSpPr>
          <p:spPr>
            <a:xfrm rot="14400000">
              <a:off x="8052847" y="2340318"/>
              <a:ext cx="279112" cy="1084314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sp>
        <p:nvSpPr>
          <p:cNvPr id="59" name="Isosceles Triangle 58"/>
          <p:cNvSpPr/>
          <p:nvPr/>
        </p:nvSpPr>
        <p:spPr>
          <a:xfrm rot="14400000">
            <a:off x="6582860" y="1750010"/>
            <a:ext cx="279112" cy="1084314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pic>
        <p:nvPicPr>
          <p:cNvPr id="48" name="Video 47">
            <a:hlinkClick r:id="" action="ppaction://media"/>
            <a:extLst>
              <a:ext uri="{FF2B5EF4-FFF2-40B4-BE49-F238E27FC236}">
                <a16:creationId xmlns:a16="http://schemas.microsoft.com/office/drawing/2014/main" id="{6B89257C-8F8E-4342-97E6-D2C752B0F1D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748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4"/>
    </mc:Choice>
    <mc:Fallback xmlns="">
      <p:transition spd="slow" advTm="12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7500000">
                                      <p:cBhvr>
                                        <p:cTn id="1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97458" y="408052"/>
            <a:ext cx="10554077" cy="44012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4000" dirty="0">
                <a:latin typeface="PP Object Sans Heavy" panose="00000900000000000000" pitchFamily="2" charset="0"/>
              </a:rPr>
              <a:t>Epigenetic imprint at birth predisposing to childhood </a:t>
            </a:r>
            <a:r>
              <a:rPr lang="en-GB" sz="4000" dirty="0" err="1">
                <a:latin typeface="PP Object Sans Heavy" panose="00000900000000000000" pitchFamily="2" charset="0"/>
              </a:rPr>
              <a:t>leukemia</a:t>
            </a:r>
            <a:endParaRPr lang="en-GB" sz="4000" dirty="0">
              <a:latin typeface="PP Object Sans Heavy" panose="000009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9171" t="7187"/>
          <a:stretch/>
        </p:blipFill>
        <p:spPr>
          <a:xfrm>
            <a:off x="3669174" y="2077656"/>
            <a:ext cx="8522825" cy="467020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739558" y="6522314"/>
            <a:ext cx="2551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rgbClr val="2B3256"/>
                </a:solidFill>
                <a:latin typeface="+mn-lt"/>
              </a:rPr>
              <a:t>Ghantous A et al. In preparation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642" t="82855" r="75466" b="708"/>
          <a:stretch/>
        </p:blipFill>
        <p:spPr>
          <a:xfrm>
            <a:off x="203059" y="5920756"/>
            <a:ext cx="2754630" cy="8271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9604" y="3189935"/>
            <a:ext cx="321760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D27F65"/>
                </a:solidFill>
                <a:latin typeface="PP Object Sans" panose="00000500000000000000" pitchFamily="2" charset="0"/>
              </a:rPr>
              <a:t>In collaboration with several countries worldwide, including different ethnicities, we use large collections of those samples to produce molecular (OMICs) maps of the DNA of </a:t>
            </a:r>
            <a:r>
              <a:rPr lang="en-GB" sz="1400" dirty="0" err="1">
                <a:solidFill>
                  <a:srgbClr val="D27F65"/>
                </a:solidFill>
                <a:latin typeface="PP Object Sans" panose="00000500000000000000" pitchFamily="2" charset="0"/>
              </a:rPr>
              <a:t>newborn</a:t>
            </a:r>
            <a:r>
              <a:rPr lang="en-GB" sz="1400" dirty="0">
                <a:solidFill>
                  <a:srgbClr val="D27F65"/>
                </a:solidFill>
                <a:latin typeface="PP Object Sans" panose="00000500000000000000" pitchFamily="2" charset="0"/>
              </a:rPr>
              <a:t> babies. Each map can enable scientists to create a molecular snapshot – sort of a diary – of early-life factors that the baby had been exposed to during pregnancy. </a:t>
            </a:r>
            <a:endParaRPr lang="en-GB" sz="1400" dirty="0">
              <a:solidFill>
                <a:srgbClr val="D27F6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0587" y="1817225"/>
            <a:ext cx="2563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PP Object Sans" panose="00000500000000000000" pitchFamily="2" charset="0"/>
              </a:rPr>
              <a:t>Cohort 1 (European ancestry)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84380" y="1817224"/>
            <a:ext cx="2563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PP Object Sans" panose="00000500000000000000" pitchFamily="2" charset="0"/>
              </a:rPr>
              <a:t>Cohort 2 (European ancestry)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02188" y="1817224"/>
            <a:ext cx="2563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PP Object Sans" panose="00000500000000000000" pitchFamily="2" charset="0"/>
              </a:rPr>
              <a:t>Cohort 3 (Hispanic ancestry)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160261" y="4282543"/>
            <a:ext cx="4653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PP Object Sans" panose="00000500000000000000" pitchFamily="2" charset="0"/>
              </a:rPr>
              <a:t>Genes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4" y="2022213"/>
            <a:ext cx="3569997" cy="122160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E3EE044-97E4-41E4-AB97-997F1466320A}"/>
              </a:ext>
            </a:extLst>
          </p:cNvPr>
          <p:cNvSpPr/>
          <p:nvPr/>
        </p:nvSpPr>
        <p:spPr>
          <a:xfrm>
            <a:off x="630000" y="2293200"/>
            <a:ext cx="252000" cy="25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Video 18">
            <a:hlinkClick r:id="" action="ppaction://media"/>
            <a:extLst>
              <a:ext uri="{FF2B5EF4-FFF2-40B4-BE49-F238E27FC236}">
                <a16:creationId xmlns:a16="http://schemas.microsoft.com/office/drawing/2014/main" id="{B61B6C32-0A9B-46C4-998C-104F1A9770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0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01"/>
    </mc:Choice>
    <mc:Fallback xmlns="">
      <p:transition spd="slow" advTm="28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4" x="654050" y="2141538"/>
          <p14:tracePt t="380" x="611188" y="2159000"/>
          <p14:tracePt t="384" x="585788" y="2159000"/>
          <p14:tracePt t="394" x="569913" y="2166938"/>
          <p14:tracePt t="415" x="560388" y="2166938"/>
          <p14:tracePt t="424" x="552450" y="2174875"/>
          <p14:tracePt t="435" x="552450" y="2184400"/>
          <p14:tracePt t="444" x="534988" y="2217738"/>
          <p14:tracePt t="454" x="509588" y="2286000"/>
          <p14:tracePt t="465" x="501650" y="2344738"/>
          <p14:tracePt t="474" x="492125" y="2405063"/>
          <p14:tracePt t="484" x="484188" y="2463800"/>
          <p14:tracePt t="495" x="476250" y="2506663"/>
          <p14:tracePt t="505" x="466725" y="2541588"/>
          <p14:tracePt t="517" x="466725" y="2566988"/>
          <p14:tracePt t="526" x="466725" y="2574925"/>
          <p14:tracePt t="537" x="466725" y="2592388"/>
          <p14:tracePt t="546" x="466725" y="2608263"/>
          <p14:tracePt t="556" x="466725" y="2643188"/>
          <p14:tracePt t="567" x="484188" y="2693988"/>
          <p14:tracePt t="580" x="509588" y="2744788"/>
          <p14:tracePt t="590" x="560388" y="2820988"/>
          <p14:tracePt t="599" x="611188" y="2871788"/>
          <p14:tracePt t="615" x="679450" y="2949575"/>
          <p14:tracePt t="620" x="730250" y="2990850"/>
          <p14:tracePt t="630" x="781050" y="3033713"/>
          <p14:tracePt t="643" x="823913" y="3051175"/>
          <p14:tracePt t="650" x="874713" y="3084513"/>
          <p14:tracePt t="663" x="935038" y="3101975"/>
          <p14:tracePt t="671" x="1011238" y="3127375"/>
          <p14:tracePt t="681" x="1069975" y="3144838"/>
          <p14:tracePt t="694" x="1147763" y="3152775"/>
          <p14:tracePt t="701" x="1206500" y="3160713"/>
          <p14:tracePt t="713" x="1265238" y="3160713"/>
          <p14:tracePt t="722" x="1308100" y="3160713"/>
          <p14:tracePt t="732" x="1343025" y="3160713"/>
          <p14:tracePt t="742" x="1350963" y="3160713"/>
          <p14:tracePt t="752" x="1368425" y="3160713"/>
          <p14:tracePt t="764" x="1384300" y="3144838"/>
          <p14:tracePt t="773" x="1393825" y="3084513"/>
          <p14:tracePt t="783" x="1401763" y="3016250"/>
          <p14:tracePt t="793" x="1401763" y="2889250"/>
          <p14:tracePt t="803" x="1401763" y="2770188"/>
          <p14:tracePt t="814" x="1384300" y="2643188"/>
          <p14:tracePt t="824" x="1358900" y="2557463"/>
          <p14:tracePt t="835" x="1308100" y="2481263"/>
          <p14:tracePt t="844" x="1282700" y="2413000"/>
          <p14:tracePt t="854" x="1239838" y="2362200"/>
          <p14:tracePt t="865" x="1198563" y="2311400"/>
          <p14:tracePt t="874" x="1147763" y="2278063"/>
          <p14:tracePt t="884" x="1112838" y="2243138"/>
          <p14:tracePt t="894" x="1044575" y="2217738"/>
          <p14:tracePt t="904" x="985838" y="2192338"/>
          <p14:tracePt t="915" x="935038" y="2174875"/>
          <p14:tracePt t="924" x="874713" y="2166938"/>
          <p14:tracePt t="935" x="815975" y="2141538"/>
          <p14:tracePt t="944" x="773113" y="2141538"/>
          <p14:tracePt t="954" x="730250" y="2133600"/>
          <p14:tracePt t="970" x="688975" y="2133600"/>
          <p14:tracePt t="975" x="654050" y="2133600"/>
          <p14:tracePt t="985" x="628650" y="2133600"/>
          <p14:tracePt t="995" x="620713" y="2133600"/>
          <p14:tracePt t="1005" x="603250" y="2133600"/>
          <p14:tracePt t="1016" x="595313" y="2133600"/>
          <p14:tracePt t="1025" x="585788" y="2133600"/>
          <p14:tracePt t="1060" x="577850" y="2133600"/>
          <p14:tracePt t="1069" x="569913" y="2159000"/>
          <p14:tracePt t="1080" x="552450" y="2209800"/>
          <p14:tracePt t="1091" x="544513" y="2252663"/>
          <p14:tracePt t="1100" x="534988" y="2303463"/>
          <p14:tracePt t="1119" x="534988" y="2362200"/>
          <p14:tracePt t="1121" x="534988" y="2405063"/>
          <p14:tracePt t="1131" x="534988" y="2438400"/>
          <p14:tracePt t="1143" x="534988" y="2473325"/>
          <p14:tracePt t="1151" x="534988" y="2524125"/>
          <p14:tracePt t="1165" x="544513" y="2592388"/>
          <p14:tracePt t="1171" x="577850" y="2643188"/>
          <p14:tracePt t="1181" x="628650" y="2693988"/>
          <p14:tracePt t="1191" x="661988" y="2736850"/>
          <p14:tracePt t="1203" x="730250" y="2770188"/>
          <p14:tracePt t="1214" x="806450" y="2813050"/>
          <p14:tracePt t="1222" x="892175" y="2830513"/>
          <p14:tracePt t="1232" x="950913" y="2830513"/>
          <p14:tracePt t="1243" x="1019175" y="2830513"/>
          <p14:tracePt t="1253" x="1069975" y="2830513"/>
          <p14:tracePt t="1264" x="1130300" y="2820988"/>
          <p14:tracePt t="1273" x="1189038" y="2778125"/>
          <p14:tracePt t="1283" x="1257300" y="2711450"/>
          <p14:tracePt t="1294" x="1317625" y="2633663"/>
          <p14:tracePt t="1304" x="1333500" y="2532063"/>
          <p14:tracePt t="1316" x="1350963" y="2422525"/>
          <p14:tracePt t="1324" x="1343025" y="2278063"/>
          <p14:tracePt t="1335" x="1290638" y="2108200"/>
          <p14:tracePt t="1344" x="1214438" y="2005013"/>
          <p14:tracePt t="1355" x="1130300" y="1920875"/>
          <p14:tracePt t="1369" x="1028700" y="1870075"/>
          <p14:tracePt t="1375" x="925513" y="1844675"/>
          <p14:tracePt t="1385" x="823913" y="1819275"/>
          <p14:tracePt t="1395" x="765175" y="1819275"/>
          <p14:tracePt t="1405" x="696913" y="1819275"/>
          <p14:tracePt t="1416" x="654050" y="1819275"/>
          <p14:tracePt t="1424" x="603250" y="1844675"/>
          <p14:tracePt t="1436" x="569913" y="1860550"/>
          <p14:tracePt t="1445" x="534988" y="1895475"/>
          <p14:tracePt t="1455" x="509588" y="1946275"/>
          <p14:tracePt t="1467" x="484188" y="2005013"/>
          <p14:tracePt t="1476" x="484188" y="2082800"/>
          <p14:tracePt t="1486" x="484188" y="2166938"/>
          <p14:tracePt t="1496" x="484188" y="2260600"/>
          <p14:tracePt t="1506" x="509588" y="2354263"/>
          <p14:tracePt t="1517" x="534988" y="2413000"/>
          <p14:tracePt t="1526" x="585788" y="2481263"/>
          <p14:tracePt t="1545" x="628650" y="2532063"/>
          <p14:tracePt t="1551" x="679450" y="2582863"/>
          <p14:tracePt t="1560" x="730250" y="2608263"/>
          <p14:tracePt t="1573" x="781050" y="2643188"/>
          <p14:tracePt t="1580" x="815975" y="2668588"/>
          <p14:tracePt t="1591" x="866775" y="2686050"/>
          <p14:tracePt t="1601" x="900113" y="2693988"/>
          <p14:tracePt t="1610" x="935038" y="2711450"/>
          <p14:tracePt t="1620" x="968375" y="2719388"/>
          <p14:tracePt t="1630" x="993775" y="2719388"/>
          <p14:tracePt t="1642" x="1028700" y="2727325"/>
          <p14:tracePt t="1651" x="1054100" y="2727325"/>
          <p14:tracePt t="1664" x="1062038" y="2727325"/>
          <p14:tracePt t="1671" x="1079500" y="2727325"/>
          <p14:tracePt t="1682" x="1104900" y="2719388"/>
          <p14:tracePt t="1693" x="1112838" y="2701925"/>
          <p14:tracePt t="1702" x="1120775" y="2676525"/>
          <p14:tracePt t="1714" x="1130300" y="2617788"/>
          <p14:tracePt t="1721" x="1130300" y="2592388"/>
          <p14:tracePt t="1732" x="1130300" y="2557463"/>
          <p14:tracePt t="1742" x="1130300" y="2532063"/>
          <p14:tracePt t="1752" x="1130300" y="2524125"/>
          <p14:tracePt t="1764" x="1130300" y="2516188"/>
          <p14:tracePt t="1772" x="1130300" y="2506663"/>
          <p14:tracePt t="2179" x="1130300" y="2498725"/>
          <p14:tracePt t="2190" x="1155700" y="2481263"/>
          <p14:tracePt t="2199" x="1231900" y="2438400"/>
          <p14:tracePt t="2209" x="1358900" y="2387600"/>
          <p14:tracePt t="2219" x="1528763" y="2336800"/>
          <p14:tracePt t="2229" x="1724025" y="2293938"/>
          <p14:tracePt t="2241" x="2038350" y="2227263"/>
          <p14:tracePt t="2249" x="2405063" y="2159000"/>
          <p14:tracePt t="2260" x="2760663" y="2116138"/>
          <p14:tracePt t="2270" x="3152775" y="2065338"/>
          <p14:tracePt t="2280" x="3500438" y="2047875"/>
          <p14:tracePt t="2292" x="3857625" y="2014538"/>
          <p14:tracePt t="2301" x="4162425" y="1979613"/>
          <p14:tracePt t="2313" x="4511675" y="1963738"/>
          <p14:tracePt t="2321" x="4833938" y="1946275"/>
          <p14:tracePt t="2331" x="5302250" y="1920875"/>
          <p14:tracePt t="2341" x="5761038" y="1920875"/>
          <p14:tracePt t="2352" x="6194425" y="1920875"/>
          <p14:tracePt t="2361" x="6524625" y="1946275"/>
          <p14:tracePt t="2372" x="6823075" y="1979613"/>
          <p14:tracePt t="2382" x="7008813" y="2005013"/>
          <p14:tracePt t="2392" x="7153275" y="2047875"/>
          <p14:tracePt t="2403" x="7272338" y="2055813"/>
          <p14:tracePt t="2414" x="7332663" y="2065338"/>
          <p14:tracePt t="2423" x="7366000" y="2073275"/>
          <p14:tracePt t="2435" x="7383463" y="2082800"/>
          <p14:tracePt t="2668" x="7400925" y="2082800"/>
          <p14:tracePt t="2678" x="7442200" y="2065338"/>
          <p14:tracePt t="2690" x="7518400" y="2047875"/>
          <p14:tracePt t="2699" x="7637463" y="2030413"/>
          <p14:tracePt t="2709" x="7748588" y="2014538"/>
          <p14:tracePt t="2719" x="7893050" y="1997075"/>
          <p14:tracePt t="2729" x="8029575" y="1989138"/>
          <p14:tracePt t="2741" x="8174038" y="1989138"/>
          <p14:tracePt t="2749" x="8301038" y="1971675"/>
          <p14:tracePt t="2760" x="8428038" y="1971675"/>
          <p14:tracePt t="2770" x="8555038" y="1963738"/>
          <p14:tracePt t="2780" x="8683625" y="1963738"/>
          <p14:tracePt t="2791" x="8785225" y="1954213"/>
          <p14:tracePt t="2801" x="8853488" y="1928813"/>
          <p14:tracePt t="2813" x="8929688" y="1911350"/>
          <p14:tracePt t="2821" x="9005888" y="1878013"/>
          <p14:tracePt t="2831" x="9056688" y="1870075"/>
          <p14:tracePt t="2841" x="9082088" y="1860550"/>
          <p14:tracePt t="2852" x="9107488" y="1860550"/>
          <p14:tracePt t="2863" x="9124950" y="1860550"/>
          <p14:tracePt t="2883" x="9132888" y="1860550"/>
          <p14:tracePt t="3047" x="9124950" y="1860550"/>
          <p14:tracePt t="3057" x="9107488" y="1860550"/>
          <p14:tracePt t="3068" x="9091613" y="1860550"/>
          <p14:tracePt t="3078" x="9064625" y="1860550"/>
          <p14:tracePt t="3093" x="9039225" y="1870075"/>
          <p14:tracePt t="3098" x="9023350" y="1870075"/>
          <p14:tracePt t="3123" x="8988425" y="1878013"/>
          <p14:tracePt t="3141" x="8972550" y="1878013"/>
          <p14:tracePt t="3148" x="8963025" y="1878013"/>
          <p14:tracePt t="3178" x="8955088" y="1878013"/>
          <p14:tracePt t="3199" x="8947150" y="1878013"/>
          <p14:tracePt t="3241" x="8929688" y="1878013"/>
          <p14:tracePt t="3250" x="8912225" y="1895475"/>
          <p14:tracePt t="3261" x="8904288" y="1895475"/>
          <p14:tracePt t="3270" x="8886825" y="1903413"/>
          <p14:tracePt t="3281" x="8878888" y="1903413"/>
          <p14:tracePt t="3292" x="8869363" y="1911350"/>
          <p14:tracePt t="3314" x="8861425" y="1911350"/>
          <p14:tracePt t="3332" x="8843963" y="1911350"/>
          <p14:tracePt t="3342" x="8836025" y="1911350"/>
          <p14:tracePt t="3352" x="8818563" y="1920875"/>
          <p14:tracePt t="3365" x="8810625" y="1920875"/>
          <p14:tracePt t="3372" x="8802688" y="1920875"/>
          <p14:tracePt t="3383" x="8785225" y="1920875"/>
          <p14:tracePt t="3404" x="8777288" y="1920875"/>
          <p14:tracePt t="3415" x="8759825" y="1920875"/>
          <p14:tracePt t="3434" x="8750300" y="1920875"/>
          <p14:tracePt t="3444" x="8742363" y="1920875"/>
          <p14:tracePt t="3455" x="8734425" y="1920875"/>
          <p14:tracePt t="3465" x="8716963" y="1920875"/>
          <p14:tracePt t="3474" x="8683625" y="1928813"/>
          <p14:tracePt t="3485" x="8666163" y="1928813"/>
          <p14:tracePt t="3495" x="8648700" y="1938338"/>
          <p14:tracePt t="3505" x="8632825" y="1938338"/>
          <p14:tracePt t="3526" x="8615363" y="1938338"/>
          <p14:tracePt t="3547" x="8605838" y="1938338"/>
          <p14:tracePt t="3587" x="8597900" y="1938338"/>
          <p14:tracePt t="5017" x="8589963" y="1938338"/>
          <p14:tracePt t="5040" x="8580438" y="1938338"/>
          <p14:tracePt t="5059" x="8572500" y="1928813"/>
          <p14:tracePt t="5092" x="8564563" y="1928813"/>
          <p14:tracePt t="5109" x="8555038" y="1928813"/>
          <p14:tracePt t="5119" x="8547100" y="1928813"/>
          <p14:tracePt t="5141" x="8529638" y="1928813"/>
          <p14:tracePt t="5150" x="8488363" y="1928813"/>
          <p14:tracePt t="5160" x="8435975" y="1920875"/>
          <p14:tracePt t="5171" x="8394700" y="1911350"/>
          <p14:tracePt t="5180" x="8326438" y="1911350"/>
          <p14:tracePt t="5192" x="8266113" y="1911350"/>
          <p14:tracePt t="5200" x="8207375" y="1911350"/>
          <p14:tracePt t="5211" x="8164513" y="1903413"/>
          <p14:tracePt t="5220" x="8113713" y="1903413"/>
          <p14:tracePt t="5231" x="8054975" y="1885950"/>
          <p14:tracePt t="5242" x="7994650" y="1878013"/>
          <p14:tracePt t="5251" x="7926388" y="1870075"/>
          <p14:tracePt t="5260" x="7850188" y="1852613"/>
          <p14:tracePt t="5270" x="7807325" y="1835150"/>
          <p14:tracePt t="5280" x="7723188" y="1835150"/>
          <p14:tracePt t="5292" x="7646988" y="1827213"/>
          <p14:tracePt t="5300" x="7561263" y="1819275"/>
          <p14:tracePt t="5311" x="7485063" y="1819275"/>
          <p14:tracePt t="5321" x="7416800" y="1819275"/>
          <p14:tracePt t="5332" x="7358063" y="1819275"/>
          <p14:tracePt t="5342" x="7289800" y="1819275"/>
          <p14:tracePt t="5352" x="7170738" y="1819275"/>
          <p14:tracePt t="5365" x="7034213" y="1819275"/>
          <p14:tracePt t="5376" x="6907213" y="1835150"/>
          <p14:tracePt t="5386" x="6780213" y="1844675"/>
          <p14:tracePt t="5395" x="6661150" y="1852613"/>
          <p14:tracePt t="5405" x="6550025" y="1870075"/>
          <p14:tracePt t="5417" x="6473825" y="1870075"/>
          <p14:tracePt t="5427" x="6380163" y="1878013"/>
          <p14:tracePt t="5436" x="6286500" y="1885950"/>
          <p14:tracePt t="5447" x="6202363" y="1885950"/>
          <p14:tracePt t="5456" x="6134100" y="1903413"/>
          <p14:tracePt t="5467" x="6032500" y="1903413"/>
          <p14:tracePt t="5476" x="5964238" y="1903413"/>
          <p14:tracePt t="5489" x="5880100" y="1903413"/>
          <p14:tracePt t="5497" x="5802313" y="1903413"/>
          <p14:tracePt t="5507" x="5735638" y="1903413"/>
          <p14:tracePt t="5518" x="5692775" y="1903413"/>
          <p14:tracePt t="5528" x="5649913" y="1903413"/>
          <p14:tracePt t="5540" x="5616575" y="1903413"/>
          <p14:tracePt t="5548" x="5573713" y="1903413"/>
          <p14:tracePt t="5558" x="5530850" y="1903413"/>
          <p14:tracePt t="5568" x="5454650" y="1903413"/>
          <p14:tracePt t="5579" x="5403850" y="1903413"/>
          <p14:tracePt t="5590" x="5343525" y="1903413"/>
          <p14:tracePt t="5599" x="5310188" y="1903413"/>
          <p14:tracePt t="5609" x="5284788" y="1903413"/>
          <p14:tracePt t="5619" x="5276850" y="1903413"/>
          <p14:tracePt t="5631" x="5259388" y="1903413"/>
          <p14:tracePt t="5641" x="5249863" y="1903413"/>
          <p14:tracePt t="5670" x="5241925" y="1903413"/>
          <p14:tracePt t="5700" x="5249863" y="1895475"/>
          <p14:tracePt t="5710" x="5302250" y="1895475"/>
          <p14:tracePt t="5720" x="5403850" y="1885950"/>
          <p14:tracePt t="5731" x="5505450" y="1870075"/>
          <p14:tracePt t="5742" x="5675313" y="1860550"/>
          <p14:tracePt t="5750" x="5827713" y="1860550"/>
          <p14:tracePt t="5760" x="6049963" y="1844675"/>
          <p14:tracePt t="5770" x="6311900" y="1835150"/>
          <p14:tracePt t="5781" x="6643688" y="1819275"/>
          <p14:tracePt t="5792" x="6907213" y="1801813"/>
          <p14:tracePt t="5800" x="7229475" y="1784350"/>
          <p14:tracePt t="5815" x="7612063" y="1741488"/>
          <p14:tracePt t="5821" x="8113713" y="1725613"/>
          <p14:tracePt t="5832" x="8539163" y="1725613"/>
          <p14:tracePt t="5842" x="9005888" y="1708150"/>
          <p14:tracePt t="5852" x="9328150" y="1708150"/>
          <p14:tracePt t="5862" x="9617075" y="1690688"/>
          <p14:tracePt t="5877" x="9906000" y="1690688"/>
          <p14:tracePt t="5885" x="10144125" y="1690688"/>
          <p14:tracePt t="5895" x="10313988" y="1690688"/>
          <p14:tracePt t="5906" x="10518775" y="1690688"/>
          <p14:tracePt t="5917" x="10679113" y="1690688"/>
          <p14:tracePt t="5979" x="11401425" y="1665288"/>
          <p14:tracePt t="5988" x="11477625" y="1665288"/>
          <p14:tracePt t="5997" x="11530013" y="1665288"/>
          <p14:tracePt t="6008" x="11580813" y="1649413"/>
          <p14:tracePt t="6018" x="11614150" y="1649413"/>
          <p14:tracePt t="6028" x="11622088" y="1639888"/>
          <p14:tracePt t="6040" x="11639550" y="1639888"/>
          <p14:tracePt t="6048" x="11647488" y="1631950"/>
          <p14:tracePt t="6091" x="11639550" y="1631950"/>
          <p14:tracePt t="6099" x="11606213" y="1631950"/>
          <p14:tracePt t="6110" x="11545888" y="1631950"/>
          <p14:tracePt t="6120" x="11444288" y="1649413"/>
          <p14:tracePt t="6132" x="11299825" y="1665288"/>
          <p14:tracePt t="6142" x="11053763" y="1708150"/>
          <p14:tracePt t="6150" x="10772775" y="1758950"/>
          <p14:tracePt t="6160" x="10356850" y="1835150"/>
          <p14:tracePt t="6170" x="9991725" y="1911350"/>
          <p14:tracePt t="6180" x="9515475" y="1971675"/>
          <p14:tracePt t="6192" x="9158288" y="2005013"/>
          <p14:tracePt t="6200" x="8818563" y="2055813"/>
          <p14:tracePt t="6211" x="8462963" y="2090738"/>
          <p14:tracePt t="6220" x="8174038" y="2108200"/>
          <p14:tracePt t="6231" x="7842250" y="2124075"/>
          <p14:tracePt t="6241" x="7612063" y="2124075"/>
          <p14:tracePt t="6250" x="7434263" y="2124075"/>
          <p14:tracePt t="6260" x="7315200" y="2124075"/>
          <p14:tracePt t="6270" x="7213600" y="2124075"/>
          <p14:tracePt t="6280" x="7153275" y="2124075"/>
          <p14:tracePt t="6292" x="7119938" y="2124075"/>
          <p14:tracePt t="6301" x="7112000" y="2124075"/>
          <p14:tracePt t="6311" x="7102475" y="2124075"/>
          <p14:tracePt t="6321" x="7094538" y="2124075"/>
          <p14:tracePt t="6375" x="7102475" y="2124075"/>
          <p14:tracePt t="6386" x="7112000" y="2133600"/>
          <p14:tracePt t="6395" x="7119938" y="2133600"/>
          <p14:tracePt t="6405" x="7162800" y="2133600"/>
          <p14:tracePt t="6418" x="7264400" y="2133600"/>
          <p14:tracePt t="6426" x="7408863" y="2108200"/>
          <p14:tracePt t="6437" x="7629525" y="2082800"/>
          <p14:tracePt t="6447" x="7986713" y="2022475"/>
          <p14:tracePt t="6456" x="8402638" y="1971675"/>
          <p14:tracePt t="6468" x="8709025" y="1938338"/>
          <p14:tracePt t="6477" x="8988425" y="1885950"/>
          <p14:tracePt t="6487" x="9236075" y="1852613"/>
          <p14:tracePt t="6497" x="9482138" y="1809750"/>
          <p14:tracePt t="6508" x="9677400" y="1784350"/>
          <p14:tracePt t="6518" x="9812338" y="1758950"/>
          <p14:tracePt t="6527" x="9940925" y="1741488"/>
          <p14:tracePt t="6539" x="10034588" y="1733550"/>
          <p14:tracePt t="6548" x="10075863" y="1733550"/>
          <p14:tracePt t="6559" x="10093325" y="1733550"/>
          <p14:tracePt t="6569" x="10110788" y="1725613"/>
          <p14:tracePt t="6579" x="10118725" y="1725613"/>
          <p14:tracePt t="20039" x="10118725" y="1716088"/>
          <p14:tracePt t="20048" x="10118725" y="1708150"/>
          <p14:tracePt t="20059" x="10101263" y="1700213"/>
          <p14:tracePt t="20073" x="10085388" y="1690688"/>
          <p14:tracePt t="20080" x="10042525" y="1690688"/>
          <p14:tracePt t="20099" x="9829800" y="1690688"/>
          <p14:tracePt t="20110" x="9642475" y="1741488"/>
          <p14:tracePt t="20123" x="9244013" y="1819275"/>
          <p14:tracePt t="20130" x="8869363" y="1928813"/>
          <p14:tracePt t="20142" x="8301038" y="2073275"/>
          <p14:tracePt t="20151" x="7756525" y="2227263"/>
          <p14:tracePt t="20161" x="7127875" y="2371725"/>
          <p14:tracePt t="20173" x="6584950" y="2498725"/>
          <p14:tracePt t="20181" x="6100763" y="2643188"/>
          <p14:tracePt t="20191" x="5573713" y="2855913"/>
          <p14:tracePt t="20201" x="5054600" y="2974975"/>
          <p14:tracePt t="20211" x="4656138" y="3094038"/>
          <p14:tracePt t="20223" x="4306888" y="3203575"/>
          <p14:tracePt t="20232" x="4078288" y="3263900"/>
          <p14:tracePt t="20244" x="3941763" y="3305175"/>
          <p14:tracePt t="20253" x="3857625" y="3330575"/>
          <p14:tracePt t="20263" x="3806825" y="3348038"/>
          <p14:tracePt t="20456" x="3806825" y="3340100"/>
          <p14:tracePt t="20469" x="3832225" y="3279775"/>
          <p14:tracePt t="20477" x="3848100" y="3238500"/>
          <p14:tracePt t="20487" x="3857625" y="3178175"/>
          <p14:tracePt t="20499" x="3857625" y="3119438"/>
          <p14:tracePt t="20507" x="3857625" y="3067050"/>
          <p14:tracePt t="20542" x="3771900" y="2871788"/>
          <p14:tracePt t="20551" x="3756025" y="2795588"/>
          <p14:tracePt t="20562" x="3738563" y="2719388"/>
          <p14:tracePt t="20574" x="3738563" y="2668588"/>
          <p14:tracePt t="20582" x="3738563" y="2617788"/>
          <p14:tracePt t="20593" x="3756025" y="2574925"/>
          <p14:tracePt t="20602" x="3781425" y="2532063"/>
          <p14:tracePt t="20613" x="3797300" y="2489200"/>
          <p14:tracePt t="20624" x="3822700" y="2463800"/>
          <p14:tracePt t="20633" x="3840163" y="2438400"/>
          <p14:tracePt t="20647" x="3857625" y="2422525"/>
          <p14:tracePt t="20663" x="3865563" y="2413000"/>
          <p14:tracePt t="20724" x="3865563" y="2405063"/>
          <p14:tracePt t="20773" x="3848100" y="2397125"/>
          <p14:tracePt t="20783" x="3848100" y="2387600"/>
          <p14:tracePt t="20793" x="3832225" y="2371725"/>
          <p14:tracePt t="20814" x="3822700" y="2362200"/>
          <p14:tracePt t="20823" x="3822700" y="2354263"/>
          <p14:tracePt t="20960" x="3822700" y="2362200"/>
          <p14:tracePt t="20969" x="3822700" y="2379663"/>
          <p14:tracePt t="20980" x="3806825" y="2430463"/>
          <p14:tracePt t="20990" x="3797300" y="2516188"/>
          <p14:tracePt t="21001" x="3789363" y="2574925"/>
          <p14:tracePt t="21012" x="3781425" y="2676525"/>
          <p14:tracePt t="21024" x="3763963" y="2770188"/>
          <p14:tracePt t="21031" x="3756025" y="2889250"/>
          <p14:tracePt t="21040" x="3756025" y="3000375"/>
          <p14:tracePt t="21051" x="3746500" y="3119438"/>
          <p14:tracePt t="21060" x="3746500" y="3254375"/>
          <p14:tracePt t="21072" x="3746500" y="3365500"/>
          <p14:tracePt t="21080" x="3746500" y="3484563"/>
          <p14:tracePt t="21090" x="3746500" y="3594100"/>
          <p14:tracePt t="21120" x="3756025" y="3798888"/>
          <p14:tracePt t="21122" x="3756025" y="3892550"/>
          <p14:tracePt t="21131" x="3771900" y="3968750"/>
          <p14:tracePt t="21141" x="3771900" y="4037013"/>
          <p14:tracePt t="21152" x="3771900" y="4095750"/>
          <p14:tracePt t="21161" x="3771900" y="4164013"/>
          <p14:tracePt t="21172" x="3771900" y="4224338"/>
          <p14:tracePt t="21181" x="3771900" y="4308475"/>
          <p14:tracePt t="21191" x="3771900" y="4384675"/>
          <p14:tracePt t="21202" x="3763963" y="4452938"/>
          <p14:tracePt t="21212" x="3756025" y="4503738"/>
          <p14:tracePt t="21222" x="3756025" y="4546600"/>
          <p14:tracePt t="21232" x="3756025" y="4589463"/>
          <p14:tracePt t="21241" x="3756025" y="4614863"/>
          <p14:tracePt t="21633" x="3756025" y="4622800"/>
          <p14:tracePt t="21643" x="3756025" y="4665663"/>
          <p14:tracePt t="21653" x="3756025" y="4749800"/>
          <p14:tracePt t="21663" x="3756025" y="4868863"/>
          <p14:tracePt t="21674" x="3756025" y="4997450"/>
          <p14:tracePt t="21683" x="3756025" y="5124450"/>
          <p14:tracePt t="21693" x="3756025" y="5260975"/>
          <p14:tracePt t="21702" x="3756025" y="5370513"/>
          <p14:tracePt t="21713" x="3756025" y="5497513"/>
          <p14:tracePt t="21724" x="3756025" y="5616575"/>
          <p14:tracePt t="21732" x="3746500" y="5710238"/>
          <p14:tracePt t="21743" x="3729038" y="5803900"/>
          <p14:tracePt t="21753" x="3721100" y="5897563"/>
          <p14:tracePt t="21764" x="3713163" y="5957888"/>
          <p14:tracePt t="21776" x="3713163" y="6016625"/>
          <p14:tracePt t="21783" x="3713163" y="6049963"/>
          <p14:tracePt t="21800" x="3713163" y="6076950"/>
          <p14:tracePt t="21806" x="3713163" y="6084888"/>
          <p14:tracePt t="21818" x="3713163" y="6102350"/>
          <p14:tracePt t="21838" x="3713163" y="6110288"/>
          <p14:tracePt t="21878" x="3713163" y="6084888"/>
          <p14:tracePt t="21890" x="3713163" y="5999163"/>
          <p14:tracePt t="21899" x="3713163" y="5897563"/>
          <p14:tracePt t="21909" x="3703638" y="5745163"/>
          <p14:tracePt t="21924" x="3695700" y="5524500"/>
          <p14:tracePt t="21928" x="3678238" y="5226050"/>
          <p14:tracePt t="21940" x="3662363" y="4878388"/>
          <p14:tracePt t="21950" x="3662363" y="4529138"/>
          <p14:tracePt t="21958" x="3644900" y="4265613"/>
          <p14:tracePt t="21972" x="3644900" y="4062413"/>
          <p14:tracePt t="21980" x="3644900" y="3900488"/>
          <p14:tracePt t="21989" x="3644900" y="3790950"/>
          <p14:tracePt t="21999" x="3644900" y="3705225"/>
          <p14:tracePt t="22011" x="3644900" y="3636963"/>
          <p14:tracePt t="22024" x="3636963" y="3578225"/>
          <p14:tracePt t="22031" x="3636963" y="3517900"/>
          <p14:tracePt t="22041" x="3611563" y="3441700"/>
          <p14:tracePt t="22052" x="3594100" y="3355975"/>
          <p14:tracePt t="22061" x="3594100" y="3297238"/>
          <p14:tracePt t="22074" x="3576638" y="3254375"/>
          <p14:tracePt t="22083" x="3576638" y="3203575"/>
          <p14:tracePt t="22102" x="3576638" y="3160713"/>
          <p14:tracePt t="22114" x="3576638" y="3152775"/>
          <p14:tracePt t="22294" x="3576638" y="3144838"/>
          <p14:tracePt t="22309" x="3586163" y="3135313"/>
          <p14:tracePt t="22318" x="3602038" y="3109913"/>
          <p14:tracePt t="22328" x="3627438" y="3076575"/>
          <p14:tracePt t="22340" x="3670300" y="3025775"/>
          <p14:tracePt t="22348" x="3713163" y="2949575"/>
          <p14:tracePt t="22358" x="3756025" y="2897188"/>
          <p14:tracePt t="22373" x="3797300" y="2846388"/>
          <p14:tracePt t="22379" x="3814763" y="2813050"/>
          <p14:tracePt t="22387" x="3822700" y="2795588"/>
          <p14:tracePt t="22402" x="3822700" y="2787650"/>
          <p14:tracePt t="22409" x="3822700" y="2778125"/>
          <p14:tracePt t="22500" x="3832225" y="2778125"/>
          <p14:tracePt t="22510" x="3840163" y="2795588"/>
          <p14:tracePt t="22520" x="3848100" y="2838450"/>
          <p14:tracePt t="22532" x="3848100" y="2897188"/>
          <p14:tracePt t="22542" x="3848100" y="2957513"/>
          <p14:tracePt t="22553" x="3848100" y="3025775"/>
          <p14:tracePt t="22563" x="3840163" y="3101975"/>
          <p14:tracePt t="22575" x="3822700" y="3178175"/>
          <p14:tracePt t="22582" x="3822700" y="3228975"/>
          <p14:tracePt t="22591" x="3822700" y="3289300"/>
          <p14:tracePt t="22601" x="3822700" y="3373438"/>
          <p14:tracePt t="22612" x="3822700" y="3459163"/>
          <p14:tracePt t="22622" x="3814763" y="3517900"/>
          <p14:tracePt t="22631" x="3814763" y="3629025"/>
          <p14:tracePt t="22640" x="3806825" y="3722688"/>
          <p14:tracePt t="22651" x="3806825" y="3790950"/>
          <p14:tracePt t="22660" x="3806825" y="3900488"/>
          <p14:tracePt t="22671" x="3806825" y="3986213"/>
          <p14:tracePt t="22681" x="3806825" y="4070350"/>
          <p14:tracePt t="22691" x="3806825" y="4146550"/>
          <p14:tracePt t="22701" x="3806825" y="4214813"/>
          <p14:tracePt t="22713" x="3806825" y="4291013"/>
          <p14:tracePt t="22724" x="3806825" y="4351338"/>
          <p14:tracePt t="22732" x="3814763" y="4394200"/>
          <p14:tracePt t="22744" x="3822700" y="4435475"/>
          <p14:tracePt t="22752" x="3832225" y="4486275"/>
          <p14:tracePt t="22766" x="3832225" y="4521200"/>
          <p14:tracePt t="22777" x="3840163" y="4564063"/>
          <p14:tracePt t="22789" x="3848100" y="4597400"/>
          <p14:tracePt t="22797" x="3857625" y="4614863"/>
          <p14:tracePt t="22808" x="3857625" y="4630738"/>
          <p14:tracePt t="22825" x="3857625" y="4648200"/>
          <p14:tracePt t="22838" x="3857625" y="4657725"/>
          <p14:tracePt t="22869" x="3857625" y="4665663"/>
          <p14:tracePt t="23051" x="3857625" y="4657725"/>
          <p14:tracePt t="23062" x="3857625" y="4630738"/>
          <p14:tracePt t="23072" x="3857625" y="4589463"/>
          <p14:tracePt t="23081" x="3857625" y="4503738"/>
          <p14:tracePt t="23101" x="3857625" y="4249738"/>
          <p14:tracePt t="23113" x="3857625" y="4138613"/>
          <p14:tracePt t="23124" x="3857625" y="4052888"/>
          <p14:tracePt t="23131" x="3873500" y="3968750"/>
          <p14:tracePt t="23141" x="3873500" y="3867150"/>
          <p14:tracePt t="23151" x="3873500" y="3763963"/>
          <p14:tracePt t="23161" x="3873500" y="3671888"/>
          <p14:tracePt t="23174" x="3873500" y="3543300"/>
          <p14:tracePt t="23182" x="3873500" y="3416300"/>
          <p14:tracePt t="23192" x="3865563" y="3289300"/>
          <p14:tracePt t="23202" x="3857625" y="3186113"/>
          <p14:tracePt t="23213" x="3848100" y="3084513"/>
          <p14:tracePt t="23225" x="3832225" y="3025775"/>
          <p14:tracePt t="23232" x="3832225" y="2982913"/>
          <p14:tracePt t="23242" x="3832225" y="2957513"/>
          <p14:tracePt t="23252" x="3832225" y="2949575"/>
          <p14:tracePt t="23262" x="3832225" y="2940050"/>
          <p14:tracePt t="23277" x="3832225" y="2932113"/>
          <p14:tracePt t="23367" x="3832225" y="2922588"/>
          <p14:tracePt t="23428" x="3832225" y="2914650"/>
          <p14:tracePt t="23439" x="3832225" y="2897188"/>
          <p14:tracePt t="23448" x="3832225" y="2881313"/>
          <p14:tracePt t="23459" x="3832225" y="2863850"/>
          <p14:tracePt t="23471" x="3832225" y="2838450"/>
          <p14:tracePt t="23479" x="3832225" y="2813050"/>
          <p14:tracePt t="23489" x="3832225" y="2805113"/>
          <p14:tracePt t="23500" x="3832225" y="2787650"/>
          <p14:tracePt t="23511" x="3832225" y="2770188"/>
          <p14:tracePt t="23522" x="3832225" y="2762250"/>
          <p14:tracePt t="23530" x="3832225" y="2744788"/>
          <p14:tracePt t="23550" x="3832225" y="2727325"/>
          <p14:tracePt t="23561" x="3832225" y="2719388"/>
          <p14:tracePt t="23580" x="3832225" y="2711450"/>
          <p14:tracePt t="23590" x="3832225" y="2701925"/>
          <p14:tracePt t="23600" x="3832225" y="2693988"/>
          <p14:tracePt t="23651" x="3832225" y="2686050"/>
          <p14:tracePt t="28753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r="572"/>
          <a:stretch/>
        </p:blipFill>
        <p:spPr>
          <a:xfrm>
            <a:off x="4332515" y="652107"/>
            <a:ext cx="5486400" cy="5700931"/>
          </a:xfrm>
          <a:prstGeom prst="rect">
            <a:avLst/>
          </a:prstGeom>
        </p:spPr>
      </p:pic>
      <p:sp>
        <p:nvSpPr>
          <p:cNvPr id="9" name="TextBox 53">
            <a:extLst>
              <a:ext uri="{FF2B5EF4-FFF2-40B4-BE49-F238E27FC236}">
                <a16:creationId xmlns:a16="http://schemas.microsoft.com/office/drawing/2014/main" id="{3FF4D0A6-6B24-447B-B693-E3487AE6239C}"/>
              </a:ext>
            </a:extLst>
          </p:cNvPr>
          <p:cNvSpPr txBox="1"/>
          <p:nvPr/>
        </p:nvSpPr>
        <p:spPr>
          <a:xfrm>
            <a:off x="4093002" y="195944"/>
            <a:ext cx="5725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27025" rtl="0" eaLnBrk="1" latinLnBrk="0" hangingPunct="1">
              <a:defRPr sz="16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7025" algn="l" defTabSz="427025" rtl="0" eaLnBrk="1" latinLnBrk="0" hangingPunct="1">
              <a:defRPr sz="16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4050" algn="l" defTabSz="427025" rtl="0" eaLnBrk="1" latinLnBrk="0" hangingPunct="1">
              <a:defRPr sz="16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1074" algn="l" defTabSz="427025" rtl="0" eaLnBrk="1" latinLnBrk="0" hangingPunct="1">
              <a:defRPr sz="16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8099" algn="l" defTabSz="427025" rtl="0" eaLnBrk="1" latinLnBrk="0" hangingPunct="1">
              <a:defRPr sz="16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5124" algn="l" defTabSz="427025" rtl="0" eaLnBrk="1" latinLnBrk="0" hangingPunct="1">
              <a:defRPr sz="16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2149" algn="l" defTabSz="427025" rtl="0" eaLnBrk="1" latinLnBrk="0" hangingPunct="1">
              <a:defRPr sz="16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89174" algn="l" defTabSz="427025" rtl="0" eaLnBrk="1" latinLnBrk="0" hangingPunct="1">
              <a:defRPr sz="16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16198" algn="l" defTabSz="427025" rtl="0" eaLnBrk="1" latinLnBrk="0" hangingPunct="1">
              <a:defRPr sz="16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>
                <a:latin typeface="PP Object Sans" panose="00000500000000000000" pitchFamily="2" charset="0"/>
                <a:ea typeface="+mj-ea"/>
                <a:cs typeface="+mj-cs"/>
              </a:rPr>
              <a:t>Overall</a:t>
            </a:r>
            <a:r>
              <a:rPr lang="en-GB" sz="1100" b="1" dirty="0">
                <a:latin typeface="PP Object Sans" panose="00000500000000000000" pitchFamily="2" charset="0"/>
              </a:rPr>
              <a:t> </a:t>
            </a:r>
            <a:r>
              <a:rPr lang="en-GB" sz="2400" b="1" dirty="0">
                <a:latin typeface="PP Object Sans" panose="00000500000000000000" pitchFamily="2" charset="0"/>
                <a:ea typeface="+mj-ea"/>
                <a:cs typeface="+mj-cs"/>
              </a:rPr>
              <a:t>Survival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4685" y="2744482"/>
            <a:ext cx="3935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D27F65"/>
                </a:solidFill>
                <a:latin typeface="PP Object Sans" panose="00000500000000000000" pitchFamily="2" charset="0"/>
              </a:rPr>
              <a:t>When we investigate these epigenetic markers in tissue samples obtained at diagnosis, we find that some of the markers are able to predict prognosis (overall survival) of childhood </a:t>
            </a:r>
            <a:r>
              <a:rPr lang="en-GB" sz="1400" dirty="0" err="1">
                <a:solidFill>
                  <a:srgbClr val="D27F65"/>
                </a:solidFill>
                <a:latin typeface="PP Object Sans" panose="00000500000000000000" pitchFamily="2" charset="0"/>
              </a:rPr>
              <a:t>leukemia</a:t>
            </a:r>
            <a:r>
              <a:rPr lang="en-GB" sz="1400" dirty="0">
                <a:solidFill>
                  <a:srgbClr val="D27F65"/>
                </a:solidFill>
                <a:latin typeface="PP Object Sans" panose="00000500000000000000" pitchFamily="2" charset="0"/>
              </a:rPr>
              <a:t> patients.</a:t>
            </a:r>
            <a:endParaRPr lang="en-GB" sz="1400" dirty="0">
              <a:solidFill>
                <a:srgbClr val="D27F65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6" y="1092239"/>
            <a:ext cx="4142490" cy="142596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EB98F19-6FFA-439F-9F4C-687808056FEB}"/>
              </a:ext>
            </a:extLst>
          </p:cNvPr>
          <p:cNvSpPr/>
          <p:nvPr/>
        </p:nvSpPr>
        <p:spPr>
          <a:xfrm>
            <a:off x="2987583" y="1420364"/>
            <a:ext cx="288000" cy="28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3A6F9BE2-A01C-496A-91DE-DD5A8FA258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0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0"/>
    </mc:Choice>
    <mc:Fallback xmlns="">
      <p:transition spd="slow" advTm="16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26" x="10960100" y="2549525"/>
          <p14:tracePt t="11336" x="10960100" y="2566988"/>
          <p14:tracePt t="11348" x="10952163" y="2592388"/>
          <p14:tracePt t="11357" x="10934700" y="2625725"/>
          <p14:tracePt t="11367" x="10917238" y="2651125"/>
          <p14:tracePt t="11379" x="10909300" y="2668588"/>
          <p14:tracePt t="11388" x="10909300" y="2686050"/>
          <p14:tracePt t="11398" x="10909300" y="2693988"/>
          <p14:tracePt t="11458" x="10909300" y="2686050"/>
          <p14:tracePt t="11467" x="10909300" y="2643188"/>
          <p14:tracePt t="11480" x="10917238" y="2600325"/>
          <p14:tracePt t="11487" x="10926763" y="2516188"/>
          <p14:tracePt t="11497" x="10926763" y="2438400"/>
          <p14:tracePt t="11507" x="10926763" y="2371725"/>
          <p14:tracePt t="11517" x="10926763" y="2328863"/>
          <p14:tracePt t="11529" x="10917238" y="2260600"/>
          <p14:tracePt t="11537" x="10909300" y="2235200"/>
          <p14:tracePt t="11554" x="10891838" y="2209800"/>
          <p14:tracePt t="11558" x="10891838" y="2192338"/>
          <p14:tracePt t="11568" x="10883900" y="2174875"/>
          <p14:tracePt t="11578" x="10874375" y="2174875"/>
          <p14:tracePt t="11589" x="10874375" y="2166938"/>
          <p14:tracePt t="11714" x="10874375" y="2174875"/>
          <p14:tracePt t="11725" x="10874375" y="2192338"/>
          <p14:tracePt t="11736" x="10874375" y="2217738"/>
          <p14:tracePt t="11744" x="10874375" y="2243138"/>
          <p14:tracePt t="11756" x="10874375" y="2268538"/>
          <p14:tracePt t="11766" x="10874375" y="2303463"/>
          <p14:tracePt t="11778" x="10874375" y="2336800"/>
          <p14:tracePt t="11785" x="10874375" y="2354263"/>
          <p14:tracePt t="11795" x="10874375" y="2371725"/>
          <p14:tracePt t="11807" x="10874375" y="2379663"/>
          <p14:tracePt t="11816" x="10874375" y="2387600"/>
          <p14:tracePt t="11828" x="10874375" y="2397125"/>
          <p14:tracePt t="11836" x="10874375" y="2405063"/>
          <p14:tracePt t="11857" x="10866438" y="2405063"/>
          <p14:tracePt t="11897" x="10866438" y="2413000"/>
          <p14:tracePt t="11916" x="10866438" y="2422525"/>
          <p14:tracePt t="11926" x="10866438" y="2430463"/>
          <p14:tracePt t="11936" x="10866438" y="2447925"/>
          <p14:tracePt t="11947" x="10866438" y="2489200"/>
          <p14:tracePt t="11956" x="10883900" y="2566988"/>
          <p14:tracePt t="11966" x="10917238" y="2651125"/>
          <p14:tracePt t="11977" x="10926763" y="2752725"/>
          <p14:tracePt t="12010" x="10926763" y="2940050"/>
          <p14:tracePt t="12017" x="10926763" y="2982913"/>
          <p14:tracePt t="12029" x="10926763" y="3008313"/>
          <p14:tracePt t="12038" x="10926763" y="3033713"/>
          <p14:tracePt t="12049" x="10917238" y="3041650"/>
          <p14:tracePt t="12058" x="10917238" y="3051175"/>
          <p14:tracePt t="12082" x="10917238" y="3059113"/>
          <p14:tracePt t="12093" x="10926763" y="3076575"/>
          <p14:tracePt t="12104" x="10977563" y="3101975"/>
          <p14:tracePt t="12112" x="11036300" y="3135313"/>
          <p14:tracePt t="12124" x="11129963" y="3195638"/>
          <p14:tracePt t="12132" x="11206163" y="3289300"/>
          <p14:tracePt t="12144" x="11291888" y="3365500"/>
          <p14:tracePt t="12158" x="11317288" y="3441700"/>
          <p14:tracePt t="12162" x="11342688" y="3527425"/>
          <p14:tracePt t="12174" x="11342688" y="3619500"/>
          <p14:tracePt t="12184" x="11325225" y="3713163"/>
          <p14:tracePt t="12194" x="11266488" y="3849688"/>
          <p14:tracePt t="12205" x="11198225" y="3951288"/>
          <p14:tracePt t="12215" x="11147425" y="4037013"/>
          <p14:tracePt t="12224" x="11104563" y="4095750"/>
          <p14:tracePt t="12234" x="11079163" y="4121150"/>
          <p14:tracePt t="12244" x="11053763" y="4138613"/>
          <p14:tracePt t="12395" x="11044238" y="4138613"/>
          <p14:tracePt t="12415" x="11036300" y="4138613"/>
          <p14:tracePt t="12425" x="11002963" y="4156075"/>
          <p14:tracePt t="12435" x="10926763" y="4257675"/>
          <p14:tracePt t="12447" x="10858500" y="4470400"/>
          <p14:tracePt t="12455" x="10815638" y="4589463"/>
          <p14:tracePt t="12465" x="10772775" y="4716463"/>
          <p14:tracePt t="12477" x="10756900" y="4818063"/>
          <p14:tracePt t="12486" x="10756900" y="4903788"/>
          <p14:tracePt t="12496" x="10756900" y="4962525"/>
          <p14:tracePt t="12506" x="10756900" y="5022850"/>
          <p14:tracePt t="12517" x="10764838" y="5038725"/>
          <p14:tracePt t="12529" x="10782300" y="5073650"/>
          <p14:tracePt t="12542" x="10807700" y="5116513"/>
          <p14:tracePt t="12555" x="10823575" y="5132388"/>
          <p14:tracePt t="12683" x="10833100" y="5124450"/>
          <p14:tracePt t="12693" x="10815638" y="5106988"/>
          <p14:tracePt t="12703" x="10815638" y="5099050"/>
          <p14:tracePt t="12713" x="10815638" y="5073650"/>
          <p14:tracePt t="12724" x="10815638" y="5056188"/>
          <p14:tracePt t="12733" x="10815638" y="5030788"/>
          <p14:tracePt t="12744" x="10815638" y="5013325"/>
          <p14:tracePt t="12765" x="10815638" y="5005388"/>
          <p14:tracePt t="12777" x="10815638" y="4997450"/>
          <p14:tracePt t="12785" x="10815638" y="4987925"/>
          <p14:tracePt t="12814" x="10815638" y="4979988"/>
          <p14:tracePt t="12826" x="10815638" y="4962525"/>
          <p14:tracePt t="12835" x="10815638" y="4937125"/>
          <p14:tracePt t="12845" x="10815638" y="4894263"/>
          <p14:tracePt t="12854" x="10833100" y="4843463"/>
          <p14:tracePt t="12864" x="10841038" y="4827588"/>
          <p14:tracePt t="12876" x="10841038" y="4802188"/>
          <p14:tracePt t="12884" x="10841038" y="4784725"/>
          <p14:tracePt t="12894" x="10841038" y="4775200"/>
          <p14:tracePt t="12905" x="10841038" y="4767263"/>
          <p14:tracePt t="12927" x="10841038" y="4759325"/>
          <p14:tracePt t="12965" x="10841038" y="4749800"/>
          <p14:tracePt t="16534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35" y="590994"/>
            <a:ext cx="4933696" cy="23876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PP Object Sans Heavy" panose="00000900000000000000" pitchFamily="2" charset="0"/>
              </a:rPr>
              <a:t>Conclusions &amp; Future Directions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727" y="2004348"/>
            <a:ext cx="45842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lvl="3" indent="-34290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D27F65"/>
                </a:solidFill>
                <a:latin typeface="PP Object Sans" panose="00000500000000000000" pitchFamily="2" charset="0"/>
              </a:rPr>
              <a:t>This work provides a proof of concept of the ability to detect at birth epigenetic alterations predisposing to childhood </a:t>
            </a:r>
            <a:r>
              <a:rPr lang="en-GB" dirty="0" err="1">
                <a:solidFill>
                  <a:srgbClr val="D27F65"/>
                </a:solidFill>
                <a:latin typeface="PP Object Sans" panose="00000500000000000000" pitchFamily="2" charset="0"/>
              </a:rPr>
              <a:t>leukemia</a:t>
            </a:r>
            <a:r>
              <a:rPr lang="en-GB" dirty="0">
                <a:solidFill>
                  <a:srgbClr val="D27F65"/>
                </a:solidFill>
                <a:latin typeface="PP Object Sans" panose="00000500000000000000" pitchFamily="2" charset="0"/>
              </a:rPr>
              <a:t> and reproducible in several cohorts and two ethnicities. </a:t>
            </a:r>
          </a:p>
          <a:p>
            <a:pPr marL="361950" lvl="3" indent="-34290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D27F65"/>
                </a:solidFill>
                <a:latin typeface="PP Object Sans" panose="00000500000000000000" pitchFamily="2" charset="0"/>
              </a:rPr>
              <a:t>DNA methylation alterations evident before diagnosis could be precursors of </a:t>
            </a:r>
            <a:r>
              <a:rPr lang="en-GB" dirty="0" err="1">
                <a:solidFill>
                  <a:srgbClr val="D27F65"/>
                </a:solidFill>
                <a:latin typeface="PP Object Sans" panose="00000500000000000000" pitchFamily="2" charset="0"/>
              </a:rPr>
              <a:t>pediatric</a:t>
            </a:r>
            <a:r>
              <a:rPr lang="en-GB" dirty="0">
                <a:solidFill>
                  <a:srgbClr val="D27F65"/>
                </a:solidFill>
                <a:latin typeface="PP Object Sans" panose="00000500000000000000" pitchFamily="2" charset="0"/>
              </a:rPr>
              <a:t> </a:t>
            </a:r>
            <a:r>
              <a:rPr lang="en-GB" dirty="0" err="1">
                <a:solidFill>
                  <a:srgbClr val="D27F65"/>
                </a:solidFill>
                <a:latin typeface="PP Object Sans" panose="00000500000000000000" pitchFamily="2" charset="0"/>
              </a:rPr>
              <a:t>leukemia</a:t>
            </a:r>
            <a:r>
              <a:rPr lang="en-GB" dirty="0">
                <a:solidFill>
                  <a:srgbClr val="D27F65"/>
                </a:solidFill>
                <a:latin typeface="PP Object Sans" panose="00000500000000000000" pitchFamily="2" charset="0"/>
              </a:rPr>
              <a:t> development and actionable targets for risk assessment and prognosis.</a:t>
            </a:r>
            <a:endParaRPr lang="en-US" dirty="0">
              <a:solidFill>
                <a:srgbClr val="D27F65"/>
              </a:solidFill>
              <a:latin typeface="PP Object Sans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678" y="619445"/>
            <a:ext cx="7399322" cy="61992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49190" y="457200"/>
            <a:ext cx="713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Molecular Diary of Exposure and Health Risks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06589E39-607C-4CFB-A839-82794D64C3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7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0"/>
    </mc:Choice>
    <mc:Fallback xmlns="">
      <p:transition spd="slow" advTm="19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/>
          <p:cNvSpPr>
            <a:spLocks noGrp="1"/>
          </p:cNvSpPr>
          <p:nvPr>
            <p:ph type="ctrTitle"/>
          </p:nvPr>
        </p:nvSpPr>
        <p:spPr>
          <a:xfrm>
            <a:off x="259975" y="454173"/>
            <a:ext cx="3512860" cy="600699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latin typeface="PP Object Sans Heavy" panose="00000900000000000000" pitchFamily="2" charset="0"/>
              </a:rPr>
              <a:t>Thank you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013013"/>
            <a:ext cx="647494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40" indent="-228594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F09C81"/>
                </a:solidFill>
                <a:latin typeface="PP Object Sans" panose="00000500000000000000" pitchFamily="2" charset="0"/>
              </a:rPr>
              <a:t>The participants (including parents and children) of the collaborating cohorts and teams</a:t>
            </a:r>
          </a:p>
          <a:p>
            <a:pPr marL="374640" indent="-228594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F09C81"/>
                </a:solidFill>
                <a:latin typeface="PP Object Sans" panose="00000500000000000000" pitchFamily="2" charset="0"/>
              </a:rPr>
              <a:t>International Childhood Cancer Cohort Consortium (I4C) </a:t>
            </a:r>
          </a:p>
          <a:p>
            <a:pPr marL="374640" indent="-228594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F09C81"/>
                </a:solidFill>
                <a:latin typeface="PP Object Sans" panose="00000500000000000000" pitchFamily="2" charset="0"/>
              </a:rPr>
              <a:t>Childhood Leukemia International Consortium (CLIC/CIRCLE)</a:t>
            </a:r>
          </a:p>
          <a:p>
            <a:pPr marL="374640" indent="-228594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F09C81"/>
                </a:solidFill>
                <a:latin typeface="PP Object Sans" panose="00000500000000000000" pitchFamily="2" charset="0"/>
              </a:rPr>
              <a:t>IARC ENV, GEM, LCA, Resource Mobilization &amp; SSR branches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501290" y="1013013"/>
            <a:ext cx="4585797" cy="135274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69" indent="-231769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en-US" sz="1400" b="1" dirty="0">
                <a:solidFill>
                  <a:srgbClr val="F09C81"/>
                </a:solidFill>
                <a:latin typeface="PP Object Sans" panose="00000500000000000000" pitchFamily="2" charset="0"/>
              </a:rPr>
              <a:t>Epigenomics and Mechanisms Branch, IARC:</a:t>
            </a:r>
          </a:p>
          <a:p>
            <a:pPr marL="231769" indent="-122236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</a:rPr>
              <a:t>Dr. Zdenko Herceg </a:t>
            </a:r>
            <a:r>
              <a:rPr lang="en-US" sz="1400" i="1" dirty="0">
                <a:solidFill>
                  <a:schemeClr val="bg1"/>
                </a:solidFill>
                <a:latin typeface="PP Object Sans" panose="00000500000000000000" pitchFamily="2" charset="0"/>
              </a:rPr>
              <a:t>(Branch head)</a:t>
            </a:r>
          </a:p>
          <a:p>
            <a:pPr marL="231769" indent="-122236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</a:rPr>
              <a:t>Dr. Akram Ghantous </a:t>
            </a:r>
            <a:r>
              <a:rPr lang="en-US" sz="1400" i="1" dirty="0">
                <a:solidFill>
                  <a:schemeClr val="bg1"/>
                </a:solidFill>
                <a:latin typeface="PP Object Sans" panose="00000500000000000000" pitchFamily="2" charset="0"/>
              </a:rPr>
              <a:t>(Data Scientist)</a:t>
            </a:r>
          </a:p>
          <a:p>
            <a:pPr marL="231769" indent="-122236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</a:rPr>
              <a:t>Mr. Cyrille Cuenin </a:t>
            </a:r>
            <a:r>
              <a:rPr lang="en-US" sz="1400" i="1" dirty="0">
                <a:solidFill>
                  <a:schemeClr val="bg1"/>
                </a:solidFill>
                <a:latin typeface="PP Object Sans" panose="00000500000000000000" pitchFamily="2" charset="0"/>
              </a:rPr>
              <a:t>(Laboratory)</a:t>
            </a:r>
          </a:p>
          <a:p>
            <a:pPr marL="231769" indent="-122236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</a:rPr>
              <a:t>Mr. Vincent Cahais </a:t>
            </a:r>
            <a:r>
              <a:rPr lang="en-US" sz="1400" i="1" dirty="0">
                <a:solidFill>
                  <a:schemeClr val="bg1"/>
                </a:solidFill>
                <a:latin typeface="PP Object Sans" panose="00000500000000000000" pitchFamily="2" charset="0"/>
              </a:rPr>
              <a:t>(Bioinformatics)</a:t>
            </a:r>
          </a:p>
          <a:p>
            <a:pPr marL="231769" indent="-122236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</a:rPr>
              <a:t>Dr. Alexei Novoloaca </a:t>
            </a:r>
            <a:r>
              <a:rPr lang="en-US" sz="1400" i="1" dirty="0">
                <a:solidFill>
                  <a:schemeClr val="bg1"/>
                </a:solidFill>
                <a:latin typeface="PP Object Sans" panose="00000500000000000000" pitchFamily="2" charset="0"/>
              </a:rPr>
              <a:t>(Graduated PhD student) </a:t>
            </a:r>
          </a:p>
          <a:p>
            <a:pPr marL="231769" indent="-122236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</a:rPr>
              <a:t>Dr. Natalia Spitz </a:t>
            </a:r>
            <a:r>
              <a:rPr lang="en-US" sz="1400" i="1" dirty="0">
                <a:solidFill>
                  <a:schemeClr val="bg1"/>
                </a:solidFill>
                <a:latin typeface="PP Object Sans" panose="00000500000000000000" pitchFamily="2" charset="0"/>
              </a:rPr>
              <a:t>(Postdoctoral scientist)</a:t>
            </a:r>
          </a:p>
          <a:p>
            <a:pPr marL="231769" indent="-122236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</a:rPr>
              <a:t>Dr. Farah Nassar </a:t>
            </a:r>
            <a:r>
              <a:rPr lang="en-US" sz="1400" i="1" dirty="0">
                <a:solidFill>
                  <a:schemeClr val="bg1"/>
                </a:solidFill>
                <a:latin typeface="PP Object Sans" panose="00000500000000000000" pitchFamily="2" charset="0"/>
              </a:rPr>
              <a:t>(Postdoctoral scientist)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2979352"/>
            <a:ext cx="616747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40" indent="-228594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F09C81"/>
                </a:solidFill>
                <a:latin typeface="PP Object Sans" panose="00000500000000000000" pitchFamily="2" charset="0"/>
                <a:cs typeface="Arial" panose="020B0604020202020204" pitchFamily="34" charset="0"/>
              </a:rPr>
              <a:t>Funders:</a:t>
            </a:r>
          </a:p>
          <a:p>
            <a:pPr marL="630238" lvl="1" indent="-180975"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schemeClr val="bg1"/>
                </a:solidFill>
                <a:latin typeface="PP Object Sans" panose="00000500000000000000" pitchFamily="2" charset="0"/>
                <a:cs typeface="Arial" panose="020B0604020202020204" pitchFamily="34" charset="0"/>
              </a:rPr>
              <a:t>INCa</a:t>
            </a: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  <a:cs typeface="Arial" panose="020B0604020202020204" pitchFamily="34" charset="0"/>
              </a:rPr>
              <a:t>-PEDIAHR </a:t>
            </a:r>
          </a:p>
          <a:p>
            <a:pPr marL="630238" lvl="1" indent="-180975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  <a:cs typeface="Arial" panose="020B0604020202020204" pitchFamily="34" charset="0"/>
              </a:rPr>
              <a:t>INSERM-</a:t>
            </a:r>
            <a:r>
              <a:rPr lang="en-US" sz="1400" dirty="0" err="1">
                <a:solidFill>
                  <a:schemeClr val="bg1"/>
                </a:solidFill>
                <a:latin typeface="PP Object Sans" panose="00000500000000000000" pitchFamily="2" charset="0"/>
                <a:cs typeface="Arial" panose="020B0604020202020204" pitchFamily="34" charset="0"/>
              </a:rPr>
              <a:t>INCa</a:t>
            </a: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  <a:cs typeface="Arial" panose="020B0604020202020204" pitchFamily="34" charset="0"/>
              </a:rPr>
              <a:t>-Plan Cancer </a:t>
            </a:r>
          </a:p>
          <a:p>
            <a:pPr marL="630238" lvl="1" indent="-180975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  <a:cs typeface="Arial" panose="020B0604020202020204" pitchFamily="34" charset="0"/>
              </a:rPr>
              <a:t>Marie Curie Actions-People-COFUND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CB6CBA-D4C4-DA46-9469-3ABCA2BCB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382" y="3311942"/>
            <a:ext cx="2433165" cy="19448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35057" y="3311942"/>
            <a:ext cx="36517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238" lvl="1" indent="-180975"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schemeClr val="bg1"/>
                </a:solidFill>
                <a:latin typeface="PP Object Sans" panose="00000500000000000000" pitchFamily="2" charset="0"/>
                <a:cs typeface="Arial" panose="020B0604020202020204" pitchFamily="34" charset="0"/>
              </a:rPr>
              <a:t>INCa</a:t>
            </a: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  <a:cs typeface="Arial" panose="020B0604020202020204" pitchFamily="34" charset="0"/>
              </a:rPr>
              <a:t>-PEDIAC</a:t>
            </a:r>
          </a:p>
          <a:p>
            <a:pPr marL="630238" lvl="1" indent="-180975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  <a:cs typeface="Arial" panose="020B0604020202020204" pitchFamily="34" charset="0"/>
              </a:rPr>
              <a:t>Children with Cancer UK</a:t>
            </a:r>
          </a:p>
          <a:p>
            <a:pPr marL="630238" lvl="1" indent="-180975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PP Object Sans" panose="00000500000000000000" pitchFamily="2" charset="0"/>
                <a:cs typeface="Arial" panose="020B0604020202020204" pitchFamily="34" charset="0"/>
              </a:rPr>
              <a:t>IARC Postdoctoral Fellowship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84FE57AA-DC82-4BD8-B2F5-04503D45B4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5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0"/>
    </mc:Choice>
    <mc:Fallback xmlns="">
      <p:transition spd="slow" advTm="6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6.1|5.7|10.1|5.6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BFE1832B8DD4CAF530CF92ED4AB1A" ma:contentTypeVersion="9" ma:contentTypeDescription="Create a new document." ma:contentTypeScope="" ma:versionID="681dc14871f7463257d30a5442082b25">
  <xsd:schema xmlns:xsd="http://www.w3.org/2001/XMLSchema" xmlns:xs="http://www.w3.org/2001/XMLSchema" xmlns:p="http://schemas.microsoft.com/office/2006/metadata/properties" xmlns:ns2="9011f75a-37a6-4075-88b7-0b383ab0e182" xmlns:ns3="e83f6244-5743-46bb-8998-a1b75b616a34" targetNamespace="http://schemas.microsoft.com/office/2006/metadata/properties" ma:root="true" ma:fieldsID="c14ce3789e6852db920f2eb05416ed11" ns2:_="" ns3:_="">
    <xsd:import namespace="9011f75a-37a6-4075-88b7-0b383ab0e182"/>
    <xsd:import namespace="e83f6244-5743-46bb-8998-a1b75b616a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11f75a-37a6-4075-88b7-0b383ab0e1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3f6244-5743-46bb-8998-a1b75b616a3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07B080-2042-4C05-B940-08EEF080EB5F}"/>
</file>

<file path=customXml/itemProps2.xml><?xml version="1.0" encoding="utf-8"?>
<ds:datastoreItem xmlns:ds="http://schemas.openxmlformats.org/officeDocument/2006/customXml" ds:itemID="{AB0E169A-178F-457B-8591-2122C34C2A75}"/>
</file>

<file path=docProps/app.xml><?xml version="1.0" encoding="utf-8"?>
<Properties xmlns="http://schemas.openxmlformats.org/officeDocument/2006/extended-properties" xmlns:vt="http://schemas.openxmlformats.org/officeDocument/2006/docPropsVTypes">
  <TotalTime>14916</TotalTime>
  <Words>849</Words>
  <Application>Microsoft Office PowerPoint</Application>
  <PresentationFormat>Widescreen</PresentationFormat>
  <Paragraphs>85</Paragraphs>
  <Slides>10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PP Object Sans</vt:lpstr>
      <vt:lpstr>PP Object Sans Heavy</vt:lpstr>
      <vt:lpstr>Wingdings</vt:lpstr>
      <vt:lpstr>Office Theme</vt:lpstr>
      <vt:lpstr>Searching for Origins of Childhood Cancer: Mapping “Molecular Diary” of Nature and Nurture</vt:lpstr>
      <vt:lpstr>PowerPoint Presentation</vt:lpstr>
      <vt:lpstr>Leukemia is the most common form of cancer in children</vt:lpstr>
      <vt:lpstr>PowerPoint Presentation</vt:lpstr>
      <vt:lpstr>PowerPoint Presentation</vt:lpstr>
      <vt:lpstr>Epigenetic imprint at birth predisposing to childhood leukemia</vt:lpstr>
      <vt:lpstr>PowerPoint Presentation</vt:lpstr>
      <vt:lpstr>Conclusions &amp; Future Directions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SOT CE Presentation Title As an Example for Everyone</dc:title>
  <dc:creator>Kevin Merritt</dc:creator>
  <cp:lastModifiedBy>Farah Nassar</cp:lastModifiedBy>
  <cp:revision>1305</cp:revision>
  <dcterms:created xsi:type="dcterms:W3CDTF">2018-02-28T21:47:59Z</dcterms:created>
  <dcterms:modified xsi:type="dcterms:W3CDTF">2022-09-13T11:39:18Z</dcterms:modified>
</cp:coreProperties>
</file>