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5.xml" ContentType="application/vnd.openxmlformats-officedocument.presentationml.tags+xml"/>
  <Override PartName="/docProps/app.xml" ContentType="application/vnd.openxmlformats-officedocument.extended-properties+xml"/>
  <Override PartName="/ppt/revisionInfo.xml" ContentType="application/vnd.ms-powerpoint.revisioninfo+xml"/>
  <Override PartName="/ppt/tags/tag4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420" r:id="rId2"/>
    <p:sldId id="421" r:id="rId3"/>
    <p:sldId id="424" r:id="rId4"/>
    <p:sldId id="480" r:id="rId5"/>
    <p:sldId id="422" r:id="rId6"/>
    <p:sldId id="423" r:id="rId7"/>
    <p:sldId id="42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337091-D879-7759-D7E1-B97DFFAE2DCF}" name="Jiri Zavadil" initials="JZ" userId="S::zavadilj@iarc.who.int::3d49fc00-0787-4e76-9f94-a86c5146d0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678D4A-9110-424C-915C-02E9D42A061A}" v="318" dt="2022-09-12T11:35:20.656"/>
  </p1510:revLst>
</p1510:revInfo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4" autoAdjust="0"/>
    <p:restoredTop sz="94660"/>
  </p:normalViewPr>
  <p:slideViewPr>
    <p:cSldViewPr snapToGrid="0">
      <p:cViewPr varScale="1">
        <p:scale>
          <a:sx n="62" d="100"/>
          <a:sy n="62" d="100"/>
        </p:scale>
        <p:origin x="9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FD772-A668-45A1-9EC5-4E5BD47253E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A75CE-C983-46A3-B6AE-5BE34514A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14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used concentrations that introduced cytotoxicity (LC40) </a:t>
            </a:r>
            <a:r>
              <a:rPr lang="en-GB" dirty="0">
                <a:solidFill>
                  <a:srgbClr val="FF0000"/>
                </a:solidFill>
              </a:rPr>
              <a:t>ensuring substantial </a:t>
            </a:r>
            <a:r>
              <a:rPr lang="en-GB" dirty="0"/>
              <a:t>damage on the cells without wiping out the culture.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A75CE-C983-46A3-B6AE-5BE34514AA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8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859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Genomic changes related to alterations in cell cycle progression/cell division – CNVs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A75CE-C983-46A3-B6AE-5BE34514AA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7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2176-D7B9-4F21-9A3B-E13E0BAAC91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9D8D-7466-4AB6-AD88-A27692DC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288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2176-D7B9-4F21-9A3B-E13E0BAAC91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9D8D-7466-4AB6-AD88-A27692DC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966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2176-D7B9-4F21-9A3B-E13E0BAAC91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9D8D-7466-4AB6-AD88-A27692DC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329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2176-D7B9-4F21-9A3B-E13E0BAAC91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9D8D-7466-4AB6-AD88-A27692DC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226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2176-D7B9-4F21-9A3B-E13E0BAAC91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9D8D-7466-4AB6-AD88-A27692DC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267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2176-D7B9-4F21-9A3B-E13E0BAAC91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9D8D-7466-4AB6-AD88-A27692DC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55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2176-D7B9-4F21-9A3B-E13E0BAAC91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9D8D-7466-4AB6-AD88-A27692DC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884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2176-D7B9-4F21-9A3B-E13E0BAAC91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9D8D-7466-4AB6-AD88-A27692DC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69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2176-D7B9-4F21-9A3B-E13E0BAAC91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9D8D-7466-4AB6-AD88-A27692DC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130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2176-D7B9-4F21-9A3B-E13E0BAAC91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9D8D-7466-4AB6-AD88-A27692DC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10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2176-D7B9-4F21-9A3B-E13E0BAAC91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9D8D-7466-4AB6-AD88-A27692DC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82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62176-D7B9-4F21-9A3B-E13E0BAAC91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D9D8D-7466-4AB6-AD88-A27692DC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91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audio" Target="../media/media2.m4a"/><Relationship Id="rId7" Type="http://schemas.openxmlformats.org/officeDocument/2006/relationships/image" Target="../media/image5.emf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microsoft.com/office/2007/relationships/media" Target="../media/media2.m4a"/><Relationship Id="rId16" Type="http://schemas.microsoft.com/office/2007/relationships/hdphoto" Target="../media/hdphoto1.wdp"/><Relationship Id="rId1" Type="http://schemas.openxmlformats.org/officeDocument/2006/relationships/tags" Target="../tags/tag2.xml"/><Relationship Id="rId6" Type="http://schemas.openxmlformats.org/officeDocument/2006/relationships/image" Target="../media/image4.emf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audio" Target="../media/media3.m4a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.png"/><Relationship Id="rId10" Type="http://schemas.openxmlformats.org/officeDocument/2006/relationships/image" Target="../media/image19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jpe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3.png"/><Relationship Id="rId2" Type="http://schemas.openxmlformats.org/officeDocument/2006/relationships/audio" Target="../media/media4.m4a"/><Relationship Id="rId16" Type="http://schemas.openxmlformats.org/officeDocument/2006/relationships/image" Target="../media/image1.png"/><Relationship Id="rId1" Type="http://schemas.microsoft.com/office/2007/relationships/media" Target="../media/media4.m4a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jpg"/><Relationship Id="rId15" Type="http://schemas.openxmlformats.org/officeDocument/2006/relationships/image" Target="../media/image29.jpeg"/><Relationship Id="rId10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microsoft.com/office/2007/relationships/media" Target="../media/media5.m4a"/><Relationship Id="rId16" Type="http://schemas.openxmlformats.org/officeDocument/2006/relationships/image" Target="../media/image40.jpeg"/><Relationship Id="rId1" Type="http://schemas.openxmlformats.org/officeDocument/2006/relationships/tags" Target="../tags/tag4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1.pn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6.m4a"/><Relationship Id="rId7" Type="http://schemas.openxmlformats.org/officeDocument/2006/relationships/image" Target="../media/image2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audio" Target="../media/media7.m4a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3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8.png"/><Relationship Id="rId14" Type="http://schemas.openxmlformats.org/officeDocument/2006/relationships/hyperlink" Target="mailto:korenjakm@iarc.who.in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B3B817E-9F29-9DE4-2722-4D536FCB5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032531"/>
            <a:ext cx="1227470" cy="7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834EC3-939D-325A-909F-72E7DE084ED1}"/>
              </a:ext>
            </a:extLst>
          </p:cNvPr>
          <p:cNvSpPr txBox="1"/>
          <p:nvPr/>
        </p:nvSpPr>
        <p:spPr>
          <a:xfrm>
            <a:off x="485775" y="22589"/>
            <a:ext cx="11220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Toxicogenomic analysis of mycotoxins as candidate carcinogens </a:t>
            </a:r>
            <a:endParaRPr lang="en-GB" sz="32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D4E798-161D-29AA-31A8-C7157637891E}"/>
              </a:ext>
            </a:extLst>
          </p:cNvPr>
          <p:cNvSpPr txBox="1"/>
          <p:nvPr/>
        </p:nvSpPr>
        <p:spPr>
          <a:xfrm>
            <a:off x="317373" y="682692"/>
            <a:ext cx="1170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0" i="1" dirty="0">
                <a:effectLst/>
              </a:rPr>
              <a:t>Liesel Claeys</a:t>
            </a:r>
            <a:r>
              <a:rPr lang="nl-NL" b="0" i="1" baseline="30000" dirty="0">
                <a:effectLst/>
              </a:rPr>
              <a:t>13</a:t>
            </a:r>
            <a:r>
              <a:rPr lang="nl-NL" b="1" i="1" u="none" strike="noStrike" dirty="0">
                <a:effectLst/>
              </a:rPr>
              <a:t> </a:t>
            </a:r>
            <a:r>
              <a:rPr lang="en-US" b="0" i="1" u="none" strike="noStrike" dirty="0">
                <a:effectLst/>
              </a:rPr>
              <a:t>Inge Huybrechts</a:t>
            </a:r>
            <a:r>
              <a:rPr lang="en-US" b="0" i="1" u="none" strike="noStrike" baseline="30000" dirty="0">
                <a:effectLst/>
              </a:rPr>
              <a:t>2</a:t>
            </a:r>
            <a:r>
              <a:rPr lang="en-US" b="0" i="1" u="none" strike="noStrike" dirty="0">
                <a:effectLst/>
              </a:rPr>
              <a:t> Marthe De Boevre</a:t>
            </a:r>
            <a:r>
              <a:rPr lang="en-US" b="0" i="1" u="none" strike="noStrike" baseline="30000" dirty="0">
                <a:effectLst/>
              </a:rPr>
              <a:t>3</a:t>
            </a:r>
            <a:r>
              <a:rPr lang="en-US" b="0" i="1" u="none" strike="noStrike" dirty="0">
                <a:effectLst/>
              </a:rPr>
              <a:t> Maria Zhivagui</a:t>
            </a:r>
            <a:r>
              <a:rPr lang="en-US" b="0" i="1" u="none" strike="noStrike" baseline="30000" dirty="0">
                <a:effectLst/>
              </a:rPr>
              <a:t>15</a:t>
            </a:r>
            <a:r>
              <a:rPr lang="en-US" b="0" i="1" u="none" strike="noStrike" dirty="0">
                <a:effectLst/>
              </a:rPr>
              <a:t> Vincent Cahais</a:t>
            </a:r>
            <a:r>
              <a:rPr lang="en-US" b="0" i="1" u="none" strike="noStrike" baseline="30000" dirty="0">
                <a:effectLst/>
              </a:rPr>
              <a:t>1</a:t>
            </a:r>
            <a:r>
              <a:rPr lang="en-US" b="0" i="1" u="none" strike="noStrike" dirty="0">
                <a:effectLst/>
              </a:rPr>
              <a:t> Yannick Gansemans</a:t>
            </a:r>
            <a:r>
              <a:rPr lang="en-US" b="0" i="1" u="none" strike="noStrike" baseline="30000" dirty="0">
                <a:effectLst/>
              </a:rPr>
              <a:t>4</a:t>
            </a:r>
            <a:r>
              <a:rPr lang="en-US" b="0" i="1" u="none" strike="noStrike" dirty="0">
                <a:effectLst/>
              </a:rPr>
              <a:t> Beatrice Fervers</a:t>
            </a:r>
            <a:r>
              <a:rPr lang="en-US" b="0" i="1" u="none" strike="noStrike" baseline="30000" dirty="0">
                <a:effectLst/>
              </a:rPr>
              <a:t>6</a:t>
            </a:r>
            <a:r>
              <a:rPr lang="en-US" b="0" i="1" u="none" strike="noStrike" dirty="0">
                <a:effectLst/>
              </a:rPr>
              <a:t> Filip Van Nieuwerburgh</a:t>
            </a:r>
            <a:r>
              <a:rPr lang="en-US" i="1" baseline="30000" dirty="0"/>
              <a:t>4</a:t>
            </a:r>
            <a:r>
              <a:rPr lang="en-US" b="0" i="1" u="none" strike="noStrike" dirty="0">
                <a:effectLst/>
              </a:rPr>
              <a:t> Sarah De Saeger</a:t>
            </a:r>
            <a:r>
              <a:rPr lang="en-US" b="0" i="1" u="none" strike="noStrike" baseline="30000" dirty="0">
                <a:effectLst/>
              </a:rPr>
              <a:t>3</a:t>
            </a:r>
            <a:r>
              <a:rPr lang="en-US" b="0" i="1" u="none" strike="noStrike" dirty="0">
                <a:effectLst/>
              </a:rPr>
              <a:t> </a:t>
            </a:r>
            <a:r>
              <a:rPr lang="en-US" b="0" i="1" u="sng" strike="noStrike" dirty="0">
                <a:effectLst/>
              </a:rPr>
              <a:t>Michael Korenjak</a:t>
            </a:r>
            <a:r>
              <a:rPr lang="en-US" b="0" i="1" strike="noStrike" baseline="30000" dirty="0">
                <a:effectLst/>
              </a:rPr>
              <a:t>1</a:t>
            </a:r>
            <a:r>
              <a:rPr lang="en-US" b="0" i="1" u="none" strike="noStrike" dirty="0">
                <a:effectLst/>
              </a:rPr>
              <a:t> and Jiri Zavadil</a:t>
            </a:r>
            <a:r>
              <a:rPr lang="en-US" b="0" i="1" u="none" strike="noStrike" baseline="30000" dirty="0">
                <a:effectLst/>
              </a:rPr>
              <a:t>1</a:t>
            </a:r>
            <a:endParaRPr lang="en-GB" i="1" baseline="30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D243C-06EF-4A7C-9282-E5A4AE628F24}"/>
              </a:ext>
            </a:extLst>
          </p:cNvPr>
          <p:cNvSpPr txBox="1"/>
          <p:nvPr/>
        </p:nvSpPr>
        <p:spPr>
          <a:xfrm>
            <a:off x="406400" y="1346738"/>
            <a:ext cx="11268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aseline="30000" dirty="0"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Epigenomics and Mechanisms Branch IARC; </a:t>
            </a:r>
            <a:r>
              <a:rPr lang="en-US" sz="1400" baseline="30000" dirty="0"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Nutrition and Metabolism Branch IARC; </a:t>
            </a:r>
            <a:r>
              <a:rPr lang="en-US" sz="1400" baseline="30000" dirty="0"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Cancer Research Institute Ghent Ghent University; </a:t>
            </a:r>
            <a:r>
              <a:rPr lang="en-US" sz="1400" baseline="30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sz="1400" dirty="0">
                <a:ea typeface="Tahoma" panose="020B0604030504040204" pitchFamily="34" charset="0"/>
                <a:cs typeface="Tahoma" panose="020B0604030504040204" pitchFamily="34" charset="0"/>
              </a:rPr>
              <a:t>NXTGNT NGS Core Facility Ghent; </a:t>
            </a:r>
            <a:r>
              <a:rPr lang="en-GB" sz="1400" baseline="30000" dirty="0"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GB" sz="1400" dirty="0">
                <a:ea typeface="Tahoma" panose="020B0604030504040204" pitchFamily="34" charset="0"/>
                <a:cs typeface="Tahoma" panose="020B0604030504040204" pitchFamily="34" charset="0"/>
              </a:rPr>
              <a:t>Cellular and Molecular Medicine University of California San Diego; </a:t>
            </a:r>
            <a:r>
              <a:rPr lang="en-GB" sz="1400" baseline="30000" dirty="0"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sz="1400" dirty="0">
                <a:ea typeface="Tahoma" panose="020B0604030504040204" pitchFamily="34" charset="0"/>
                <a:cs typeface="Tahoma" panose="020B0604030504040204" pitchFamily="34" charset="0"/>
              </a:rPr>
              <a:t>Cancer et </a:t>
            </a:r>
            <a:r>
              <a:rPr lang="en-GB" sz="1400" dirty="0" err="1">
                <a:ea typeface="Tahoma" panose="020B0604030504040204" pitchFamily="34" charset="0"/>
                <a:cs typeface="Tahoma" panose="020B0604030504040204" pitchFamily="34" charset="0"/>
              </a:rPr>
              <a:t>Environnement</a:t>
            </a:r>
            <a:r>
              <a:rPr lang="en-GB" sz="1400" dirty="0">
                <a:ea typeface="Tahoma" panose="020B0604030504040204" pitchFamily="34" charset="0"/>
                <a:cs typeface="Tahoma" panose="020B0604030504040204" pitchFamily="34" charset="0"/>
              </a:rPr>
              <a:t> Centre Leon </a:t>
            </a:r>
            <a:r>
              <a:rPr lang="en-GB" sz="1400" dirty="0" err="1">
                <a:ea typeface="Tahoma" panose="020B0604030504040204" pitchFamily="34" charset="0"/>
                <a:cs typeface="Tahoma" panose="020B0604030504040204" pitchFamily="34" charset="0"/>
              </a:rPr>
              <a:t>Berard</a:t>
            </a:r>
            <a:r>
              <a:rPr lang="en-GB" sz="1400" dirty="0">
                <a:ea typeface="Tahoma" panose="020B0604030504040204" pitchFamily="34" charset="0"/>
                <a:cs typeface="Tahoma" panose="020B0604030504040204" pitchFamily="34" charset="0"/>
              </a:rPr>
              <a:t> Lyon</a:t>
            </a:r>
            <a:endParaRPr lang="en-US" sz="1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Table 18">
            <a:extLst>
              <a:ext uri="{FF2B5EF4-FFF2-40B4-BE49-F238E27FC236}">
                <a16:creationId xmlns:a16="http://schemas.microsoft.com/office/drawing/2014/main" id="{6D92AF9C-E3AA-5219-F6ED-D395BE275B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03329"/>
              </p:ext>
            </p:extLst>
          </p:nvPr>
        </p:nvGraphicFramePr>
        <p:xfrm>
          <a:off x="406400" y="3084647"/>
          <a:ext cx="5951871" cy="28484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7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6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42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b="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Colorectal cancer (CRC)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 = 6291 cases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Liver cancer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 = 834 cases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3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Deoxy-nivalenol (DON)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CRC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1.14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(1.04 – 1.25) p-trend &lt; 0.01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Proximal colon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1.19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(1.00 – 1.41) p-trend = 0.04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Liver cancer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1.48</a:t>
                      </a:r>
                      <a:r>
                        <a:rPr lang="en-GB" sz="1200" b="0" dirty="0"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(1.13 – 1.94) p-trend &lt; 0.01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Hepatocellular</a:t>
                      </a:r>
                      <a:r>
                        <a:rPr lang="en-GB" sz="1200" b="0" baseline="0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carcinoma (H</a:t>
                      </a:r>
                      <a:r>
                        <a:rPr lang="en-GB" sz="1200" b="0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CC)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2.16</a:t>
                      </a:r>
                      <a:r>
                        <a:rPr lang="en-GB" sz="1200" b="0" dirty="0"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(1.38 – 3.41) p-trend &lt; 0.001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Patulin (PAT)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Rectum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1.18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(1.05 – 1.32) p-trend &lt; 0.01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HCC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1.48</a:t>
                      </a:r>
                      <a:r>
                        <a:rPr lang="en-GB" sz="1200" b="0" dirty="0"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(1.04 – 2.12) p-trend = 0.02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i="1" dirty="0"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Fusarium</a:t>
                      </a:r>
                      <a:r>
                        <a:rPr lang="en-GB" sz="1200" b="0" dirty="0"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group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Proximal</a:t>
                      </a:r>
                      <a:r>
                        <a:rPr lang="en-GB" sz="1200" b="0" baseline="0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colon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1.20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(1.01 – 1.42) p-trend = 0.04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73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Multi-mycotoxin exposure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CRC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1.14</a:t>
                      </a:r>
                      <a:r>
                        <a:rPr lang="en-GB" sz="1200" b="0" dirty="0"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(1.00 – 1.28) p-trend = 0.06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HCC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1.68</a:t>
                      </a:r>
                      <a:r>
                        <a:rPr lang="en-GB" sz="1200" b="0" dirty="0"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(1.04 – 2.70) p-trend = 0.03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51DF243C-5823-2AEC-FF6F-AF70EB56938D}"/>
              </a:ext>
            </a:extLst>
          </p:cNvPr>
          <p:cNvGrpSpPr/>
          <p:nvPr/>
        </p:nvGrpSpPr>
        <p:grpSpPr>
          <a:xfrm>
            <a:off x="406400" y="1958277"/>
            <a:ext cx="5787081" cy="987057"/>
            <a:chOff x="406400" y="1958277"/>
            <a:chExt cx="5787081" cy="98705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42B5DB-9D55-3F4E-2539-281373D2CD83}"/>
                </a:ext>
              </a:extLst>
            </p:cNvPr>
            <p:cNvSpPr txBox="1"/>
            <p:nvPr/>
          </p:nvSpPr>
          <p:spPr>
            <a:xfrm>
              <a:off x="408158" y="1958277"/>
              <a:ext cx="2600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070C0"/>
                  </a:solidFill>
                </a:rPr>
                <a:t>Hypothesis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399B0-0649-772D-22E7-1F23E6450DB5}"/>
                </a:ext>
              </a:extLst>
            </p:cNvPr>
            <p:cNvSpPr txBox="1"/>
            <p:nvPr/>
          </p:nvSpPr>
          <p:spPr>
            <a:xfrm>
              <a:off x="406400" y="2299003"/>
              <a:ext cx="57870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Chronic intake of multiple mycotoxins is associated with an </a:t>
              </a:r>
              <a:r>
                <a:rPr lang="en-GB" u="sng" dirty="0"/>
                <a:t>increased risk</a:t>
              </a:r>
              <a:r>
                <a:rPr lang="en-GB" dirty="0"/>
                <a:t> of developing cancer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A895139-DB4B-DBBD-5B68-E36B79DC75A1}"/>
              </a:ext>
            </a:extLst>
          </p:cNvPr>
          <p:cNvGrpSpPr/>
          <p:nvPr/>
        </p:nvGrpSpPr>
        <p:grpSpPr>
          <a:xfrm>
            <a:off x="6576304" y="1958277"/>
            <a:ext cx="5514096" cy="4315085"/>
            <a:chOff x="6576304" y="1958277"/>
            <a:chExt cx="5514096" cy="431508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1E4C30-6514-69A7-A935-4C3E34E20B1D}"/>
                </a:ext>
              </a:extLst>
            </p:cNvPr>
            <p:cNvSpPr txBox="1"/>
            <p:nvPr/>
          </p:nvSpPr>
          <p:spPr>
            <a:xfrm>
              <a:off x="6576304" y="1958277"/>
              <a:ext cx="55140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070C0"/>
                  </a:solidFill>
                </a:rPr>
                <a:t>What are the potential mechanisms through which mycotoxins may contribute to carcinogenesis?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F085C9E-1A8A-865C-8AC0-F5876F8A3BD5}"/>
                </a:ext>
              </a:extLst>
            </p:cNvPr>
            <p:cNvGrpSpPr/>
            <p:nvPr/>
          </p:nvGrpSpPr>
          <p:grpSpPr>
            <a:xfrm>
              <a:off x="7243421" y="3110441"/>
              <a:ext cx="4179861" cy="3162921"/>
              <a:chOff x="7255713" y="2621336"/>
              <a:chExt cx="4256877" cy="3162921"/>
            </a:xfrm>
          </p:grpSpPr>
          <p:pic>
            <p:nvPicPr>
              <p:cNvPr id="15" name="Picture 14" descr="https://ars.els-cdn.com/content/image/1-s2.0-S016041202100249X-gr3_lrg.jpg">
                <a:extLst>
                  <a:ext uri="{FF2B5EF4-FFF2-40B4-BE49-F238E27FC236}">
                    <a16:creationId xmlns:a16="http://schemas.microsoft.com/office/drawing/2014/main" id="{C4F6E973-2214-6C8F-4A8B-03C2B2EDA7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55713" y="2621336"/>
                <a:ext cx="4256877" cy="3162921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955B8C3-8315-477E-E3EF-3D6189CD357F}"/>
                  </a:ext>
                </a:extLst>
              </p:cNvPr>
              <p:cNvSpPr/>
              <p:nvPr/>
            </p:nvSpPr>
            <p:spPr>
              <a:xfrm>
                <a:off x="8930521" y="3880139"/>
                <a:ext cx="914400" cy="9162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722C7B-C4C6-8051-135A-9F81AFE9A906}"/>
                </a:ext>
              </a:extLst>
            </p:cNvPr>
            <p:cNvSpPr txBox="1"/>
            <p:nvPr/>
          </p:nvSpPr>
          <p:spPr>
            <a:xfrm>
              <a:off x="8146145" y="2717722"/>
              <a:ext cx="2374411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990000"/>
                  </a:solidFill>
                  <a:cs typeface="Arial" charset="0"/>
                </a:rPr>
                <a:t>Key characteristics (KC)</a:t>
              </a:r>
              <a:endParaRPr lang="en-GB" dirty="0">
                <a:solidFill>
                  <a:srgbClr val="990000"/>
                </a:solidFill>
                <a:cs typeface="Arial" charset="0"/>
              </a:endParaRPr>
            </a:p>
          </p:txBody>
        </p:sp>
      </p:grp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91C9304A-4C88-9A31-4943-3CA37BF1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AE184E0-0BD4-4705-A12B-9B71DDE63301}" type="slidenum">
              <a:rPr lang="en-GB" noProof="0" smtClean="0"/>
              <a:pPr/>
              <a:t>1</a:t>
            </a:fld>
            <a:endParaRPr lang="en-GB" noProof="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97267DA7-5CCD-08F4-D99E-9E46624DD6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05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26"/>
    </mc:Choice>
    <mc:Fallback xmlns="">
      <p:transition spd="slow" advTm="33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95B8A7B-21D9-4157-9FFC-F2653CEB84D5}"/>
              </a:ext>
            </a:extLst>
          </p:cNvPr>
          <p:cNvGrpSpPr>
            <a:grpSpLocks noChangeAspect="1"/>
          </p:cNvGrpSpPr>
          <p:nvPr/>
        </p:nvGrpSpPr>
        <p:grpSpPr>
          <a:xfrm>
            <a:off x="928254" y="1666923"/>
            <a:ext cx="6195802" cy="2435957"/>
            <a:chOff x="332505" y="1316701"/>
            <a:chExt cx="7010400" cy="27562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EA08C-A29B-A010-FF75-259EAC500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2505" y="1316701"/>
              <a:ext cx="7010400" cy="275622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63CAD5-77E3-28A5-018E-B015525D488F}"/>
                </a:ext>
              </a:extLst>
            </p:cNvPr>
            <p:cNvSpPr txBox="1"/>
            <p:nvPr/>
          </p:nvSpPr>
          <p:spPr>
            <a:xfrm>
              <a:off x="332505" y="1496897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SBS40</a:t>
              </a:r>
              <a:endPara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F536F56-ACFD-D29F-5205-166DEF4DCEBD}"/>
              </a:ext>
            </a:extLst>
          </p:cNvPr>
          <p:cNvSpPr txBox="1"/>
          <p:nvPr/>
        </p:nvSpPr>
        <p:spPr>
          <a:xfrm>
            <a:off x="232092" y="2823"/>
            <a:ext cx="11792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SBS mutational signatures in DON and PAT exposed liver and colorectal cell lines</a:t>
            </a:r>
            <a:endParaRPr lang="en-US" sz="2800" dirty="0"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2664D4-FF48-5ABF-5BCA-043257A04D06}"/>
              </a:ext>
            </a:extLst>
          </p:cNvPr>
          <p:cNvGrpSpPr>
            <a:grpSpLocks noChangeAspect="1"/>
          </p:cNvGrpSpPr>
          <p:nvPr/>
        </p:nvGrpSpPr>
        <p:grpSpPr>
          <a:xfrm>
            <a:off x="928254" y="3922407"/>
            <a:ext cx="6190993" cy="2370975"/>
            <a:chOff x="332505" y="3625311"/>
            <a:chExt cx="7004959" cy="26827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DA4A75-A60B-EC22-CA36-904CF9DD9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2505" y="3905670"/>
              <a:ext cx="7004959" cy="240234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B89CBB-F772-0530-CB87-49390437C6F0}"/>
                </a:ext>
              </a:extLst>
            </p:cNvPr>
            <p:cNvSpPr txBox="1"/>
            <p:nvPr/>
          </p:nvSpPr>
          <p:spPr>
            <a:xfrm>
              <a:off x="332505" y="3625311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SBS18</a:t>
              </a:r>
              <a:endPara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D23ABA65-716A-C288-EE28-92B02F77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064431"/>
            <a:ext cx="1227470" cy="7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96B0404-B3FB-9747-1E92-7FF05212FF3F}"/>
              </a:ext>
            </a:extLst>
          </p:cNvPr>
          <p:cNvGrpSpPr/>
          <p:nvPr/>
        </p:nvGrpSpPr>
        <p:grpSpPr>
          <a:xfrm>
            <a:off x="7337464" y="1572322"/>
            <a:ext cx="4639458" cy="5087496"/>
            <a:chOff x="7328649" y="1352866"/>
            <a:chExt cx="4639458" cy="5087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71FDC5-0E6B-E05D-590A-338D67BD5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37466" y="1559239"/>
              <a:ext cx="4627265" cy="3139712"/>
            </a:xfrm>
            <a:prstGeom prst="rect">
              <a:avLst/>
            </a:prstGeom>
          </p:spPr>
        </p:pic>
        <p:sp>
          <p:nvSpPr>
            <p:cNvPr id="2" name="Right Bracket 1">
              <a:extLst>
                <a:ext uri="{FF2B5EF4-FFF2-40B4-BE49-F238E27FC236}">
                  <a16:creationId xmlns:a16="http://schemas.microsoft.com/office/drawing/2014/main" id="{FC7A50FD-4D05-5AE2-6804-6C23E82387A1}"/>
                </a:ext>
              </a:extLst>
            </p:cNvPr>
            <p:cNvSpPr/>
            <p:nvPr/>
          </p:nvSpPr>
          <p:spPr>
            <a:xfrm rot="16200000">
              <a:off x="8671305" y="766362"/>
              <a:ext cx="178060" cy="2029115"/>
            </a:xfrm>
            <a:prstGeom prst="righ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ight Bracket 13">
              <a:extLst>
                <a:ext uri="{FF2B5EF4-FFF2-40B4-BE49-F238E27FC236}">
                  <a16:creationId xmlns:a16="http://schemas.microsoft.com/office/drawing/2014/main" id="{F23799C1-0F99-3C95-D701-DE1F67E44309}"/>
                </a:ext>
              </a:extLst>
            </p:cNvPr>
            <p:cNvSpPr/>
            <p:nvPr/>
          </p:nvSpPr>
          <p:spPr>
            <a:xfrm rot="16200000">
              <a:off x="10758828" y="769903"/>
              <a:ext cx="178060" cy="2029115"/>
            </a:xfrm>
            <a:prstGeom prst="righ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1D8FBC-2E04-D259-93B1-79EA5D2B923E}"/>
                </a:ext>
              </a:extLst>
            </p:cNvPr>
            <p:cNvSpPr txBox="1"/>
            <p:nvPr/>
          </p:nvSpPr>
          <p:spPr>
            <a:xfrm>
              <a:off x="8329716" y="1352866"/>
              <a:ext cx="8612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HepG2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849E5B-77A4-1A4A-E38B-8DFAC0B88C5D}"/>
                </a:ext>
              </a:extLst>
            </p:cNvPr>
            <p:cNvSpPr txBox="1"/>
            <p:nvPr/>
          </p:nvSpPr>
          <p:spPr>
            <a:xfrm>
              <a:off x="10417239" y="1352866"/>
              <a:ext cx="8612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HT-29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656760-6A44-9340-E536-526F3F6A9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28649" y="3300650"/>
              <a:ext cx="4639458" cy="313971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C0F1C7-1188-D18E-46F5-A0859D02F20B}"/>
              </a:ext>
            </a:extLst>
          </p:cNvPr>
          <p:cNvGrpSpPr/>
          <p:nvPr/>
        </p:nvGrpSpPr>
        <p:grpSpPr>
          <a:xfrm>
            <a:off x="4119275" y="1816557"/>
            <a:ext cx="7474654" cy="3406747"/>
            <a:chOff x="4119275" y="1597101"/>
            <a:chExt cx="7474654" cy="340674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343D05D-C43B-5204-86E9-136C1BC0619B}"/>
                </a:ext>
              </a:extLst>
            </p:cNvPr>
            <p:cNvSpPr/>
            <p:nvPr/>
          </p:nvSpPr>
          <p:spPr>
            <a:xfrm>
              <a:off x="10479633" y="2610804"/>
              <a:ext cx="225536" cy="238696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CC3B630-61F0-B5F8-2ECD-65342B0A3736}"/>
                </a:ext>
              </a:extLst>
            </p:cNvPr>
            <p:cNvSpPr/>
            <p:nvPr/>
          </p:nvSpPr>
          <p:spPr>
            <a:xfrm>
              <a:off x="11165944" y="2621437"/>
              <a:ext cx="427985" cy="238241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8059E5-F9DE-4D9A-3883-4E522DC030EF}"/>
                </a:ext>
              </a:extLst>
            </p:cNvPr>
            <p:cNvSpPr/>
            <p:nvPr/>
          </p:nvSpPr>
          <p:spPr>
            <a:xfrm>
              <a:off x="4119275" y="1597101"/>
              <a:ext cx="2949063" cy="7114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A506350-EB00-FBCF-D9F6-5AA9C6486A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116" y="863307"/>
            <a:ext cx="705448" cy="6762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5EB482-A091-40DF-69F4-3E29F22B35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4998" y="961671"/>
            <a:ext cx="882964" cy="50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4453A7-D3F5-9638-F11D-AE317A8FEA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7461" y="804314"/>
            <a:ext cx="773363" cy="6762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1FA452-D7E8-F001-91C0-FD07F2220D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55623" y="851585"/>
            <a:ext cx="918370" cy="6702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145E681-F536-D2DE-398B-9CC219436053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7957" y="792887"/>
            <a:ext cx="644624" cy="6099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E9F4D7E-1137-BC35-D825-0B83AECDD0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78022" y="902731"/>
            <a:ext cx="687289" cy="6702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FBE8CD9-C058-55C0-0A39-AEF0A198BF4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92144" y="686932"/>
            <a:ext cx="555755" cy="94789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80965DC-422D-714C-7A1F-3C127344F177}"/>
              </a:ext>
            </a:extLst>
          </p:cNvPr>
          <p:cNvSpPr txBox="1"/>
          <p:nvPr/>
        </p:nvSpPr>
        <p:spPr>
          <a:xfrm>
            <a:off x="1486898" y="645555"/>
            <a:ext cx="22031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Chronically treated bulk cultures</a:t>
            </a:r>
            <a:endParaRPr lang="en-US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E52C64-5A66-690D-AC35-083C2D6B9844}"/>
              </a:ext>
            </a:extLst>
          </p:cNvPr>
          <p:cNvSpPr txBox="1"/>
          <p:nvPr/>
        </p:nvSpPr>
        <p:spPr>
          <a:xfrm>
            <a:off x="4753011" y="645555"/>
            <a:ext cx="1510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Single cell subcloning</a:t>
            </a:r>
            <a:endParaRPr lang="en-US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0EDA69-F4CD-B351-BB30-EB64362C2AD3}"/>
              </a:ext>
            </a:extLst>
          </p:cNvPr>
          <p:cNvSpPr txBox="1"/>
          <p:nvPr/>
        </p:nvSpPr>
        <p:spPr>
          <a:xfrm>
            <a:off x="7522407" y="645555"/>
            <a:ext cx="1241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Clonal expansion</a:t>
            </a:r>
            <a:endParaRPr lang="en-US" sz="1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69D153-AF17-1ADC-731C-D0AEC19C49FB}"/>
              </a:ext>
            </a:extLst>
          </p:cNvPr>
          <p:cNvSpPr txBox="1"/>
          <p:nvPr/>
        </p:nvSpPr>
        <p:spPr>
          <a:xfrm>
            <a:off x="9921593" y="980318"/>
            <a:ext cx="115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Whole-genome</a:t>
            </a:r>
          </a:p>
          <a:p>
            <a:pPr algn="ctr"/>
            <a:r>
              <a:rPr lang="en-GB" sz="1200" dirty="0"/>
              <a:t>sequencing</a:t>
            </a:r>
            <a:endParaRPr lang="en-US" sz="1200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748B918-5062-E81D-E6F4-B8024DA4B283}"/>
              </a:ext>
            </a:extLst>
          </p:cNvPr>
          <p:cNvCxnSpPr>
            <a:stCxn id="12" idx="3"/>
          </p:cNvCxnSpPr>
          <p:nvPr/>
        </p:nvCxnSpPr>
        <p:spPr>
          <a:xfrm flipV="1">
            <a:off x="3420564" y="1198749"/>
            <a:ext cx="776897" cy="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A4586E2-116D-1099-CCAB-D4184614A89A}"/>
              </a:ext>
            </a:extLst>
          </p:cNvPr>
          <p:cNvCxnSpPr/>
          <p:nvPr/>
        </p:nvCxnSpPr>
        <p:spPr>
          <a:xfrm flipV="1">
            <a:off x="6778285" y="1193836"/>
            <a:ext cx="776897" cy="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2EC5246-B919-C90E-638A-2EA131798D29}"/>
              </a:ext>
            </a:extLst>
          </p:cNvPr>
          <p:cNvCxnSpPr/>
          <p:nvPr/>
        </p:nvCxnSpPr>
        <p:spPr>
          <a:xfrm flipV="1">
            <a:off x="8484183" y="1198756"/>
            <a:ext cx="776897" cy="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FF7C2CA2-A7A3-5D42-81F2-6C4EDEEF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AE184E0-0BD4-4705-A12B-9B71DDE63301}" type="slidenum">
              <a:rPr lang="en-GB" noProof="0" smtClean="0"/>
              <a:pPr/>
              <a:t>2</a:t>
            </a:fld>
            <a:endParaRPr lang="en-GB" noProof="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BD1596E-2AB0-C6E6-FE35-BBF4614473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670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66"/>
    </mc:Choice>
    <mc:Fallback xmlns="">
      <p:transition spd="slow" advTm="48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C8F848-709A-AFBB-0645-5444B9281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4" y="6057931"/>
            <a:ext cx="1227470" cy="7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4C4FD7D-05BB-0EFA-8D35-7664A1C09385}"/>
              </a:ext>
            </a:extLst>
          </p:cNvPr>
          <p:cNvGrpSpPr/>
          <p:nvPr/>
        </p:nvGrpSpPr>
        <p:grpSpPr>
          <a:xfrm>
            <a:off x="212339" y="880684"/>
            <a:ext cx="5450447" cy="4615255"/>
            <a:chOff x="297683" y="1087948"/>
            <a:chExt cx="5450447" cy="4615255"/>
          </a:xfrm>
        </p:grpSpPr>
        <p:sp>
          <p:nvSpPr>
            <p:cNvPr id="5" name="Tekstvak 90">
              <a:extLst>
                <a:ext uri="{FF2B5EF4-FFF2-40B4-BE49-F238E27FC236}">
                  <a16:creationId xmlns:a16="http://schemas.microsoft.com/office/drawing/2014/main" id="{97A071C2-63B1-B1A3-0BD4-398137052B4B}"/>
                </a:ext>
              </a:extLst>
            </p:cNvPr>
            <p:cNvSpPr txBox="1"/>
            <p:nvPr/>
          </p:nvSpPr>
          <p:spPr>
            <a:xfrm>
              <a:off x="760098" y="1087948"/>
              <a:ext cx="3579717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nl-BE" sz="2000" b="1" dirty="0">
                  <a:solidFill>
                    <a:srgbClr val="FF0000"/>
                  </a:solidFill>
                </a:rPr>
                <a:t>DON</a:t>
              </a:r>
              <a:r>
                <a:rPr lang="nl-BE" sz="2000" dirty="0">
                  <a:solidFill>
                    <a:srgbClr val="FF0000"/>
                  </a:solidFill>
                </a:rPr>
                <a:t>-specific activation</a:t>
              </a:r>
              <a:endParaRPr lang="en-GB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6" name="Groep 92">
              <a:extLst>
                <a:ext uri="{FF2B5EF4-FFF2-40B4-BE49-F238E27FC236}">
                  <a16:creationId xmlns:a16="http://schemas.microsoft.com/office/drawing/2014/main" id="{E2B51038-5BFE-6620-9653-26A984010BE3}"/>
                </a:ext>
              </a:extLst>
            </p:cNvPr>
            <p:cNvGrpSpPr/>
            <p:nvPr/>
          </p:nvGrpSpPr>
          <p:grpSpPr>
            <a:xfrm>
              <a:off x="792594" y="2020354"/>
              <a:ext cx="2408030" cy="3322066"/>
              <a:chOff x="6513326" y="893352"/>
              <a:chExt cx="2634428" cy="9295613"/>
            </a:xfrm>
          </p:grpSpPr>
          <p:pic>
            <p:nvPicPr>
              <p:cNvPr id="7" name="Afbeelding 104">
                <a:extLst>
                  <a:ext uri="{FF2B5EF4-FFF2-40B4-BE49-F238E27FC236}">
                    <a16:creationId xmlns:a16="http://schemas.microsoft.com/office/drawing/2014/main" id="{5CDFEB96-3985-FD1E-C95F-6018BC0D7C98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4" t="4773" r="91977"/>
              <a:stretch/>
            </p:blipFill>
            <p:spPr>
              <a:xfrm>
                <a:off x="6513326" y="893352"/>
                <a:ext cx="207190" cy="9262615"/>
              </a:xfrm>
              <a:prstGeom prst="rect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</p:pic>
          <p:pic>
            <p:nvPicPr>
              <p:cNvPr id="8" name="Afbeelding 105">
                <a:extLst>
                  <a:ext uri="{FF2B5EF4-FFF2-40B4-BE49-F238E27FC236}">
                    <a16:creationId xmlns:a16="http://schemas.microsoft.com/office/drawing/2014/main" id="{C5347C3F-1044-C8B9-217F-2515E2E9512D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88" t="4802" r="85095"/>
              <a:stretch/>
            </p:blipFill>
            <p:spPr>
              <a:xfrm>
                <a:off x="6767904" y="909068"/>
                <a:ext cx="591972" cy="9262615"/>
              </a:xfrm>
              <a:prstGeom prst="rect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</p:pic>
          <p:pic>
            <p:nvPicPr>
              <p:cNvPr id="9" name="Afbeelding 106">
                <a:extLst>
                  <a:ext uri="{FF2B5EF4-FFF2-40B4-BE49-F238E27FC236}">
                    <a16:creationId xmlns:a16="http://schemas.microsoft.com/office/drawing/2014/main" id="{58D749D5-6768-60C1-AA37-5D295674A548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61" t="4733" r="78272"/>
              <a:stretch/>
            </p:blipFill>
            <p:spPr>
              <a:xfrm>
                <a:off x="7407264" y="909068"/>
                <a:ext cx="591972" cy="9262615"/>
              </a:xfrm>
              <a:prstGeom prst="rect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</p:pic>
          <p:pic>
            <p:nvPicPr>
              <p:cNvPr id="10" name="Afbeelding 107">
                <a:extLst>
                  <a:ext uri="{FF2B5EF4-FFF2-40B4-BE49-F238E27FC236}">
                    <a16:creationId xmlns:a16="http://schemas.microsoft.com/office/drawing/2014/main" id="{81FF8D51-1565-1330-AC13-AD86A64EB2D1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53" t="4696" r="71259"/>
              <a:stretch/>
            </p:blipFill>
            <p:spPr>
              <a:xfrm>
                <a:off x="8046624" y="909068"/>
                <a:ext cx="591972" cy="9262615"/>
              </a:xfrm>
              <a:prstGeom prst="rect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</p:pic>
          <p:pic>
            <p:nvPicPr>
              <p:cNvPr id="11" name="Afbeelding 108">
                <a:extLst>
                  <a:ext uri="{FF2B5EF4-FFF2-40B4-BE49-F238E27FC236}">
                    <a16:creationId xmlns:a16="http://schemas.microsoft.com/office/drawing/2014/main" id="{AD72D2EE-7B8C-4326-7DD7-A402F1DEAA74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6" t="4809" r="69549"/>
              <a:stretch/>
            </p:blipFill>
            <p:spPr>
              <a:xfrm>
                <a:off x="8685984" y="926350"/>
                <a:ext cx="207190" cy="9262615"/>
              </a:xfrm>
              <a:prstGeom prst="rect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</p:pic>
          <p:pic>
            <p:nvPicPr>
              <p:cNvPr id="12" name="Afbeelding 109">
                <a:extLst>
                  <a:ext uri="{FF2B5EF4-FFF2-40B4-BE49-F238E27FC236}">
                    <a16:creationId xmlns:a16="http://schemas.microsoft.com/office/drawing/2014/main" id="{3D21D145-55DC-3688-81B0-F3F76104690C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21" t="4641" r="67830"/>
              <a:stretch/>
            </p:blipFill>
            <p:spPr>
              <a:xfrm>
                <a:off x="8940564" y="926350"/>
                <a:ext cx="207190" cy="9262615"/>
              </a:xfrm>
              <a:prstGeom prst="rect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</p:pic>
        </p:grp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2F815AA1-7825-0D8B-5123-6C4ACB393C05}"/>
                </a:ext>
              </a:extLst>
            </p:cNvPr>
            <p:cNvSpPr txBox="1"/>
            <p:nvPr/>
          </p:nvSpPr>
          <p:spPr>
            <a:xfrm rot="16200000">
              <a:off x="9079" y="3290329"/>
              <a:ext cx="12204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307 genes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8899C295-9A47-94E9-21D2-033968456B7B}"/>
                </a:ext>
              </a:extLst>
            </p:cNvPr>
            <p:cNvSpPr txBox="1"/>
            <p:nvPr/>
          </p:nvSpPr>
          <p:spPr>
            <a:xfrm>
              <a:off x="297683" y="5441593"/>
              <a:ext cx="43331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Time (hr):   0      1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GB" sz="10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1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8     1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05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 8     </a:t>
              </a:r>
              <a:r>
                <a:rPr lang="en-GB" sz="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0" dirty="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GB" sz="800" dirty="0"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8       8</a:t>
              </a:r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Isosceles Triangle 10">
              <a:extLst>
                <a:ext uri="{FF2B5EF4-FFF2-40B4-BE49-F238E27FC236}">
                  <a16:creationId xmlns:a16="http://schemas.microsoft.com/office/drawing/2014/main" id="{18FD3CAE-FEA5-3869-1984-422026DB808D}"/>
                </a:ext>
              </a:extLst>
            </p:cNvPr>
            <p:cNvSpPr/>
            <p:nvPr/>
          </p:nvSpPr>
          <p:spPr>
            <a:xfrm rot="16200000">
              <a:off x="1252283" y="5206737"/>
              <a:ext cx="126000" cy="502226"/>
            </a:xfrm>
            <a:prstGeom prst="triangle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6B61728-9DFE-4966-935B-B1FE919F1F8D}"/>
                </a:ext>
              </a:extLst>
            </p:cNvPr>
            <p:cNvSpPr txBox="1"/>
            <p:nvPr/>
          </p:nvSpPr>
          <p:spPr>
            <a:xfrm>
              <a:off x="3190837" y="2335722"/>
              <a:ext cx="2557293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u="sng" dirty="0"/>
                <a:t>Top pathways</a:t>
              </a:r>
              <a:r>
                <a:rPr lang="en-US" sz="1000" b="1" dirty="0"/>
                <a:t>		</a:t>
              </a:r>
              <a:r>
                <a:rPr lang="en-US" sz="1000" b="1" u="sng" dirty="0"/>
                <a:t>Count</a:t>
              </a:r>
            </a:p>
            <a:p>
              <a:r>
                <a:rPr lang="en-US" sz="1000" b="1" dirty="0"/>
                <a:t>RNA metabolism</a:t>
              </a:r>
              <a:r>
                <a:rPr lang="en-US" sz="1000" dirty="0"/>
                <a:t>		23</a:t>
              </a:r>
            </a:p>
            <a:p>
              <a:r>
                <a:rPr lang="en-US" sz="1000" dirty="0"/>
                <a:t>Regulation of transcription	20</a:t>
              </a:r>
            </a:p>
            <a:p>
              <a:r>
                <a:rPr lang="en-US" sz="1000" dirty="0"/>
                <a:t>Cell Cycle		17</a:t>
              </a:r>
            </a:p>
            <a:p>
              <a:r>
                <a:rPr lang="en-US" sz="1000" b="1" dirty="0"/>
                <a:t>DNA Repair</a:t>
              </a:r>
              <a:r>
                <a:rPr lang="en-US" sz="1000" dirty="0"/>
                <a:t>		14</a:t>
              </a:r>
            </a:p>
            <a:p>
              <a:r>
                <a:rPr lang="en-US" sz="1000" dirty="0"/>
                <a:t>mRNA binding		13</a:t>
              </a:r>
            </a:p>
            <a:p>
              <a:r>
                <a:rPr lang="en-US" sz="1000" dirty="0"/>
                <a:t>RNA splicing		12</a:t>
              </a:r>
            </a:p>
            <a:p>
              <a:r>
                <a:rPr lang="en-US" sz="1000" b="1" dirty="0"/>
                <a:t>Negative regulation of apoptosis</a:t>
              </a:r>
              <a:r>
                <a:rPr lang="en-US" sz="1000" dirty="0"/>
                <a:t> 	12</a:t>
              </a:r>
            </a:p>
            <a:p>
              <a:r>
                <a:rPr lang="en-US" sz="1000" b="1" dirty="0"/>
                <a:t>Chromatin binding</a:t>
              </a:r>
              <a:r>
                <a:rPr lang="en-US" sz="1000" dirty="0"/>
                <a:t>	11</a:t>
              </a:r>
            </a:p>
            <a:p>
              <a:r>
                <a:rPr lang="en-US" sz="1000" dirty="0"/>
                <a:t>Transcription co-activator activity	10</a:t>
              </a:r>
            </a:p>
            <a:p>
              <a:r>
                <a:rPr lang="en-US" sz="1000" dirty="0"/>
                <a:t>Chromatin organization	8</a:t>
              </a:r>
            </a:p>
            <a:p>
              <a:r>
                <a:rPr lang="en-US" sz="1000" dirty="0"/>
                <a:t>DNA Double-Strand Break Repair	8</a:t>
              </a:r>
            </a:p>
            <a:p>
              <a:r>
                <a:rPr lang="en-US" sz="1000" b="1" dirty="0"/>
                <a:t>Programmed Cell Death</a:t>
              </a:r>
              <a:r>
                <a:rPr lang="en-US" sz="1000" dirty="0"/>
                <a:t>	7</a:t>
              </a:r>
            </a:p>
            <a:p>
              <a:r>
                <a:rPr lang="en-US" sz="1000" dirty="0"/>
                <a:t>Global Genome NER 	5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DE87A3B-D4F5-AE5D-E0EA-70A51283A8EF}"/>
                </a:ext>
              </a:extLst>
            </p:cNvPr>
            <p:cNvGrpSpPr/>
            <p:nvPr/>
          </p:nvGrpSpPr>
          <p:grpSpPr>
            <a:xfrm>
              <a:off x="745566" y="1506479"/>
              <a:ext cx="2506383" cy="531716"/>
              <a:chOff x="8565718" y="1833274"/>
              <a:chExt cx="2506383" cy="531716"/>
            </a:xfrm>
          </p:grpSpPr>
          <p:sp>
            <p:nvSpPr>
              <p:cNvPr id="43" name="TextBox 14">
                <a:extLst>
                  <a:ext uri="{FF2B5EF4-FFF2-40B4-BE49-F238E27FC236}">
                    <a16:creationId xmlns:a16="http://schemas.microsoft.com/office/drawing/2014/main" id="{0F4F6BD1-E1A3-073D-C1CF-F8C2FA9E0AA2}"/>
                  </a:ext>
                </a:extLst>
              </p:cNvPr>
              <p:cNvSpPr txBox="1"/>
              <p:nvPr/>
            </p:nvSpPr>
            <p:spPr>
              <a:xfrm>
                <a:off x="8851083" y="2059822"/>
                <a:ext cx="53888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DON</a:t>
                </a:r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15">
                <a:extLst>
                  <a:ext uri="{FF2B5EF4-FFF2-40B4-BE49-F238E27FC236}">
                    <a16:creationId xmlns:a16="http://schemas.microsoft.com/office/drawing/2014/main" id="{FC5C4E96-2F5F-636A-1F73-71031D277657}"/>
                  </a:ext>
                </a:extLst>
              </p:cNvPr>
              <p:cNvSpPr txBox="1"/>
              <p:nvPr/>
            </p:nvSpPr>
            <p:spPr>
              <a:xfrm rot="16200000">
                <a:off x="10471558" y="1995979"/>
                <a:ext cx="47641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/>
                  <a:t>UNT</a:t>
                </a:r>
                <a:endParaRPr lang="en-US" sz="1100" dirty="0"/>
              </a:p>
            </p:txBody>
          </p:sp>
          <p:sp>
            <p:nvSpPr>
              <p:cNvPr id="45" name="TextBox 17">
                <a:extLst>
                  <a:ext uri="{FF2B5EF4-FFF2-40B4-BE49-F238E27FC236}">
                    <a16:creationId xmlns:a16="http://schemas.microsoft.com/office/drawing/2014/main" id="{0A70ECA5-1983-5661-E6D1-9F639161C7E3}"/>
                  </a:ext>
                </a:extLst>
              </p:cNvPr>
              <p:cNvSpPr txBox="1"/>
              <p:nvPr/>
            </p:nvSpPr>
            <p:spPr>
              <a:xfrm>
                <a:off x="9854410" y="2057995"/>
                <a:ext cx="93326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DON+PAT  </a:t>
                </a:r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18">
                <a:extLst>
                  <a:ext uri="{FF2B5EF4-FFF2-40B4-BE49-F238E27FC236}">
                    <a16:creationId xmlns:a16="http://schemas.microsoft.com/office/drawing/2014/main" id="{C583B4EB-9A18-FD84-BD72-FA7D13B767C5}"/>
                  </a:ext>
                </a:extLst>
              </p:cNvPr>
              <p:cNvSpPr txBox="1"/>
              <p:nvPr/>
            </p:nvSpPr>
            <p:spPr>
              <a:xfrm rot="16200000">
                <a:off x="8458317" y="1979336"/>
                <a:ext cx="47641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/>
                  <a:t>UNT</a:t>
                </a:r>
              </a:p>
            </p:txBody>
          </p:sp>
          <p:sp>
            <p:nvSpPr>
              <p:cNvPr id="47" name="TextBox 20">
                <a:extLst>
                  <a:ext uri="{FF2B5EF4-FFF2-40B4-BE49-F238E27FC236}">
                    <a16:creationId xmlns:a16="http://schemas.microsoft.com/office/drawing/2014/main" id="{B8C3CF17-D1EB-4F05-B344-C42A2E05CCC7}"/>
                  </a:ext>
                </a:extLst>
              </p:cNvPr>
              <p:cNvSpPr txBox="1"/>
              <p:nvPr/>
            </p:nvSpPr>
            <p:spPr>
              <a:xfrm rot="16200000">
                <a:off x="10680647" y="1963118"/>
                <a:ext cx="52129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/>
                  <a:t>Mock</a:t>
                </a:r>
                <a:endParaRPr lang="en-US" sz="1100" dirty="0"/>
              </a:p>
            </p:txBody>
          </p:sp>
          <p:sp>
            <p:nvSpPr>
              <p:cNvPr id="48" name="TextBox 14">
                <a:extLst>
                  <a:ext uri="{FF2B5EF4-FFF2-40B4-BE49-F238E27FC236}">
                    <a16:creationId xmlns:a16="http://schemas.microsoft.com/office/drawing/2014/main" id="{5DD60856-3496-569E-0BB6-555C7CEB600E}"/>
                  </a:ext>
                </a:extLst>
              </p:cNvPr>
              <p:cNvSpPr txBox="1"/>
              <p:nvPr/>
            </p:nvSpPr>
            <p:spPr>
              <a:xfrm>
                <a:off x="9453201" y="2051523"/>
                <a:ext cx="49732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PAT</a:t>
                </a:r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Isosceles Triangle 10">
              <a:extLst>
                <a:ext uri="{FF2B5EF4-FFF2-40B4-BE49-F238E27FC236}">
                  <a16:creationId xmlns:a16="http://schemas.microsoft.com/office/drawing/2014/main" id="{5A885A52-2789-A5A4-DAB7-B8B3D351389D}"/>
                </a:ext>
              </a:extLst>
            </p:cNvPr>
            <p:cNvSpPr/>
            <p:nvPr/>
          </p:nvSpPr>
          <p:spPr>
            <a:xfrm rot="16200000">
              <a:off x="1823783" y="5206737"/>
              <a:ext cx="126000" cy="502226"/>
            </a:xfrm>
            <a:prstGeom prst="triangle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10">
              <a:extLst>
                <a:ext uri="{FF2B5EF4-FFF2-40B4-BE49-F238E27FC236}">
                  <a16:creationId xmlns:a16="http://schemas.microsoft.com/office/drawing/2014/main" id="{312E0694-8BCA-FE2A-2E30-FA3B2304D7B0}"/>
                </a:ext>
              </a:extLst>
            </p:cNvPr>
            <p:cNvSpPr/>
            <p:nvPr/>
          </p:nvSpPr>
          <p:spPr>
            <a:xfrm rot="16200000">
              <a:off x="2404808" y="5203562"/>
              <a:ext cx="126000" cy="502226"/>
            </a:xfrm>
            <a:prstGeom prst="triangle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ep 111">
            <a:extLst>
              <a:ext uri="{FF2B5EF4-FFF2-40B4-BE49-F238E27FC236}">
                <a16:creationId xmlns:a16="http://schemas.microsoft.com/office/drawing/2014/main" id="{8B7DC8F0-7685-D182-6A6A-EAC7D9E92862}"/>
              </a:ext>
            </a:extLst>
          </p:cNvPr>
          <p:cNvGrpSpPr/>
          <p:nvPr/>
        </p:nvGrpSpPr>
        <p:grpSpPr>
          <a:xfrm>
            <a:off x="6014729" y="1819562"/>
            <a:ext cx="2534514" cy="4387800"/>
            <a:chOff x="6132620" y="967179"/>
            <a:chExt cx="2800016" cy="5434882"/>
          </a:xfrm>
        </p:grpSpPr>
        <p:pic>
          <p:nvPicPr>
            <p:cNvPr id="15" name="Afbeelding 123">
              <a:extLst>
                <a:ext uri="{FF2B5EF4-FFF2-40B4-BE49-F238E27FC236}">
                  <a16:creationId xmlns:a16="http://schemas.microsoft.com/office/drawing/2014/main" id="{42D1B9B9-B728-2D7E-DD96-2A0D508BD823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7" t="3692" r="92048"/>
            <a:stretch/>
          </p:blipFill>
          <p:spPr>
            <a:xfrm>
              <a:off x="6132620" y="968860"/>
              <a:ext cx="218293" cy="5399999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6" name="Afbeelding 124">
              <a:extLst>
                <a:ext uri="{FF2B5EF4-FFF2-40B4-BE49-F238E27FC236}">
                  <a16:creationId xmlns:a16="http://schemas.microsoft.com/office/drawing/2014/main" id="{FFB63D6D-04CB-F69B-7950-08CE6FE988CF}"/>
                </a:ext>
              </a:extLst>
            </p:cNvPr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7" t="3659" r="85080"/>
            <a:stretch/>
          </p:blipFill>
          <p:spPr>
            <a:xfrm>
              <a:off x="6405724" y="967179"/>
              <a:ext cx="623695" cy="5399999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7" name="Afbeelding 125">
              <a:extLst>
                <a:ext uri="{FF2B5EF4-FFF2-40B4-BE49-F238E27FC236}">
                  <a16:creationId xmlns:a16="http://schemas.microsoft.com/office/drawing/2014/main" id="{123F0005-A80B-EA83-E556-1276749366AD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3672" r="78209"/>
            <a:stretch/>
          </p:blipFill>
          <p:spPr>
            <a:xfrm>
              <a:off x="7084229" y="985673"/>
              <a:ext cx="623695" cy="5400001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8" name="Afbeelding 126">
              <a:extLst>
                <a:ext uri="{FF2B5EF4-FFF2-40B4-BE49-F238E27FC236}">
                  <a16:creationId xmlns:a16="http://schemas.microsoft.com/office/drawing/2014/main" id="{6D76D336-E037-80A3-39F4-C0B3C6D22BD0}"/>
                </a:ext>
              </a:extLst>
            </p:cNvPr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31" t="3739" r="71330"/>
            <a:stretch/>
          </p:blipFill>
          <p:spPr>
            <a:xfrm>
              <a:off x="7762735" y="985674"/>
              <a:ext cx="623695" cy="5399999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9" name="Afbeelding 127">
              <a:extLst>
                <a:ext uri="{FF2B5EF4-FFF2-40B4-BE49-F238E27FC236}">
                  <a16:creationId xmlns:a16="http://schemas.microsoft.com/office/drawing/2014/main" id="{93CA2F58-0D43-209C-B287-894D88978684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65" t="3644" r="69629"/>
            <a:stretch/>
          </p:blipFill>
          <p:spPr>
            <a:xfrm>
              <a:off x="8441241" y="1002061"/>
              <a:ext cx="218293" cy="5400000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20" name="Afbeelding 128">
              <a:extLst>
                <a:ext uri="{FF2B5EF4-FFF2-40B4-BE49-F238E27FC236}">
                  <a16:creationId xmlns:a16="http://schemas.microsoft.com/office/drawing/2014/main" id="{07C503D0-1686-21B2-B71C-C19CCD026227}"/>
                </a:ext>
              </a:extLst>
            </p:cNvPr>
            <p:cNvPicPr>
              <a:picLocks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2" t="4157" r="67802"/>
            <a:stretch/>
          </p:blipFill>
          <p:spPr>
            <a:xfrm>
              <a:off x="8714343" y="1002061"/>
              <a:ext cx="218293" cy="5400000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</p:grpSp>
      <p:sp>
        <p:nvSpPr>
          <p:cNvPr id="21" name="TextBox 16">
            <a:extLst>
              <a:ext uri="{FF2B5EF4-FFF2-40B4-BE49-F238E27FC236}">
                <a16:creationId xmlns:a16="http://schemas.microsoft.com/office/drawing/2014/main" id="{BE3806C4-CA36-639E-AD11-4570B7A612B4}"/>
              </a:ext>
            </a:extLst>
          </p:cNvPr>
          <p:cNvSpPr txBox="1"/>
          <p:nvPr/>
        </p:nvSpPr>
        <p:spPr>
          <a:xfrm rot="16200000">
            <a:off x="5214136" y="3364799"/>
            <a:ext cx="1244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398 genes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kstvak 129">
            <a:extLst>
              <a:ext uri="{FF2B5EF4-FFF2-40B4-BE49-F238E27FC236}">
                <a16:creationId xmlns:a16="http://schemas.microsoft.com/office/drawing/2014/main" id="{A1DDB6F9-2E3E-11E1-EF74-DCDE7A2A1315}"/>
              </a:ext>
            </a:extLst>
          </p:cNvPr>
          <p:cNvSpPr txBox="1"/>
          <p:nvPr/>
        </p:nvSpPr>
        <p:spPr>
          <a:xfrm>
            <a:off x="5916659" y="894539"/>
            <a:ext cx="3579717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000" b="1" dirty="0">
                <a:solidFill>
                  <a:srgbClr val="FF0000"/>
                </a:solidFill>
              </a:rPr>
              <a:t>PAT</a:t>
            </a:r>
            <a:r>
              <a:rPr lang="nl-BE" sz="2000" dirty="0">
                <a:solidFill>
                  <a:srgbClr val="FF0000"/>
                </a:solidFill>
              </a:rPr>
              <a:t>-specific activation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760CCE-C1F9-1086-BC47-04DC6673EC33}"/>
              </a:ext>
            </a:extLst>
          </p:cNvPr>
          <p:cNvSpPr txBox="1"/>
          <p:nvPr/>
        </p:nvSpPr>
        <p:spPr>
          <a:xfrm>
            <a:off x="8598856" y="2194806"/>
            <a:ext cx="338080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u="sng" dirty="0"/>
              <a:t>Top pathways </a:t>
            </a:r>
            <a:r>
              <a:rPr lang="en-US" sz="1000" b="1" dirty="0"/>
              <a:t>			</a:t>
            </a:r>
            <a:r>
              <a:rPr lang="en-US" sz="1000" b="1" u="sng" dirty="0"/>
              <a:t>Count</a:t>
            </a:r>
          </a:p>
          <a:p>
            <a:r>
              <a:rPr lang="en-US" sz="1000" dirty="0"/>
              <a:t>Stress response			55</a:t>
            </a:r>
          </a:p>
          <a:p>
            <a:r>
              <a:rPr lang="en-US" sz="1000" b="1" dirty="0"/>
              <a:t>Innate Immune System</a:t>
            </a:r>
            <a:r>
              <a:rPr lang="en-US" sz="1000" dirty="0"/>
              <a:t>		45</a:t>
            </a:r>
          </a:p>
          <a:p>
            <a:r>
              <a:rPr lang="en-US" sz="1000" dirty="0"/>
              <a:t>RNA Polymerase II Transcription		41</a:t>
            </a:r>
          </a:p>
          <a:p>
            <a:r>
              <a:rPr lang="en-US" sz="1000" b="1" dirty="0"/>
              <a:t>ATP binding</a:t>
            </a:r>
            <a:r>
              <a:rPr lang="en-US" sz="1000" dirty="0"/>
              <a:t>			40</a:t>
            </a:r>
          </a:p>
          <a:p>
            <a:r>
              <a:rPr lang="en-US" sz="1000" dirty="0"/>
              <a:t>Mitochondrion			39</a:t>
            </a:r>
          </a:p>
          <a:p>
            <a:r>
              <a:rPr lang="en-US" sz="1000" b="1" dirty="0"/>
              <a:t>Metabolism of lipids</a:t>
            </a:r>
            <a:r>
              <a:rPr lang="en-US" sz="1000" dirty="0"/>
              <a:t>		33</a:t>
            </a:r>
          </a:p>
          <a:p>
            <a:r>
              <a:rPr lang="en-US" sz="1000" dirty="0"/>
              <a:t>Golgi apparatus			30</a:t>
            </a:r>
          </a:p>
          <a:p>
            <a:r>
              <a:rPr lang="en-US" sz="1000" b="1" dirty="0"/>
              <a:t>Cytokine Signaling in Immune system	</a:t>
            </a:r>
            <a:r>
              <a:rPr lang="en-US" sz="1000" dirty="0"/>
              <a:t>30</a:t>
            </a:r>
          </a:p>
          <a:p>
            <a:r>
              <a:rPr lang="en-US" sz="1000" dirty="0"/>
              <a:t>Cellular response to chemical stress	30</a:t>
            </a:r>
          </a:p>
          <a:p>
            <a:r>
              <a:rPr lang="en-US" sz="1000" dirty="0"/>
              <a:t>Signaling by Rho GTPases		27</a:t>
            </a:r>
          </a:p>
          <a:p>
            <a:r>
              <a:rPr lang="en-US" sz="1000" dirty="0"/>
              <a:t>Cell Cycle			25</a:t>
            </a:r>
          </a:p>
          <a:p>
            <a:r>
              <a:rPr lang="en-US" sz="1000" dirty="0"/>
              <a:t>Transcriptional Regulation by TP53		19</a:t>
            </a:r>
          </a:p>
          <a:p>
            <a:r>
              <a:rPr lang="en-US" sz="1000" dirty="0"/>
              <a:t>Programmed Cell Death		17</a:t>
            </a:r>
          </a:p>
          <a:p>
            <a:r>
              <a:rPr lang="en-US" sz="1000" dirty="0"/>
              <a:t>Mitotic G1 phase and G1/S transition	16</a:t>
            </a:r>
          </a:p>
          <a:p>
            <a:r>
              <a:rPr lang="en-US" sz="1000" dirty="0"/>
              <a:t>MAPK1/MAPK3 signaling		16</a:t>
            </a:r>
          </a:p>
          <a:p>
            <a:r>
              <a:rPr lang="en-US" sz="1000" dirty="0"/>
              <a:t>G2/M Transition			16</a:t>
            </a:r>
          </a:p>
          <a:p>
            <a:r>
              <a:rPr lang="en-US" sz="1000" dirty="0"/>
              <a:t>Signaling by NOTCH		15</a:t>
            </a:r>
          </a:p>
          <a:p>
            <a:r>
              <a:rPr lang="en-US" sz="1000" dirty="0"/>
              <a:t>Positive regulation of cell migration		10</a:t>
            </a:r>
          </a:p>
          <a:p>
            <a:r>
              <a:rPr lang="en-US" sz="1000" dirty="0"/>
              <a:t>Proteasome			10</a:t>
            </a:r>
          </a:p>
          <a:p>
            <a:r>
              <a:rPr lang="en-US" sz="1000" b="1" dirty="0"/>
              <a:t>Chemical carcinogenesis - ROS</a:t>
            </a:r>
            <a:r>
              <a:rPr lang="en-US" sz="1000" dirty="0"/>
              <a:t>		10</a:t>
            </a:r>
          </a:p>
          <a:p>
            <a:r>
              <a:rPr lang="en-US" sz="1000" dirty="0"/>
              <a:t>p53-Dependent G1 DDR		10</a:t>
            </a:r>
          </a:p>
          <a:p>
            <a:r>
              <a:rPr lang="en-US" sz="1000" dirty="0"/>
              <a:t>Negative inflammatory response		8</a:t>
            </a:r>
          </a:p>
          <a:p>
            <a:r>
              <a:rPr lang="en-US" sz="1000" dirty="0"/>
              <a:t>Cellular senescence		8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FC35DF-7D6F-B78A-6629-A872914B9AD1}"/>
              </a:ext>
            </a:extLst>
          </p:cNvPr>
          <p:cNvGrpSpPr/>
          <p:nvPr/>
        </p:nvGrpSpPr>
        <p:grpSpPr>
          <a:xfrm>
            <a:off x="5956489" y="1287846"/>
            <a:ext cx="2620683" cy="531716"/>
            <a:chOff x="8565718" y="1833274"/>
            <a:chExt cx="2620683" cy="531716"/>
          </a:xfrm>
        </p:grpSpPr>
        <p:sp>
          <p:nvSpPr>
            <p:cNvPr id="36" name="TextBox 14">
              <a:extLst>
                <a:ext uri="{FF2B5EF4-FFF2-40B4-BE49-F238E27FC236}">
                  <a16:creationId xmlns:a16="http://schemas.microsoft.com/office/drawing/2014/main" id="{545782C5-36FE-F8C4-4AB2-39F10D2F5BBD}"/>
                </a:ext>
              </a:extLst>
            </p:cNvPr>
            <p:cNvSpPr txBox="1"/>
            <p:nvPr/>
          </p:nvSpPr>
          <p:spPr>
            <a:xfrm>
              <a:off x="8875467" y="2059822"/>
              <a:ext cx="5388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DON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F478BBB2-844B-3BD5-8108-F72C8E62D973}"/>
                </a:ext>
              </a:extLst>
            </p:cNvPr>
            <p:cNvSpPr txBox="1"/>
            <p:nvPr/>
          </p:nvSpPr>
          <p:spPr>
            <a:xfrm rot="16200000">
              <a:off x="10585858" y="1995979"/>
              <a:ext cx="4764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UNT</a:t>
              </a:r>
              <a:endParaRPr lang="en-US" sz="1100" dirty="0"/>
            </a:p>
          </p:txBody>
        </p:sp>
        <p:sp>
          <p:nvSpPr>
            <p:cNvPr id="38" name="TextBox 17">
              <a:extLst>
                <a:ext uri="{FF2B5EF4-FFF2-40B4-BE49-F238E27FC236}">
                  <a16:creationId xmlns:a16="http://schemas.microsoft.com/office/drawing/2014/main" id="{07B1E794-BEB3-668A-0C01-CB6A2A00F582}"/>
                </a:ext>
              </a:extLst>
            </p:cNvPr>
            <p:cNvSpPr txBox="1"/>
            <p:nvPr/>
          </p:nvSpPr>
          <p:spPr>
            <a:xfrm>
              <a:off x="9943310" y="2057995"/>
              <a:ext cx="9332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DON+PAT  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18">
              <a:extLst>
                <a:ext uri="{FF2B5EF4-FFF2-40B4-BE49-F238E27FC236}">
                  <a16:creationId xmlns:a16="http://schemas.microsoft.com/office/drawing/2014/main" id="{A9E72B5E-F68D-342C-6A58-5EE3E88544FC}"/>
                </a:ext>
              </a:extLst>
            </p:cNvPr>
            <p:cNvSpPr txBox="1"/>
            <p:nvPr/>
          </p:nvSpPr>
          <p:spPr>
            <a:xfrm rot="16200000">
              <a:off x="8458317" y="1979336"/>
              <a:ext cx="4764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UNT</a:t>
              </a:r>
            </a:p>
          </p:txBody>
        </p:sp>
        <p:sp>
          <p:nvSpPr>
            <p:cNvPr id="40" name="TextBox 20">
              <a:extLst>
                <a:ext uri="{FF2B5EF4-FFF2-40B4-BE49-F238E27FC236}">
                  <a16:creationId xmlns:a16="http://schemas.microsoft.com/office/drawing/2014/main" id="{7FBFF711-D601-9899-7744-FAEDA7B0D1D0}"/>
                </a:ext>
              </a:extLst>
            </p:cNvPr>
            <p:cNvSpPr txBox="1"/>
            <p:nvPr/>
          </p:nvSpPr>
          <p:spPr>
            <a:xfrm rot="16200000">
              <a:off x="10794947" y="1963118"/>
              <a:ext cx="5212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Mock</a:t>
              </a:r>
              <a:endParaRPr lang="en-US" sz="1100" dirty="0"/>
            </a:p>
          </p:txBody>
        </p:sp>
        <p:sp>
          <p:nvSpPr>
            <p:cNvPr id="41" name="TextBox 14">
              <a:extLst>
                <a:ext uri="{FF2B5EF4-FFF2-40B4-BE49-F238E27FC236}">
                  <a16:creationId xmlns:a16="http://schemas.microsoft.com/office/drawing/2014/main" id="{830B9172-DB3B-5158-881C-CBED6514E5ED}"/>
                </a:ext>
              </a:extLst>
            </p:cNvPr>
            <p:cNvSpPr txBox="1"/>
            <p:nvPr/>
          </p:nvSpPr>
          <p:spPr>
            <a:xfrm>
              <a:off x="9529401" y="2051523"/>
              <a:ext cx="4973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PAT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13">
            <a:extLst>
              <a:ext uri="{FF2B5EF4-FFF2-40B4-BE49-F238E27FC236}">
                <a16:creationId xmlns:a16="http://schemas.microsoft.com/office/drawing/2014/main" id="{8BF17D1A-B456-5406-E153-E911F33119DE}"/>
              </a:ext>
            </a:extLst>
          </p:cNvPr>
          <p:cNvSpPr txBox="1"/>
          <p:nvPr/>
        </p:nvSpPr>
        <p:spPr>
          <a:xfrm>
            <a:off x="5546339" y="6355701"/>
            <a:ext cx="4333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Time (hr):   0      1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8     1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 8     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8       8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Isosceles Triangle 10">
            <a:extLst>
              <a:ext uri="{FF2B5EF4-FFF2-40B4-BE49-F238E27FC236}">
                <a16:creationId xmlns:a16="http://schemas.microsoft.com/office/drawing/2014/main" id="{FF6D1661-0784-3879-AD0C-F0FB45787662}"/>
              </a:ext>
            </a:extLst>
          </p:cNvPr>
          <p:cNvSpPr/>
          <p:nvPr/>
        </p:nvSpPr>
        <p:spPr>
          <a:xfrm rot="16200000">
            <a:off x="6486022" y="6043091"/>
            <a:ext cx="122825" cy="558116"/>
          </a:xfrm>
          <a:prstGeom prst="triangle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10">
            <a:extLst>
              <a:ext uri="{FF2B5EF4-FFF2-40B4-BE49-F238E27FC236}">
                <a16:creationId xmlns:a16="http://schemas.microsoft.com/office/drawing/2014/main" id="{E552B372-0975-8CC6-856B-5428F1B22370}"/>
              </a:ext>
            </a:extLst>
          </p:cNvPr>
          <p:cNvSpPr/>
          <p:nvPr/>
        </p:nvSpPr>
        <p:spPr>
          <a:xfrm rot="16200000">
            <a:off x="7076572" y="6043091"/>
            <a:ext cx="122825" cy="558116"/>
          </a:xfrm>
          <a:prstGeom prst="triangle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10">
            <a:extLst>
              <a:ext uri="{FF2B5EF4-FFF2-40B4-BE49-F238E27FC236}">
                <a16:creationId xmlns:a16="http://schemas.microsoft.com/office/drawing/2014/main" id="{4C855C48-F95A-9EEC-91FD-AADAA1D43F80}"/>
              </a:ext>
            </a:extLst>
          </p:cNvPr>
          <p:cNvSpPr/>
          <p:nvPr/>
        </p:nvSpPr>
        <p:spPr>
          <a:xfrm rot="16200000">
            <a:off x="7698872" y="6043091"/>
            <a:ext cx="122825" cy="558116"/>
          </a:xfrm>
          <a:prstGeom prst="triangle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BEE6082-B977-B1FE-FF07-5E9946AB4E09}"/>
              </a:ext>
            </a:extLst>
          </p:cNvPr>
          <p:cNvSpPr txBox="1"/>
          <p:nvPr/>
        </p:nvSpPr>
        <p:spPr>
          <a:xfrm>
            <a:off x="838894" y="-1582"/>
            <a:ext cx="10514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Temporal DON and PAT-specific transcriptional responses in HT-29 cells</a:t>
            </a:r>
            <a:endParaRPr lang="en-US" sz="2800" dirty="0"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Slide Number Placeholder 2">
            <a:extLst>
              <a:ext uri="{FF2B5EF4-FFF2-40B4-BE49-F238E27FC236}">
                <a16:creationId xmlns:a16="http://schemas.microsoft.com/office/drawing/2014/main" id="{683E574A-33F5-BCEA-FE13-D0668EFC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AE184E0-0BD4-4705-A12B-9B71DDE63301}" type="slidenum">
              <a:rPr lang="en-GB" noProof="0" smtClean="0"/>
              <a:pPr/>
              <a:t>3</a:t>
            </a:fld>
            <a:endParaRPr lang="en-GB" noProof="0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F18E1E7A-274F-B356-E7E3-D22F782F44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132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02"/>
    </mc:Choice>
    <mc:Fallback xmlns="">
      <p:transition spd="slow" advTm="24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1" grpId="0"/>
      <p:bldP spid="22" grpId="0"/>
      <p:bldP spid="34" grpId="0"/>
      <p:bldP spid="52" grpId="0"/>
      <p:bldP spid="53" grpId="0" animBg="1"/>
      <p:bldP spid="56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ontent Placeholder 4"/>
          <p:cNvSpPr txBox="1">
            <a:spLocks/>
          </p:cNvSpPr>
          <p:nvPr/>
        </p:nvSpPr>
        <p:spPr>
          <a:xfrm>
            <a:off x="532205" y="813925"/>
            <a:ext cx="11038427" cy="4869332"/>
          </a:xfrm>
          <a:prstGeom prst="rect">
            <a:avLst/>
          </a:prstGeom>
        </p:spPr>
        <p:txBody>
          <a:bodyPr vert="horz" lIns="64292" tIns="32146" rIns="64292" bIns="32146" rtlCol="0">
            <a:normAutofit/>
          </a:bodyPr>
          <a:lstStyle>
            <a:lvl1pPr marL="536400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0000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6800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9200" indent="-5508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800" indent="-4428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53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9" name="Rectangle 8"/>
          <p:cNvSpPr/>
          <p:nvPr/>
        </p:nvSpPr>
        <p:spPr>
          <a:xfrm>
            <a:off x="581011" y="5786366"/>
            <a:ext cx="893405" cy="900522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pic>
        <p:nvPicPr>
          <p:cNvPr id="43" name="Afbeelding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11428" r="91973"/>
          <a:stretch/>
        </p:blipFill>
        <p:spPr>
          <a:xfrm>
            <a:off x="593017" y="2514880"/>
            <a:ext cx="177182" cy="233389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4" name="Afbeelding 4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1" t="11516" r="85115"/>
          <a:stretch/>
        </p:blipFill>
        <p:spPr>
          <a:xfrm>
            <a:off x="810948" y="2514880"/>
            <a:ext cx="506235" cy="233389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5" name="Afbeelding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11539" r="78252" b="-2"/>
          <a:stretch/>
        </p:blipFill>
        <p:spPr>
          <a:xfrm>
            <a:off x="1357931" y="2514880"/>
            <a:ext cx="506235" cy="233389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6" name="Afbeelding 4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59" t="11523" r="71306"/>
          <a:stretch/>
        </p:blipFill>
        <p:spPr>
          <a:xfrm>
            <a:off x="1904915" y="2514879"/>
            <a:ext cx="506235" cy="233800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7" name="Afbeelding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9" t="11473" r="69613"/>
          <a:stretch/>
        </p:blipFill>
        <p:spPr>
          <a:xfrm>
            <a:off x="2451899" y="2514879"/>
            <a:ext cx="177182" cy="233389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8" name="Afbeelding 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2" t="11606" r="67908"/>
          <a:stretch/>
        </p:blipFill>
        <p:spPr>
          <a:xfrm>
            <a:off x="2669829" y="2514879"/>
            <a:ext cx="177182" cy="233389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38" name="TextBox 16">
            <a:extLst>
              <a:ext uri="{FF2B5EF4-FFF2-40B4-BE49-F238E27FC236}">
                <a16:creationId xmlns:a16="http://schemas.microsoft.com/office/drawing/2014/main" id="{F5B97722-1B8A-41FB-AAB9-D9290336FC5B}"/>
              </a:ext>
            </a:extLst>
          </p:cNvPr>
          <p:cNvSpPr txBox="1"/>
          <p:nvPr/>
        </p:nvSpPr>
        <p:spPr>
          <a:xfrm rot="16200000">
            <a:off x="18821" y="3623208"/>
            <a:ext cx="90685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25" dirty="0">
                <a:latin typeface="Arial" panose="020B0604020202020204" pitchFamily="34" charset="0"/>
                <a:cs typeface="Arial" panose="020B0604020202020204" pitchFamily="34" charset="0"/>
              </a:rPr>
              <a:t>118 genes</a:t>
            </a:r>
            <a:endParaRPr lang="en-US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kstvak 48"/>
          <p:cNvSpPr txBox="1"/>
          <p:nvPr/>
        </p:nvSpPr>
        <p:spPr>
          <a:xfrm>
            <a:off x="524677" y="947151"/>
            <a:ext cx="2237231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1758" dirty="0">
                <a:solidFill>
                  <a:srgbClr val="FF0000"/>
                </a:solidFill>
              </a:rPr>
              <a:t>IER programs I.</a:t>
            </a:r>
            <a:endParaRPr lang="en-GB" sz="1758" dirty="0">
              <a:solidFill>
                <a:srgbClr val="FF0000"/>
              </a:solidFill>
            </a:endParaRPr>
          </a:p>
        </p:txBody>
      </p:sp>
      <p:pic>
        <p:nvPicPr>
          <p:cNvPr id="63" name="Afbeelding 62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t="3152" r="86977"/>
          <a:stretch/>
        </p:blipFill>
        <p:spPr>
          <a:xfrm>
            <a:off x="6336394" y="1659666"/>
            <a:ext cx="177182" cy="466564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64" name="Afbeelding 63"/>
          <p:cNvPicPr>
            <a:picLocks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3054" r="80684"/>
          <a:stretch/>
        </p:blipFill>
        <p:spPr>
          <a:xfrm>
            <a:off x="6560707" y="1663811"/>
            <a:ext cx="506235" cy="465735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65" name="Afbeelding 64"/>
          <p:cNvPicPr>
            <a:picLocks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7" t="3159" r="74417"/>
          <a:stretch/>
        </p:blipFill>
        <p:spPr>
          <a:xfrm>
            <a:off x="7114073" y="1663811"/>
            <a:ext cx="506235" cy="465735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66" name="Afbeelding 65"/>
          <p:cNvPicPr>
            <a:picLocks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2" t="3069" r="68054"/>
          <a:stretch/>
        </p:blipFill>
        <p:spPr>
          <a:xfrm>
            <a:off x="7667438" y="1663811"/>
            <a:ext cx="506235" cy="465735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67" name="Afbeelding 66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3" t="3112" r="66481"/>
          <a:stretch/>
        </p:blipFill>
        <p:spPr>
          <a:xfrm>
            <a:off x="8220804" y="1659655"/>
            <a:ext cx="177182" cy="466566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68" name="Afbeelding 67"/>
          <p:cNvPicPr>
            <a:picLocks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8" t="3164" r="64915" b="-1"/>
          <a:stretch/>
        </p:blipFill>
        <p:spPr>
          <a:xfrm>
            <a:off x="8445117" y="1659666"/>
            <a:ext cx="177182" cy="466564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58" name="TextBox 16">
            <a:extLst>
              <a:ext uri="{FF2B5EF4-FFF2-40B4-BE49-F238E27FC236}">
                <a16:creationId xmlns:a16="http://schemas.microsoft.com/office/drawing/2014/main" id="{F5B97722-1B8A-41FB-AAB9-D9290336FC5B}"/>
              </a:ext>
            </a:extLst>
          </p:cNvPr>
          <p:cNvSpPr txBox="1"/>
          <p:nvPr/>
        </p:nvSpPr>
        <p:spPr>
          <a:xfrm rot="16200000">
            <a:off x="5746412" y="3703465"/>
            <a:ext cx="938077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 dirty="0">
                <a:latin typeface="Arial" panose="020B0604020202020204" pitchFamily="34" charset="0"/>
                <a:cs typeface="Arial" panose="020B0604020202020204" pitchFamily="34" charset="0"/>
              </a:rPr>
              <a:t>1350 genes</a:t>
            </a:r>
            <a:endParaRPr lang="en-US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C83DF3-68C7-4AC5-B233-20BDB65412B3}"/>
              </a:ext>
            </a:extLst>
          </p:cNvPr>
          <p:cNvGrpSpPr/>
          <p:nvPr/>
        </p:nvGrpSpPr>
        <p:grpSpPr>
          <a:xfrm>
            <a:off x="6333113" y="1267809"/>
            <a:ext cx="2289630" cy="409086"/>
            <a:chOff x="8546278" y="1803010"/>
            <a:chExt cx="3256463" cy="581829"/>
          </a:xfrm>
        </p:grpSpPr>
        <p:sp>
          <p:nvSpPr>
            <p:cNvPr id="56" name="TextBox 14">
              <a:extLst>
                <a:ext uri="{FF2B5EF4-FFF2-40B4-BE49-F238E27FC236}">
                  <a16:creationId xmlns:a16="http://schemas.microsoft.com/office/drawing/2014/main" id="{02EC067E-1395-4EFD-99C0-5BA131F98D97}"/>
                </a:ext>
              </a:extLst>
            </p:cNvPr>
            <p:cNvSpPr txBox="1"/>
            <p:nvPr/>
          </p:nvSpPr>
          <p:spPr>
            <a:xfrm>
              <a:off x="8936427" y="2059822"/>
              <a:ext cx="577269" cy="300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73" dirty="0">
                  <a:latin typeface="Arial" panose="020B0604020202020204" pitchFamily="34" charset="0"/>
                  <a:cs typeface="Arial" panose="020B0604020202020204" pitchFamily="34" charset="0"/>
                </a:rPr>
                <a:t>DON</a:t>
              </a:r>
              <a:endParaRPr lang="en-US" sz="77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15">
              <a:extLst>
                <a:ext uri="{FF2B5EF4-FFF2-40B4-BE49-F238E27FC236}">
                  <a16:creationId xmlns:a16="http://schemas.microsoft.com/office/drawing/2014/main" id="{DB1151CB-2065-4078-9693-CB3FB8B09614}"/>
                </a:ext>
              </a:extLst>
            </p:cNvPr>
            <p:cNvSpPr txBox="1"/>
            <p:nvPr/>
          </p:nvSpPr>
          <p:spPr>
            <a:xfrm rot="16200000">
              <a:off x="11113448" y="1976540"/>
              <a:ext cx="513433" cy="300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73" dirty="0"/>
                <a:t>UNT</a:t>
              </a:r>
              <a:endParaRPr lang="en-US" sz="773" dirty="0"/>
            </a:p>
          </p:txBody>
        </p:sp>
        <p:sp>
          <p:nvSpPr>
            <p:cNvPr id="59" name="TextBox 17">
              <a:extLst>
                <a:ext uri="{FF2B5EF4-FFF2-40B4-BE49-F238E27FC236}">
                  <a16:creationId xmlns:a16="http://schemas.microsoft.com/office/drawing/2014/main" id="{626952B2-0F33-4F35-B831-73BAA2CB0C4D}"/>
                </a:ext>
              </a:extLst>
            </p:cNvPr>
            <p:cNvSpPr txBox="1"/>
            <p:nvPr/>
          </p:nvSpPr>
          <p:spPr>
            <a:xfrm>
              <a:off x="10349219" y="2057995"/>
              <a:ext cx="1010450" cy="300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773" dirty="0">
                  <a:latin typeface="Arial" panose="020B0604020202020204" pitchFamily="34" charset="0"/>
                  <a:cs typeface="Arial" panose="020B0604020202020204" pitchFamily="34" charset="0"/>
                </a:rPr>
                <a:t>DON+PAT  </a:t>
              </a:r>
              <a:endParaRPr lang="en-US" sz="77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18">
              <a:extLst>
                <a:ext uri="{FF2B5EF4-FFF2-40B4-BE49-F238E27FC236}">
                  <a16:creationId xmlns:a16="http://schemas.microsoft.com/office/drawing/2014/main" id="{4A5E7F39-7E8C-4D5E-AA75-07BFA93F665E}"/>
                </a:ext>
              </a:extLst>
            </p:cNvPr>
            <p:cNvSpPr txBox="1"/>
            <p:nvPr/>
          </p:nvSpPr>
          <p:spPr>
            <a:xfrm rot="16200000">
              <a:off x="8439807" y="1959897"/>
              <a:ext cx="513433" cy="300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73" dirty="0"/>
                <a:t>UNT</a:t>
              </a:r>
            </a:p>
          </p:txBody>
        </p:sp>
        <p:sp>
          <p:nvSpPr>
            <p:cNvPr id="61" name="TextBox 20">
              <a:extLst>
                <a:ext uri="{FF2B5EF4-FFF2-40B4-BE49-F238E27FC236}">
                  <a16:creationId xmlns:a16="http://schemas.microsoft.com/office/drawing/2014/main" id="{4DADEF70-1441-49B6-B43E-4D73325B75B3}"/>
                </a:ext>
              </a:extLst>
            </p:cNvPr>
            <p:cNvSpPr txBox="1"/>
            <p:nvPr/>
          </p:nvSpPr>
          <p:spPr>
            <a:xfrm rot="16200000">
              <a:off x="11361581" y="1943679"/>
              <a:ext cx="581829" cy="300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73" dirty="0"/>
                <a:t>Mock</a:t>
              </a:r>
              <a:endParaRPr lang="en-US" sz="773" dirty="0"/>
            </a:p>
          </p:txBody>
        </p:sp>
        <p:sp>
          <p:nvSpPr>
            <p:cNvPr id="62" name="TextBox 14">
              <a:extLst>
                <a:ext uri="{FF2B5EF4-FFF2-40B4-BE49-F238E27FC236}">
                  <a16:creationId xmlns:a16="http://schemas.microsoft.com/office/drawing/2014/main" id="{02EC067E-1395-4EFD-99C0-5BA131F98D97}"/>
                </a:ext>
              </a:extLst>
            </p:cNvPr>
            <p:cNvSpPr txBox="1"/>
            <p:nvPr/>
          </p:nvSpPr>
          <p:spPr>
            <a:xfrm>
              <a:off x="9783401" y="2051522"/>
              <a:ext cx="536231" cy="300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73" dirty="0">
                  <a:latin typeface="Arial" panose="020B0604020202020204" pitchFamily="34" charset="0"/>
                  <a:cs typeface="Arial" panose="020B0604020202020204" pitchFamily="34" charset="0"/>
                </a:rPr>
                <a:t>PAT</a:t>
              </a:r>
              <a:endParaRPr lang="en-US" sz="77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Tekstvak 68"/>
          <p:cNvSpPr txBox="1"/>
          <p:nvPr/>
        </p:nvSpPr>
        <p:spPr>
          <a:xfrm>
            <a:off x="6265919" y="947151"/>
            <a:ext cx="2022747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1758" dirty="0">
                <a:solidFill>
                  <a:srgbClr val="FF0000"/>
                </a:solidFill>
              </a:rPr>
              <a:t>IER programs II.</a:t>
            </a:r>
            <a:endParaRPr lang="en-GB" sz="1758" dirty="0">
              <a:solidFill>
                <a:srgbClr val="FF0000"/>
              </a:solidFill>
            </a:endParaRP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2D420ACF-670F-4EFF-9003-304F93D94292}"/>
              </a:ext>
            </a:extLst>
          </p:cNvPr>
          <p:cNvGrpSpPr/>
          <p:nvPr/>
        </p:nvGrpSpPr>
        <p:grpSpPr>
          <a:xfrm>
            <a:off x="115593" y="4879998"/>
            <a:ext cx="3046653" cy="283219"/>
            <a:chOff x="8890044" y="5066112"/>
            <a:chExt cx="4333150" cy="402812"/>
          </a:xfrm>
        </p:grpSpPr>
        <p:sp>
          <p:nvSpPr>
            <p:cNvPr id="212" name="TextBox 13">
              <a:extLst>
                <a:ext uri="{FF2B5EF4-FFF2-40B4-BE49-F238E27FC236}">
                  <a16:creationId xmlns:a16="http://schemas.microsoft.com/office/drawing/2014/main" id="{E08DCE92-4AA5-46C9-8B35-91443D68D135}"/>
                </a:ext>
              </a:extLst>
            </p:cNvPr>
            <p:cNvSpPr txBox="1"/>
            <p:nvPr/>
          </p:nvSpPr>
          <p:spPr>
            <a:xfrm>
              <a:off x="8890044" y="5122198"/>
              <a:ext cx="4333150" cy="346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Time (hr):     0       1</a:t>
              </a:r>
              <a:r>
                <a:rPr lang="en-GB" sz="738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GB" sz="844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1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GB" sz="77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56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8     1</a:t>
              </a:r>
              <a:r>
                <a:rPr lang="en-GB" sz="738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sz="98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844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98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77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 8     </a:t>
              </a:r>
              <a:r>
                <a:rPr lang="en-GB" sz="42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GB" sz="738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773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sz="84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GB" sz="98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77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0" dirty="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GB" sz="703" dirty="0"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8       8</a:t>
              </a:r>
              <a:endParaRPr lang="en-US" sz="6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Isosceles Triangle 10">
              <a:extLst>
                <a:ext uri="{FF2B5EF4-FFF2-40B4-BE49-F238E27FC236}">
                  <a16:creationId xmlns:a16="http://schemas.microsoft.com/office/drawing/2014/main" id="{40A8A2E0-DABD-43DA-9BE5-518359495728}"/>
                </a:ext>
              </a:extLst>
            </p:cNvPr>
            <p:cNvSpPr/>
            <p:nvPr/>
          </p:nvSpPr>
          <p:spPr>
            <a:xfrm rot="16200000">
              <a:off x="10166829" y="4753689"/>
              <a:ext cx="126000" cy="758063"/>
            </a:xfrm>
            <a:prstGeom prst="triangle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  <p:sp>
          <p:nvSpPr>
            <p:cNvPr id="214" name="Isosceles Triangle 10">
              <a:extLst>
                <a:ext uri="{FF2B5EF4-FFF2-40B4-BE49-F238E27FC236}">
                  <a16:creationId xmlns:a16="http://schemas.microsoft.com/office/drawing/2014/main" id="{7DD2CC1E-5CD6-4B21-8224-CC758E38B8F4}"/>
                </a:ext>
              </a:extLst>
            </p:cNvPr>
            <p:cNvSpPr/>
            <p:nvPr/>
          </p:nvSpPr>
          <p:spPr>
            <a:xfrm rot="16200000">
              <a:off x="10964717" y="4779780"/>
              <a:ext cx="126000" cy="705879"/>
            </a:xfrm>
            <a:prstGeom prst="triangle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  <p:sp>
          <p:nvSpPr>
            <p:cNvPr id="215" name="Isosceles Triangle 10">
              <a:extLst>
                <a:ext uri="{FF2B5EF4-FFF2-40B4-BE49-F238E27FC236}">
                  <a16:creationId xmlns:a16="http://schemas.microsoft.com/office/drawing/2014/main" id="{B4D946B1-F25C-43EA-A069-0752DCC32A36}"/>
                </a:ext>
              </a:extLst>
            </p:cNvPr>
            <p:cNvSpPr/>
            <p:nvPr/>
          </p:nvSpPr>
          <p:spPr>
            <a:xfrm rot="16200000">
              <a:off x="11751663" y="4777376"/>
              <a:ext cx="129608" cy="707080"/>
            </a:xfrm>
            <a:prstGeom prst="triangle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7012BD1C-9125-4E87-B1DD-1CD983E62FA9}"/>
              </a:ext>
            </a:extLst>
          </p:cNvPr>
          <p:cNvGrpSpPr/>
          <p:nvPr/>
        </p:nvGrpSpPr>
        <p:grpSpPr>
          <a:xfrm>
            <a:off x="5879041" y="6350648"/>
            <a:ext cx="3046653" cy="273818"/>
            <a:chOff x="8997624" y="5079482"/>
            <a:chExt cx="4333150" cy="389442"/>
          </a:xfrm>
        </p:grpSpPr>
        <p:sp>
          <p:nvSpPr>
            <p:cNvPr id="217" name="TextBox 13">
              <a:extLst>
                <a:ext uri="{FF2B5EF4-FFF2-40B4-BE49-F238E27FC236}">
                  <a16:creationId xmlns:a16="http://schemas.microsoft.com/office/drawing/2014/main" id="{FD827A01-9A34-432C-A4A3-A29E5C9F63AD}"/>
                </a:ext>
              </a:extLst>
            </p:cNvPr>
            <p:cNvSpPr txBox="1"/>
            <p:nvPr/>
          </p:nvSpPr>
          <p:spPr>
            <a:xfrm>
              <a:off x="8997624" y="5122197"/>
              <a:ext cx="4333150" cy="346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Time (hr):     0       1</a:t>
              </a:r>
              <a:r>
                <a:rPr lang="en-GB" sz="738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GB" sz="844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1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GB" sz="773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sz="56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8     </a:t>
              </a:r>
              <a:r>
                <a:rPr lang="en-GB" sz="70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738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sz="98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844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98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77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8     </a:t>
              </a:r>
              <a:r>
                <a:rPr lang="en-GB" sz="42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GB" sz="738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773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sz="84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98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77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0" dirty="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GB" sz="703" dirty="0"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GB" sz="633" dirty="0">
                  <a:latin typeface="Arial" panose="020B0604020202020204" pitchFamily="34" charset="0"/>
                  <a:cs typeface="Arial" panose="020B0604020202020204" pitchFamily="34" charset="0"/>
                </a:rPr>
                <a:t>8        8</a:t>
              </a:r>
              <a:endParaRPr lang="en-US" sz="6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Isosceles Triangle 10">
              <a:extLst>
                <a:ext uri="{FF2B5EF4-FFF2-40B4-BE49-F238E27FC236}">
                  <a16:creationId xmlns:a16="http://schemas.microsoft.com/office/drawing/2014/main" id="{E88A43B6-186F-45D7-AC7C-07517470A20A}"/>
                </a:ext>
              </a:extLst>
            </p:cNvPr>
            <p:cNvSpPr/>
            <p:nvPr/>
          </p:nvSpPr>
          <p:spPr>
            <a:xfrm rot="16200000">
              <a:off x="10240519" y="4763451"/>
              <a:ext cx="126000" cy="758063"/>
            </a:xfrm>
            <a:prstGeom prst="triangle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  <p:sp>
          <p:nvSpPr>
            <p:cNvPr id="219" name="Isosceles Triangle 10">
              <a:extLst>
                <a:ext uri="{FF2B5EF4-FFF2-40B4-BE49-F238E27FC236}">
                  <a16:creationId xmlns:a16="http://schemas.microsoft.com/office/drawing/2014/main" id="{F49ABD1A-7A6C-47D3-8AD3-DF41E44B9784}"/>
                </a:ext>
              </a:extLst>
            </p:cNvPr>
            <p:cNvSpPr/>
            <p:nvPr/>
          </p:nvSpPr>
          <p:spPr>
            <a:xfrm rot="16200000">
              <a:off x="11044108" y="4789543"/>
              <a:ext cx="126000" cy="705879"/>
            </a:xfrm>
            <a:prstGeom prst="triangle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  <p:sp>
          <p:nvSpPr>
            <p:cNvPr id="220" name="Isosceles Triangle 10">
              <a:extLst>
                <a:ext uri="{FF2B5EF4-FFF2-40B4-BE49-F238E27FC236}">
                  <a16:creationId xmlns:a16="http://schemas.microsoft.com/office/drawing/2014/main" id="{BEBA394E-D94C-4D60-9CCA-F331075E3B45}"/>
                </a:ext>
              </a:extLst>
            </p:cNvPr>
            <p:cNvSpPr/>
            <p:nvPr/>
          </p:nvSpPr>
          <p:spPr>
            <a:xfrm rot="16200000">
              <a:off x="11842857" y="4790746"/>
              <a:ext cx="129608" cy="707080"/>
            </a:xfrm>
            <a:prstGeom prst="triangle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FCA1314-E384-4B90-81C6-E135C01B1BBD}"/>
              </a:ext>
            </a:extLst>
          </p:cNvPr>
          <p:cNvGrpSpPr/>
          <p:nvPr/>
        </p:nvGrpSpPr>
        <p:grpSpPr>
          <a:xfrm>
            <a:off x="593915" y="2103529"/>
            <a:ext cx="2289630" cy="409086"/>
            <a:chOff x="8546278" y="1803010"/>
            <a:chExt cx="3256463" cy="581829"/>
          </a:xfrm>
        </p:grpSpPr>
        <p:sp>
          <p:nvSpPr>
            <p:cNvPr id="222" name="TextBox 14">
              <a:extLst>
                <a:ext uri="{FF2B5EF4-FFF2-40B4-BE49-F238E27FC236}">
                  <a16:creationId xmlns:a16="http://schemas.microsoft.com/office/drawing/2014/main" id="{7A86E6C5-BD01-4C29-8B3F-AF98CFC01F98}"/>
                </a:ext>
              </a:extLst>
            </p:cNvPr>
            <p:cNvSpPr txBox="1"/>
            <p:nvPr/>
          </p:nvSpPr>
          <p:spPr>
            <a:xfrm>
              <a:off x="8936427" y="2059822"/>
              <a:ext cx="577269" cy="300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73" dirty="0">
                  <a:latin typeface="Arial" panose="020B0604020202020204" pitchFamily="34" charset="0"/>
                  <a:cs typeface="Arial" panose="020B0604020202020204" pitchFamily="34" charset="0"/>
                </a:rPr>
                <a:t>DON</a:t>
              </a:r>
              <a:endParaRPr lang="en-US" sz="77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TextBox 15">
              <a:extLst>
                <a:ext uri="{FF2B5EF4-FFF2-40B4-BE49-F238E27FC236}">
                  <a16:creationId xmlns:a16="http://schemas.microsoft.com/office/drawing/2014/main" id="{47F19D82-F802-4812-966C-82B8F9DE93D0}"/>
                </a:ext>
              </a:extLst>
            </p:cNvPr>
            <p:cNvSpPr txBox="1"/>
            <p:nvPr/>
          </p:nvSpPr>
          <p:spPr>
            <a:xfrm rot="16200000">
              <a:off x="11113448" y="1976540"/>
              <a:ext cx="513433" cy="300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73" dirty="0"/>
                <a:t>UNT</a:t>
              </a:r>
              <a:endParaRPr lang="en-US" sz="773" dirty="0"/>
            </a:p>
          </p:txBody>
        </p:sp>
        <p:sp>
          <p:nvSpPr>
            <p:cNvPr id="224" name="TextBox 17">
              <a:extLst>
                <a:ext uri="{FF2B5EF4-FFF2-40B4-BE49-F238E27FC236}">
                  <a16:creationId xmlns:a16="http://schemas.microsoft.com/office/drawing/2014/main" id="{C56815B1-835E-4F51-B3D5-C8376D86DBEA}"/>
                </a:ext>
              </a:extLst>
            </p:cNvPr>
            <p:cNvSpPr txBox="1"/>
            <p:nvPr/>
          </p:nvSpPr>
          <p:spPr>
            <a:xfrm>
              <a:off x="10349219" y="2057995"/>
              <a:ext cx="1010450" cy="300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773" dirty="0">
                  <a:latin typeface="Arial" panose="020B0604020202020204" pitchFamily="34" charset="0"/>
                  <a:cs typeface="Arial" panose="020B0604020202020204" pitchFamily="34" charset="0"/>
                </a:rPr>
                <a:t>DON+PAT  </a:t>
              </a:r>
              <a:endParaRPr lang="en-US" sz="77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TextBox 18">
              <a:extLst>
                <a:ext uri="{FF2B5EF4-FFF2-40B4-BE49-F238E27FC236}">
                  <a16:creationId xmlns:a16="http://schemas.microsoft.com/office/drawing/2014/main" id="{8564D36B-2007-429E-BC7C-57AAB8E2ACBF}"/>
                </a:ext>
              </a:extLst>
            </p:cNvPr>
            <p:cNvSpPr txBox="1"/>
            <p:nvPr/>
          </p:nvSpPr>
          <p:spPr>
            <a:xfrm rot="16200000">
              <a:off x="8439807" y="1959897"/>
              <a:ext cx="513433" cy="300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73" dirty="0"/>
                <a:t>UNT</a:t>
              </a:r>
              <a:endParaRPr lang="en-GB" sz="738" dirty="0"/>
            </a:p>
          </p:txBody>
        </p:sp>
        <p:sp>
          <p:nvSpPr>
            <p:cNvPr id="226" name="TextBox 20">
              <a:extLst>
                <a:ext uri="{FF2B5EF4-FFF2-40B4-BE49-F238E27FC236}">
                  <a16:creationId xmlns:a16="http://schemas.microsoft.com/office/drawing/2014/main" id="{AE0726C3-DD8F-4FED-BE83-E1630662ACE8}"/>
                </a:ext>
              </a:extLst>
            </p:cNvPr>
            <p:cNvSpPr txBox="1"/>
            <p:nvPr/>
          </p:nvSpPr>
          <p:spPr>
            <a:xfrm rot="16200000">
              <a:off x="11361581" y="1943679"/>
              <a:ext cx="581829" cy="300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73" dirty="0"/>
                <a:t>Mock</a:t>
              </a:r>
              <a:endParaRPr lang="en-US" sz="773" dirty="0"/>
            </a:p>
          </p:txBody>
        </p:sp>
        <p:sp>
          <p:nvSpPr>
            <p:cNvPr id="227" name="TextBox 14">
              <a:extLst>
                <a:ext uri="{FF2B5EF4-FFF2-40B4-BE49-F238E27FC236}">
                  <a16:creationId xmlns:a16="http://schemas.microsoft.com/office/drawing/2014/main" id="{FBAB9351-0DDD-4114-95A0-5266CCAB37BA}"/>
                </a:ext>
              </a:extLst>
            </p:cNvPr>
            <p:cNvSpPr txBox="1"/>
            <p:nvPr/>
          </p:nvSpPr>
          <p:spPr>
            <a:xfrm>
              <a:off x="9783401" y="2051522"/>
              <a:ext cx="536231" cy="300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73" dirty="0">
                  <a:latin typeface="Arial" panose="020B0604020202020204" pitchFamily="34" charset="0"/>
                  <a:cs typeface="Arial" panose="020B0604020202020204" pitchFamily="34" charset="0"/>
                </a:rPr>
                <a:t>PAT</a:t>
              </a:r>
              <a:endParaRPr lang="en-US" sz="77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8" name="TextBox 227">
            <a:extLst>
              <a:ext uri="{FF2B5EF4-FFF2-40B4-BE49-F238E27FC236}">
                <a16:creationId xmlns:a16="http://schemas.microsoft.com/office/drawing/2014/main" id="{7875089C-85B0-4E9E-9381-44CF0F470D86}"/>
              </a:ext>
            </a:extLst>
          </p:cNvPr>
          <p:cNvSpPr txBox="1"/>
          <p:nvPr/>
        </p:nvSpPr>
        <p:spPr>
          <a:xfrm>
            <a:off x="2851037" y="1836912"/>
            <a:ext cx="326175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u="sng" dirty="0"/>
              <a:t>Top pathways</a:t>
            </a:r>
            <a:r>
              <a:rPr lang="en-US" sz="1000" b="1" dirty="0"/>
              <a:t>			</a:t>
            </a:r>
            <a:r>
              <a:rPr lang="en-US" sz="1000" b="1" u="sng" dirty="0"/>
              <a:t>Count</a:t>
            </a:r>
          </a:p>
          <a:p>
            <a:r>
              <a:rPr lang="en-US" sz="1000" b="1" dirty="0"/>
              <a:t>Signal Transduction		</a:t>
            </a:r>
            <a:r>
              <a:rPr lang="en-US" sz="1000" dirty="0"/>
              <a:t>32</a:t>
            </a:r>
          </a:p>
          <a:p>
            <a:r>
              <a:rPr lang="en-US" sz="1000" b="1" dirty="0"/>
              <a:t>Chromatin			</a:t>
            </a:r>
            <a:r>
              <a:rPr lang="en-US" sz="1000" dirty="0"/>
              <a:t>29</a:t>
            </a:r>
          </a:p>
          <a:p>
            <a:r>
              <a:rPr lang="en-US" sz="1000" b="1" dirty="0"/>
              <a:t>Transcription from RNA Pol II promoter</a:t>
            </a:r>
            <a:r>
              <a:rPr lang="en-US" sz="1000" dirty="0"/>
              <a:t>	27</a:t>
            </a:r>
          </a:p>
          <a:p>
            <a:r>
              <a:rPr lang="en-US" sz="1000" dirty="0"/>
              <a:t>DNA binding			25</a:t>
            </a:r>
          </a:p>
          <a:p>
            <a:r>
              <a:rPr lang="en-US" sz="1000" dirty="0"/>
              <a:t>RNA Polymerase II Transcription		19</a:t>
            </a:r>
          </a:p>
          <a:p>
            <a:r>
              <a:rPr lang="en-US" sz="1000" dirty="0"/>
              <a:t>MAPK signaling pathway		15</a:t>
            </a:r>
          </a:p>
          <a:p>
            <a:r>
              <a:rPr lang="en-US" sz="1000" dirty="0"/>
              <a:t>Endoplasmic reticulum membrane		12</a:t>
            </a:r>
          </a:p>
          <a:p>
            <a:r>
              <a:rPr lang="en-US" sz="1000" dirty="0"/>
              <a:t>Apoptotic process		12</a:t>
            </a:r>
          </a:p>
          <a:p>
            <a:r>
              <a:rPr lang="en-US" sz="1000" b="1" dirty="0"/>
              <a:t>Positive regulation of cell proliferation</a:t>
            </a:r>
            <a:r>
              <a:rPr lang="en-US" sz="1000" dirty="0"/>
              <a:t>	11</a:t>
            </a:r>
          </a:p>
          <a:p>
            <a:r>
              <a:rPr lang="en-US" sz="1000" dirty="0"/>
              <a:t>Pathways in cancer		11</a:t>
            </a:r>
          </a:p>
          <a:p>
            <a:r>
              <a:rPr lang="en-US" sz="1000" b="1" dirty="0"/>
              <a:t>Cellular responses to stress</a:t>
            </a:r>
            <a:r>
              <a:rPr lang="en-US" sz="1000" dirty="0"/>
              <a:t>		10</a:t>
            </a:r>
          </a:p>
          <a:p>
            <a:r>
              <a:rPr lang="en-US" sz="1000" dirty="0"/>
              <a:t>Cellular responses to stimuli		10</a:t>
            </a:r>
          </a:p>
          <a:p>
            <a:r>
              <a:rPr lang="en-US" sz="1000" dirty="0"/>
              <a:t>PIP3 activates AKT signaling		9</a:t>
            </a:r>
          </a:p>
          <a:p>
            <a:r>
              <a:rPr lang="en-US" sz="1000" dirty="0"/>
              <a:t>Transcription Regulation by TP53		9</a:t>
            </a:r>
          </a:p>
          <a:p>
            <a:r>
              <a:rPr lang="en-US" sz="1000" dirty="0"/>
              <a:t>PI3K-Akt signaling 		7</a:t>
            </a:r>
          </a:p>
          <a:p>
            <a:r>
              <a:rPr lang="en-US" sz="1000" dirty="0"/>
              <a:t>TNF signaling 			7</a:t>
            </a:r>
          </a:p>
          <a:p>
            <a:r>
              <a:rPr lang="en-US" sz="1000" dirty="0"/>
              <a:t>RAF/MAP kinase cascade		7</a:t>
            </a:r>
          </a:p>
          <a:p>
            <a:r>
              <a:rPr lang="en-US" sz="1000" dirty="0"/>
              <a:t>MAPK1/MAPK3 signaling		7</a:t>
            </a:r>
          </a:p>
          <a:p>
            <a:r>
              <a:rPr lang="en-US" sz="1000" dirty="0"/>
              <a:t>Cellular response to DNA damage stimulus	6</a:t>
            </a:r>
          </a:p>
          <a:p>
            <a:r>
              <a:rPr lang="en-US" sz="1000" dirty="0"/>
              <a:t>Cellular senescence		6</a:t>
            </a:r>
          </a:p>
          <a:p>
            <a:r>
              <a:rPr lang="en-US" sz="1000" dirty="0"/>
              <a:t>Response to xenobiotic stimulus		5</a:t>
            </a:r>
          </a:p>
          <a:p>
            <a:r>
              <a:rPr lang="en-US" sz="1000" dirty="0"/>
              <a:t>Chemical carcinogenesis - ROS		5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B7BA46AC-A58A-42DA-9A87-70388A2B13B7}"/>
              </a:ext>
            </a:extLst>
          </p:cNvPr>
          <p:cNvSpPr txBox="1"/>
          <p:nvPr/>
        </p:nvSpPr>
        <p:spPr>
          <a:xfrm>
            <a:off x="8669431" y="1771373"/>
            <a:ext cx="3483133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u="sng" dirty="0"/>
              <a:t>Top pathways</a:t>
            </a:r>
            <a:r>
              <a:rPr lang="en-US" sz="1000" b="1" dirty="0"/>
              <a:t>			</a:t>
            </a:r>
            <a:r>
              <a:rPr lang="en-US" sz="1000" b="1" u="sng" dirty="0"/>
              <a:t>Count</a:t>
            </a:r>
          </a:p>
          <a:p>
            <a:r>
              <a:rPr lang="en-US" sz="1000" b="1" dirty="0"/>
              <a:t>Signal Transduction</a:t>
            </a:r>
            <a:r>
              <a:rPr lang="en-US" sz="1000" dirty="0"/>
              <a:t>		191</a:t>
            </a:r>
          </a:p>
          <a:p>
            <a:r>
              <a:rPr lang="en-US" sz="1000" dirty="0"/>
              <a:t>Metabolism			172</a:t>
            </a:r>
          </a:p>
          <a:p>
            <a:r>
              <a:rPr lang="en-US" sz="1000" b="1" dirty="0"/>
              <a:t>Transcription from RNA Pol II promoter</a:t>
            </a:r>
            <a:r>
              <a:rPr lang="en-US" sz="1000" dirty="0"/>
              <a:t>	148</a:t>
            </a:r>
          </a:p>
          <a:p>
            <a:r>
              <a:rPr lang="en-US" sz="1000" dirty="0"/>
              <a:t>Mitochondrion			107</a:t>
            </a:r>
          </a:p>
          <a:p>
            <a:r>
              <a:rPr lang="en-US" sz="1000" dirty="0"/>
              <a:t>Golgi apparatus			105</a:t>
            </a:r>
          </a:p>
          <a:p>
            <a:r>
              <a:rPr lang="en-US" sz="1000" dirty="0"/>
              <a:t>Endoplasmic reticulum		98</a:t>
            </a:r>
          </a:p>
          <a:p>
            <a:r>
              <a:rPr lang="en-US" sz="1000" dirty="0"/>
              <a:t>Metabolism of lipids		73</a:t>
            </a:r>
          </a:p>
          <a:p>
            <a:r>
              <a:rPr lang="en-US" sz="1000" dirty="0"/>
              <a:t>Cellular responses to stimuli		73</a:t>
            </a:r>
          </a:p>
          <a:p>
            <a:r>
              <a:rPr lang="en-US" sz="1000" b="1" dirty="0"/>
              <a:t>Cellular responses to stress</a:t>
            </a:r>
            <a:r>
              <a:rPr lang="en-US" sz="1000" dirty="0"/>
              <a:t>		72</a:t>
            </a:r>
          </a:p>
          <a:p>
            <a:r>
              <a:rPr lang="en-US" sz="1000" dirty="0"/>
              <a:t>Signaling by Rho GTPases		69</a:t>
            </a:r>
          </a:p>
          <a:p>
            <a:r>
              <a:rPr lang="en-US" sz="1000" dirty="0"/>
              <a:t>Vesicle-mediated transport		57</a:t>
            </a:r>
          </a:p>
          <a:p>
            <a:r>
              <a:rPr lang="en-US" sz="1000" dirty="0"/>
              <a:t>RHO GTPase cycle		47</a:t>
            </a:r>
          </a:p>
          <a:p>
            <a:r>
              <a:rPr lang="en-US" sz="1000" dirty="0"/>
              <a:t>Apoptotic process		44</a:t>
            </a:r>
          </a:p>
          <a:p>
            <a:r>
              <a:rPr lang="en-US" sz="1000" dirty="0"/>
              <a:t>Cell cycle			36</a:t>
            </a:r>
          </a:p>
          <a:p>
            <a:r>
              <a:rPr lang="en-US" sz="1000" dirty="0"/>
              <a:t>DNA repair			31</a:t>
            </a:r>
          </a:p>
          <a:p>
            <a:r>
              <a:rPr lang="en-US" sz="1000" dirty="0"/>
              <a:t>Cell migration			31</a:t>
            </a:r>
          </a:p>
          <a:p>
            <a:r>
              <a:rPr lang="en-US" sz="1000" dirty="0"/>
              <a:t>Endocytosis			24</a:t>
            </a:r>
          </a:p>
          <a:p>
            <a:r>
              <a:rPr lang="en-US" sz="1000" b="1" dirty="0"/>
              <a:t>Chromatin remodeling</a:t>
            </a:r>
            <a:r>
              <a:rPr lang="en-US" sz="1000" dirty="0"/>
              <a:t>		22</a:t>
            </a:r>
          </a:p>
          <a:p>
            <a:r>
              <a:rPr lang="en-US" sz="1000" dirty="0"/>
              <a:t>Chemical carcinogenesis - ROS		22</a:t>
            </a:r>
          </a:p>
          <a:p>
            <a:r>
              <a:rPr lang="en-US" sz="1000" dirty="0"/>
              <a:t>Transcriptional </a:t>
            </a:r>
            <a:r>
              <a:rPr lang="en-US" sz="1000" dirty="0" err="1"/>
              <a:t>misregulation</a:t>
            </a:r>
            <a:r>
              <a:rPr lang="en-US" sz="1000" dirty="0"/>
              <a:t> in cancer	20</a:t>
            </a:r>
          </a:p>
          <a:p>
            <a:r>
              <a:rPr lang="en-US" sz="1000" dirty="0"/>
              <a:t>Integration of energy metabolism		13</a:t>
            </a:r>
          </a:p>
          <a:p>
            <a:r>
              <a:rPr lang="en-US" sz="1000" dirty="0"/>
              <a:t>Notch signaling pathway		12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6E3906-FC78-12A4-96EE-1E2AB44B083D}"/>
              </a:ext>
            </a:extLst>
          </p:cNvPr>
          <p:cNvSpPr txBox="1"/>
          <p:nvPr/>
        </p:nvSpPr>
        <p:spPr>
          <a:xfrm>
            <a:off x="1586001" y="-1585"/>
            <a:ext cx="9050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Common rapid-onset transcriptional responses in HT-29 cells</a:t>
            </a:r>
            <a:endParaRPr lang="en-US" sz="2800" dirty="0"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4AB8B72-CCD6-ECA7-8461-A46C35E38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032531"/>
            <a:ext cx="1227470" cy="7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5A880E-2A69-3D8E-546D-E00FFD895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1"/>
    </mc:Choice>
    <mc:Fallback xmlns="">
      <p:transition spd="slow" advTm="7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10FC75-E5B3-A389-22A7-B07422EF3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032531"/>
            <a:ext cx="1227470" cy="7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48C36861-84F2-700D-443D-D02E13035701}"/>
              </a:ext>
            </a:extLst>
          </p:cNvPr>
          <p:cNvGrpSpPr/>
          <p:nvPr/>
        </p:nvGrpSpPr>
        <p:grpSpPr>
          <a:xfrm>
            <a:off x="555131" y="1505189"/>
            <a:ext cx="2501417" cy="4093428"/>
            <a:chOff x="823572" y="3010785"/>
            <a:chExt cx="3211461" cy="4853956"/>
          </a:xfrm>
        </p:grpSpPr>
        <p:pic>
          <p:nvPicPr>
            <p:cNvPr id="6" name="Afbeelding 42">
              <a:extLst>
                <a:ext uri="{FF2B5EF4-FFF2-40B4-BE49-F238E27FC236}">
                  <a16:creationId xmlns:a16="http://schemas.microsoft.com/office/drawing/2014/main" id="{D8827EA1-FA59-D0FE-44D3-9A536510487D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0" t="2807" r="92005"/>
            <a:stretch/>
          </p:blipFill>
          <p:spPr>
            <a:xfrm flipH="1">
              <a:off x="823572" y="3010785"/>
              <a:ext cx="252000" cy="4853955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7" name="Afbeelding 43">
              <a:extLst>
                <a:ext uri="{FF2B5EF4-FFF2-40B4-BE49-F238E27FC236}">
                  <a16:creationId xmlns:a16="http://schemas.microsoft.com/office/drawing/2014/main" id="{37CF1269-CD2D-0D4B-E8F4-E1C8E5E4D6F8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2" t="2956" r="85116"/>
            <a:stretch/>
          </p:blipFill>
          <p:spPr>
            <a:xfrm flipH="1">
              <a:off x="1129623" y="3010787"/>
              <a:ext cx="731855" cy="4853953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8" name="Afbeelding 44">
              <a:extLst>
                <a:ext uri="{FF2B5EF4-FFF2-40B4-BE49-F238E27FC236}">
                  <a16:creationId xmlns:a16="http://schemas.microsoft.com/office/drawing/2014/main" id="{65BFB019-4279-7DF3-A7E5-27837F97FA55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3" t="2867" r="78223"/>
            <a:stretch/>
          </p:blipFill>
          <p:spPr>
            <a:xfrm flipH="1">
              <a:off x="1915529" y="3010787"/>
              <a:ext cx="725833" cy="4853954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9" name="Afbeelding 45">
              <a:extLst>
                <a:ext uri="{FF2B5EF4-FFF2-40B4-BE49-F238E27FC236}">
                  <a16:creationId xmlns:a16="http://schemas.microsoft.com/office/drawing/2014/main" id="{55CFE78A-146C-DFD2-9ECF-E8E653A84D33}"/>
                </a:ext>
              </a:extLst>
            </p:cNvPr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44" t="2892" r="71326"/>
            <a:stretch/>
          </p:blipFill>
          <p:spPr>
            <a:xfrm flipH="1">
              <a:off x="2695413" y="3010787"/>
              <a:ext cx="727516" cy="4853954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0" name="Afbeelding 46">
              <a:extLst>
                <a:ext uri="{FF2B5EF4-FFF2-40B4-BE49-F238E27FC236}">
                  <a16:creationId xmlns:a16="http://schemas.microsoft.com/office/drawing/2014/main" id="{40C79EDD-47F0-2E6C-35AA-132B1170E908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99" t="2868" r="69594"/>
            <a:stretch/>
          </p:blipFill>
          <p:spPr>
            <a:xfrm flipH="1">
              <a:off x="3476980" y="3010787"/>
              <a:ext cx="252000" cy="4853954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1" name="Afbeelding 47">
              <a:extLst>
                <a:ext uri="{FF2B5EF4-FFF2-40B4-BE49-F238E27FC236}">
                  <a16:creationId xmlns:a16="http://schemas.microsoft.com/office/drawing/2014/main" id="{59BD2E14-B490-BAB8-84D5-C9AECBEA66C7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39" t="2980" r="67796"/>
            <a:stretch/>
          </p:blipFill>
          <p:spPr>
            <a:xfrm flipH="1">
              <a:off x="3783033" y="3010787"/>
              <a:ext cx="252000" cy="4853954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</p:grpSp>
      <p:sp>
        <p:nvSpPr>
          <p:cNvPr id="12" name="TextBox 16">
            <a:extLst>
              <a:ext uri="{FF2B5EF4-FFF2-40B4-BE49-F238E27FC236}">
                <a16:creationId xmlns:a16="http://schemas.microsoft.com/office/drawing/2014/main" id="{B5DCC4D5-85CA-8E31-40F4-8D4EF2EBF4AF}"/>
              </a:ext>
            </a:extLst>
          </p:cNvPr>
          <p:cNvSpPr txBox="1"/>
          <p:nvPr/>
        </p:nvSpPr>
        <p:spPr>
          <a:xfrm rot="16200000">
            <a:off x="-207604" y="2952893"/>
            <a:ext cx="1166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506 genes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15FDEE14-8BC0-9624-5A01-F4FF5C24E5C2}"/>
              </a:ext>
            </a:extLst>
          </p:cNvPr>
          <p:cNvSpPr txBox="1"/>
          <p:nvPr/>
        </p:nvSpPr>
        <p:spPr>
          <a:xfrm>
            <a:off x="-25072" y="5787951"/>
            <a:ext cx="4333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Time (hr):      0       1    2    4    8     1   2    4    8     1   2    4   8       8        8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Isosceles Triangle 10">
            <a:extLst>
              <a:ext uri="{FF2B5EF4-FFF2-40B4-BE49-F238E27FC236}">
                <a16:creationId xmlns:a16="http://schemas.microsoft.com/office/drawing/2014/main" id="{1E6BB94F-E541-0E26-87A0-2E9AED10D28A}"/>
              </a:ext>
            </a:extLst>
          </p:cNvPr>
          <p:cNvSpPr/>
          <p:nvPr/>
        </p:nvSpPr>
        <p:spPr>
          <a:xfrm rot="16200000">
            <a:off x="1018706" y="5422321"/>
            <a:ext cx="107384" cy="570046"/>
          </a:xfrm>
          <a:prstGeom prst="triangle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7AC4F7B-A91A-676A-3B29-D3FC6E71901F}"/>
              </a:ext>
            </a:extLst>
          </p:cNvPr>
          <p:cNvGrpSpPr/>
          <p:nvPr/>
        </p:nvGrpSpPr>
        <p:grpSpPr>
          <a:xfrm>
            <a:off x="544414" y="988598"/>
            <a:ext cx="2557183" cy="531716"/>
            <a:chOff x="8565718" y="1833274"/>
            <a:chExt cx="2557183" cy="531716"/>
          </a:xfrm>
        </p:grpSpPr>
        <p:sp>
          <p:nvSpPr>
            <p:cNvPr id="33" name="TextBox 14">
              <a:extLst>
                <a:ext uri="{FF2B5EF4-FFF2-40B4-BE49-F238E27FC236}">
                  <a16:creationId xmlns:a16="http://schemas.microsoft.com/office/drawing/2014/main" id="{6A21351D-4719-AEB1-B129-D54273DBC60F}"/>
                </a:ext>
              </a:extLst>
            </p:cNvPr>
            <p:cNvSpPr txBox="1"/>
            <p:nvPr/>
          </p:nvSpPr>
          <p:spPr>
            <a:xfrm>
              <a:off x="8885627" y="2059822"/>
              <a:ext cx="5388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DON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5BE39A0-88A7-31AF-EBD0-43EC43FEC838}"/>
                </a:ext>
              </a:extLst>
            </p:cNvPr>
            <p:cNvSpPr txBox="1"/>
            <p:nvPr/>
          </p:nvSpPr>
          <p:spPr>
            <a:xfrm rot="16200000">
              <a:off x="10522358" y="1995979"/>
              <a:ext cx="4764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UNT</a:t>
              </a:r>
              <a:endParaRPr lang="en-US" sz="1100" dirty="0"/>
            </a:p>
          </p:txBody>
        </p:sp>
        <p:sp>
          <p:nvSpPr>
            <p:cNvPr id="35" name="TextBox 17">
              <a:extLst>
                <a:ext uri="{FF2B5EF4-FFF2-40B4-BE49-F238E27FC236}">
                  <a16:creationId xmlns:a16="http://schemas.microsoft.com/office/drawing/2014/main" id="{274AE00F-0231-A2E4-EA79-D4ADED75E2D8}"/>
                </a:ext>
              </a:extLst>
            </p:cNvPr>
            <p:cNvSpPr txBox="1"/>
            <p:nvPr/>
          </p:nvSpPr>
          <p:spPr>
            <a:xfrm>
              <a:off x="9892510" y="2057995"/>
              <a:ext cx="9332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DON+PAT  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18">
              <a:extLst>
                <a:ext uri="{FF2B5EF4-FFF2-40B4-BE49-F238E27FC236}">
                  <a16:creationId xmlns:a16="http://schemas.microsoft.com/office/drawing/2014/main" id="{37D37705-CA8A-4201-C75A-C427E894D9BE}"/>
                </a:ext>
              </a:extLst>
            </p:cNvPr>
            <p:cNvSpPr txBox="1"/>
            <p:nvPr/>
          </p:nvSpPr>
          <p:spPr>
            <a:xfrm rot="16200000">
              <a:off x="8458317" y="1979336"/>
              <a:ext cx="4764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UNT</a:t>
              </a:r>
            </a:p>
          </p:txBody>
        </p:sp>
        <p:sp>
          <p:nvSpPr>
            <p:cNvPr id="37" name="TextBox 20">
              <a:extLst>
                <a:ext uri="{FF2B5EF4-FFF2-40B4-BE49-F238E27FC236}">
                  <a16:creationId xmlns:a16="http://schemas.microsoft.com/office/drawing/2014/main" id="{EEAAFD4C-C44D-A412-1D7F-17715D12A615}"/>
                </a:ext>
              </a:extLst>
            </p:cNvPr>
            <p:cNvSpPr txBox="1"/>
            <p:nvPr/>
          </p:nvSpPr>
          <p:spPr>
            <a:xfrm rot="16200000">
              <a:off x="10731447" y="1963118"/>
              <a:ext cx="5212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Mock</a:t>
              </a:r>
              <a:endParaRPr lang="en-US" sz="1100" dirty="0"/>
            </a:p>
          </p:txBody>
        </p:sp>
        <p:sp>
          <p:nvSpPr>
            <p:cNvPr id="38" name="TextBox 14">
              <a:extLst>
                <a:ext uri="{FF2B5EF4-FFF2-40B4-BE49-F238E27FC236}">
                  <a16:creationId xmlns:a16="http://schemas.microsoft.com/office/drawing/2014/main" id="{189CA953-A290-E23A-661C-1500B663929C}"/>
                </a:ext>
              </a:extLst>
            </p:cNvPr>
            <p:cNvSpPr txBox="1"/>
            <p:nvPr/>
          </p:nvSpPr>
          <p:spPr>
            <a:xfrm>
              <a:off x="9478601" y="2051523"/>
              <a:ext cx="4973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PAT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kstvak 48">
            <a:extLst>
              <a:ext uri="{FF2B5EF4-FFF2-40B4-BE49-F238E27FC236}">
                <a16:creationId xmlns:a16="http://schemas.microsoft.com/office/drawing/2014/main" id="{1B6FB076-F61A-68D2-05F1-C796C4256E94}"/>
              </a:ext>
            </a:extLst>
          </p:cNvPr>
          <p:cNvSpPr txBox="1"/>
          <p:nvPr/>
        </p:nvSpPr>
        <p:spPr>
          <a:xfrm>
            <a:off x="464600" y="688839"/>
            <a:ext cx="3630906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000" dirty="0">
                <a:solidFill>
                  <a:srgbClr val="FF0000"/>
                </a:solidFill>
              </a:rPr>
              <a:t>Upregulated - common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D07D93-1DE2-0769-92EB-10576E6A7CC0}"/>
              </a:ext>
            </a:extLst>
          </p:cNvPr>
          <p:cNvSpPr txBox="1"/>
          <p:nvPr/>
        </p:nvSpPr>
        <p:spPr>
          <a:xfrm>
            <a:off x="3070860" y="1505188"/>
            <a:ext cx="336398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u="sng" dirty="0"/>
              <a:t>Top pathways</a:t>
            </a:r>
            <a:r>
              <a:rPr lang="en-US" sz="1000" b="1" dirty="0"/>
              <a:t>			</a:t>
            </a:r>
            <a:r>
              <a:rPr lang="en-US" sz="1000" b="1" u="sng" dirty="0"/>
              <a:t>Count</a:t>
            </a:r>
          </a:p>
          <a:p>
            <a:r>
              <a:rPr lang="en-US" sz="1000" dirty="0"/>
              <a:t>Golgi membrane			103</a:t>
            </a:r>
          </a:p>
          <a:p>
            <a:r>
              <a:rPr lang="en-US" sz="1000" dirty="0"/>
              <a:t>MAPK cascade			75</a:t>
            </a:r>
          </a:p>
          <a:p>
            <a:r>
              <a:rPr lang="en-US" sz="1000" dirty="0"/>
              <a:t>ATP binding			73</a:t>
            </a:r>
          </a:p>
          <a:p>
            <a:r>
              <a:rPr lang="en-US" sz="1000" dirty="0"/>
              <a:t>Transcription from RNA Pol II promoter	72</a:t>
            </a:r>
          </a:p>
          <a:p>
            <a:r>
              <a:rPr lang="en-US" sz="1000" b="1" dirty="0"/>
              <a:t>Apoptotic process</a:t>
            </a:r>
            <a:r>
              <a:rPr lang="en-US" sz="1000" dirty="0"/>
              <a:t>		63</a:t>
            </a:r>
          </a:p>
          <a:p>
            <a:r>
              <a:rPr lang="en-US" sz="1000" dirty="0"/>
              <a:t>Cellular response to DNA damage stimulus	54</a:t>
            </a:r>
          </a:p>
          <a:p>
            <a:r>
              <a:rPr lang="en-US" sz="1000" dirty="0"/>
              <a:t>Cell cycle			51</a:t>
            </a:r>
          </a:p>
          <a:p>
            <a:r>
              <a:rPr lang="en-US" sz="1000" dirty="0"/>
              <a:t>Actin cytoskeleton		44</a:t>
            </a:r>
          </a:p>
          <a:p>
            <a:r>
              <a:rPr lang="en-US" sz="1000" dirty="0"/>
              <a:t>Cell migration			43</a:t>
            </a:r>
          </a:p>
          <a:p>
            <a:r>
              <a:rPr lang="en-US" sz="1000" dirty="0"/>
              <a:t>Cellular response to oxidative stress	41</a:t>
            </a:r>
          </a:p>
          <a:p>
            <a:r>
              <a:rPr lang="en-US" sz="1000" dirty="0"/>
              <a:t>Ubiquitin protein ligase activity		41</a:t>
            </a:r>
          </a:p>
          <a:p>
            <a:r>
              <a:rPr lang="en-US" sz="1000" dirty="0"/>
              <a:t>Extracellular exosome		31</a:t>
            </a:r>
          </a:p>
          <a:p>
            <a:r>
              <a:rPr lang="en-US" sz="1000" dirty="0"/>
              <a:t>Cellular senescence		26</a:t>
            </a:r>
          </a:p>
          <a:p>
            <a:r>
              <a:rPr lang="en-US" sz="1000" dirty="0" err="1"/>
              <a:t>Wnt</a:t>
            </a:r>
            <a:r>
              <a:rPr lang="en-US" sz="1000" dirty="0"/>
              <a:t> signaling pathway		25</a:t>
            </a:r>
          </a:p>
          <a:p>
            <a:r>
              <a:rPr lang="en-US" sz="1000" dirty="0"/>
              <a:t>Signal Transduction		22</a:t>
            </a:r>
          </a:p>
          <a:p>
            <a:r>
              <a:rPr lang="en-US" sz="1000" dirty="0"/>
              <a:t>Innate Immune System		21</a:t>
            </a:r>
          </a:p>
          <a:p>
            <a:r>
              <a:rPr lang="en-US" sz="1000" dirty="0"/>
              <a:t>Immune System			18</a:t>
            </a:r>
          </a:p>
          <a:p>
            <a:r>
              <a:rPr lang="en-US" sz="1000" dirty="0"/>
              <a:t>Signaling by Rho GTPases		18</a:t>
            </a:r>
          </a:p>
          <a:p>
            <a:r>
              <a:rPr lang="en-US" sz="1000" dirty="0"/>
              <a:t>Cellular responses to stress		17</a:t>
            </a:r>
          </a:p>
          <a:p>
            <a:r>
              <a:rPr lang="en-US" sz="1000" dirty="0"/>
              <a:t>Transcriptional Regulation by TP53		17</a:t>
            </a:r>
          </a:p>
          <a:p>
            <a:r>
              <a:rPr lang="en-US" sz="1000" dirty="0"/>
              <a:t>Post-translational protein modification	17</a:t>
            </a:r>
          </a:p>
          <a:p>
            <a:r>
              <a:rPr lang="en-US" sz="1000" dirty="0"/>
              <a:t>RNA Polymerase II Transcription		11</a:t>
            </a:r>
          </a:p>
          <a:p>
            <a:r>
              <a:rPr lang="en-US" sz="1000" dirty="0"/>
              <a:t>Metabolism of RNA		10</a:t>
            </a:r>
          </a:p>
          <a:p>
            <a:r>
              <a:rPr lang="en-US" sz="1000" dirty="0"/>
              <a:t>Cellular responses to stimuli		10</a:t>
            </a:r>
          </a:p>
          <a:p>
            <a:r>
              <a:rPr lang="en-US" sz="1000" dirty="0"/>
              <a:t>Cellular response to chemical stress	9</a:t>
            </a:r>
          </a:p>
        </p:txBody>
      </p:sp>
      <p:sp>
        <p:nvSpPr>
          <p:cNvPr id="51" name="Isosceles Triangle 10">
            <a:extLst>
              <a:ext uri="{FF2B5EF4-FFF2-40B4-BE49-F238E27FC236}">
                <a16:creationId xmlns:a16="http://schemas.microsoft.com/office/drawing/2014/main" id="{E9A9B654-7251-EBD1-3DCC-F8DDD89C717F}"/>
              </a:ext>
            </a:extLst>
          </p:cNvPr>
          <p:cNvSpPr/>
          <p:nvPr/>
        </p:nvSpPr>
        <p:spPr>
          <a:xfrm rot="16200000">
            <a:off x="1626036" y="5424595"/>
            <a:ext cx="107384" cy="570046"/>
          </a:xfrm>
          <a:prstGeom prst="triangle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10">
            <a:extLst>
              <a:ext uri="{FF2B5EF4-FFF2-40B4-BE49-F238E27FC236}">
                <a16:creationId xmlns:a16="http://schemas.microsoft.com/office/drawing/2014/main" id="{6EE7C8A4-C4BD-94F1-1909-674BA661F9E2}"/>
              </a:ext>
            </a:extLst>
          </p:cNvPr>
          <p:cNvSpPr/>
          <p:nvPr/>
        </p:nvSpPr>
        <p:spPr>
          <a:xfrm rot="16200000">
            <a:off x="2237912" y="5422321"/>
            <a:ext cx="107384" cy="570046"/>
          </a:xfrm>
          <a:prstGeom prst="triangle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4BF4660-2332-60F5-04B3-6327723C4D67}"/>
              </a:ext>
            </a:extLst>
          </p:cNvPr>
          <p:cNvGrpSpPr/>
          <p:nvPr/>
        </p:nvGrpSpPr>
        <p:grpSpPr>
          <a:xfrm>
            <a:off x="7097790" y="1512024"/>
            <a:ext cx="2583897" cy="4918745"/>
            <a:chOff x="8867012" y="2633416"/>
            <a:chExt cx="3202497" cy="5930229"/>
          </a:xfrm>
        </p:grpSpPr>
        <p:pic>
          <p:nvPicPr>
            <p:cNvPr id="13" name="Afbeelding 62">
              <a:extLst>
                <a:ext uri="{FF2B5EF4-FFF2-40B4-BE49-F238E27FC236}">
                  <a16:creationId xmlns:a16="http://schemas.microsoft.com/office/drawing/2014/main" id="{C142393E-8D15-84CD-0AE4-B3D0F26F5A8A}"/>
                </a:ext>
              </a:extLst>
            </p:cNvPr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" t="2511" r="91976"/>
            <a:stretch/>
          </p:blipFill>
          <p:spPr>
            <a:xfrm>
              <a:off x="8867012" y="2633416"/>
              <a:ext cx="252000" cy="5930229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4" name="Afbeelding 63">
              <a:extLst>
                <a:ext uri="{FF2B5EF4-FFF2-40B4-BE49-F238E27FC236}">
                  <a16:creationId xmlns:a16="http://schemas.microsoft.com/office/drawing/2014/main" id="{442F8CB1-4BDC-6C3E-1DF7-5A54FC974811}"/>
                </a:ext>
              </a:extLst>
            </p:cNvPr>
            <p:cNvPicPr>
              <a:picLocks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7" t="2626" r="85072" b="-1"/>
            <a:stretch/>
          </p:blipFill>
          <p:spPr>
            <a:xfrm>
              <a:off x="9176311" y="2633416"/>
              <a:ext cx="720000" cy="5930229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5" name="Afbeelding 64">
              <a:extLst>
                <a:ext uri="{FF2B5EF4-FFF2-40B4-BE49-F238E27FC236}">
                  <a16:creationId xmlns:a16="http://schemas.microsoft.com/office/drawing/2014/main" id="{42AE122B-8F5C-CD8D-41B4-88977180184D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3" t="2558" r="78239" b="-1"/>
            <a:stretch/>
          </p:blipFill>
          <p:spPr>
            <a:xfrm>
              <a:off x="9953610" y="2633416"/>
              <a:ext cx="720000" cy="5930229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6" name="Afbeelding 65">
              <a:extLst>
                <a:ext uri="{FF2B5EF4-FFF2-40B4-BE49-F238E27FC236}">
                  <a16:creationId xmlns:a16="http://schemas.microsoft.com/office/drawing/2014/main" id="{35B53745-A3F7-B19E-706C-FF49BEBF3001}"/>
                </a:ext>
              </a:extLst>
            </p:cNvPr>
            <p:cNvPicPr>
              <a:picLocks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0" t="2529" r="71339" b="-1"/>
            <a:stretch/>
          </p:blipFill>
          <p:spPr>
            <a:xfrm>
              <a:off x="10730909" y="2633416"/>
              <a:ext cx="720000" cy="5930229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7" name="Afbeelding 66">
              <a:extLst>
                <a:ext uri="{FF2B5EF4-FFF2-40B4-BE49-F238E27FC236}">
                  <a16:creationId xmlns:a16="http://schemas.microsoft.com/office/drawing/2014/main" id="{0FF9E4A5-911C-5F60-C4E6-801C83167711}"/>
                </a:ext>
              </a:extLst>
            </p:cNvPr>
            <p:cNvPicPr>
              <a:picLocks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1" t="2573" r="69554" b="-278"/>
            <a:stretch/>
          </p:blipFill>
          <p:spPr>
            <a:xfrm>
              <a:off x="11508208" y="2633416"/>
              <a:ext cx="252000" cy="5930229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8" name="Afbeelding 67">
              <a:extLst>
                <a:ext uri="{FF2B5EF4-FFF2-40B4-BE49-F238E27FC236}">
                  <a16:creationId xmlns:a16="http://schemas.microsoft.com/office/drawing/2014/main" id="{B806C081-3EBD-5F18-EB0C-5EFEA6259018}"/>
                </a:ext>
              </a:extLst>
            </p:cNvPr>
            <p:cNvPicPr>
              <a:picLocks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3" t="2501" r="67804"/>
            <a:stretch/>
          </p:blipFill>
          <p:spPr>
            <a:xfrm>
              <a:off x="11817509" y="2633416"/>
              <a:ext cx="252000" cy="5930229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</p:grpSp>
      <p:sp>
        <p:nvSpPr>
          <p:cNvPr id="19" name="TextBox 16">
            <a:extLst>
              <a:ext uri="{FF2B5EF4-FFF2-40B4-BE49-F238E27FC236}">
                <a16:creationId xmlns:a16="http://schemas.microsoft.com/office/drawing/2014/main" id="{49E7D6E0-6651-52BF-DD3D-B505C1D7B016}"/>
              </a:ext>
            </a:extLst>
          </p:cNvPr>
          <p:cNvSpPr txBox="1"/>
          <p:nvPr/>
        </p:nvSpPr>
        <p:spPr>
          <a:xfrm rot="16200000">
            <a:off x="6330282" y="3540412"/>
            <a:ext cx="1170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586 genes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01DCF9-8360-5435-4589-024F386B6317}"/>
              </a:ext>
            </a:extLst>
          </p:cNvPr>
          <p:cNvGrpSpPr/>
          <p:nvPr/>
        </p:nvGrpSpPr>
        <p:grpSpPr>
          <a:xfrm>
            <a:off x="7062038" y="1000255"/>
            <a:ext cx="2663462" cy="534155"/>
            <a:chOff x="8565718" y="1830835"/>
            <a:chExt cx="2663462" cy="534155"/>
          </a:xfrm>
        </p:grpSpPr>
        <p:sp>
          <p:nvSpPr>
            <p:cNvPr id="26" name="TextBox 14">
              <a:extLst>
                <a:ext uri="{FF2B5EF4-FFF2-40B4-BE49-F238E27FC236}">
                  <a16:creationId xmlns:a16="http://schemas.microsoft.com/office/drawing/2014/main" id="{421EE5BF-DEAD-DD3F-B888-74D8CE936588}"/>
                </a:ext>
              </a:extLst>
            </p:cNvPr>
            <p:cNvSpPr txBox="1"/>
            <p:nvPr/>
          </p:nvSpPr>
          <p:spPr>
            <a:xfrm>
              <a:off x="8885627" y="2059822"/>
              <a:ext cx="5388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DON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882DC2AC-DE18-EE59-7FAF-D9268341E931}"/>
                </a:ext>
              </a:extLst>
            </p:cNvPr>
            <p:cNvSpPr txBox="1"/>
            <p:nvPr/>
          </p:nvSpPr>
          <p:spPr>
            <a:xfrm rot="16200000">
              <a:off x="10623958" y="1995979"/>
              <a:ext cx="4764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UNT</a:t>
              </a:r>
              <a:endParaRPr lang="en-US" sz="1100" dirty="0"/>
            </a:p>
          </p:txBody>
        </p: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B1C565D7-3788-F387-6EF2-9443D2A095CF}"/>
                </a:ext>
              </a:extLst>
            </p:cNvPr>
            <p:cNvSpPr txBox="1"/>
            <p:nvPr/>
          </p:nvSpPr>
          <p:spPr>
            <a:xfrm>
              <a:off x="9968710" y="2057995"/>
              <a:ext cx="9332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DON+PAT  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18">
              <a:extLst>
                <a:ext uri="{FF2B5EF4-FFF2-40B4-BE49-F238E27FC236}">
                  <a16:creationId xmlns:a16="http://schemas.microsoft.com/office/drawing/2014/main" id="{73216474-F7F3-EF4A-A0C3-78F3D63FE46E}"/>
                </a:ext>
              </a:extLst>
            </p:cNvPr>
            <p:cNvSpPr txBox="1"/>
            <p:nvPr/>
          </p:nvSpPr>
          <p:spPr>
            <a:xfrm rot="16200000">
              <a:off x="8458317" y="1979336"/>
              <a:ext cx="4764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UNT</a:t>
              </a:r>
            </a:p>
          </p:txBody>
        </p: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3E3B9ACC-F44D-738D-C3AA-6B2F5FC471E7}"/>
                </a:ext>
              </a:extLst>
            </p:cNvPr>
            <p:cNvSpPr txBox="1"/>
            <p:nvPr/>
          </p:nvSpPr>
          <p:spPr>
            <a:xfrm rot="16200000">
              <a:off x="10837726" y="1960679"/>
              <a:ext cx="5212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Mock</a:t>
              </a:r>
              <a:endParaRPr lang="en-US" sz="1100" dirty="0"/>
            </a:p>
          </p:txBody>
        </p: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id="{A2618CDD-8A68-E98B-61DD-11B5C2DF3359}"/>
                </a:ext>
              </a:extLst>
            </p:cNvPr>
            <p:cNvSpPr txBox="1"/>
            <p:nvPr/>
          </p:nvSpPr>
          <p:spPr>
            <a:xfrm>
              <a:off x="9529401" y="2051523"/>
              <a:ext cx="4973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PAT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Tekstvak 68">
            <a:extLst>
              <a:ext uri="{FF2B5EF4-FFF2-40B4-BE49-F238E27FC236}">
                <a16:creationId xmlns:a16="http://schemas.microsoft.com/office/drawing/2014/main" id="{2735ADE8-F1E5-A9A4-589F-F7CEFD9E5597}"/>
              </a:ext>
            </a:extLst>
          </p:cNvPr>
          <p:cNvSpPr txBox="1"/>
          <p:nvPr/>
        </p:nvSpPr>
        <p:spPr>
          <a:xfrm>
            <a:off x="6977290" y="694069"/>
            <a:ext cx="3697886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000" dirty="0">
                <a:solidFill>
                  <a:srgbClr val="1E64C8"/>
                </a:solidFill>
              </a:rPr>
              <a:t>Downregulated - common</a:t>
            </a:r>
            <a:endParaRPr lang="en-GB" sz="2000" dirty="0">
              <a:solidFill>
                <a:srgbClr val="1E64C8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B0B257-D561-318E-2AEC-D327169AAFEC}"/>
              </a:ext>
            </a:extLst>
          </p:cNvPr>
          <p:cNvSpPr txBox="1"/>
          <p:nvPr/>
        </p:nvSpPr>
        <p:spPr>
          <a:xfrm>
            <a:off x="9693252" y="1543988"/>
            <a:ext cx="239714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u="sng" dirty="0"/>
              <a:t>Top pathways</a:t>
            </a:r>
            <a:r>
              <a:rPr lang="en-US" sz="1000" b="1" dirty="0"/>
              <a:t>		</a:t>
            </a:r>
            <a:r>
              <a:rPr lang="en-US" sz="1000" b="1" u="sng" dirty="0"/>
              <a:t>Count</a:t>
            </a:r>
          </a:p>
          <a:p>
            <a:r>
              <a:rPr lang="en-US" sz="1000" dirty="0"/>
              <a:t>Chromatin binding	91</a:t>
            </a:r>
          </a:p>
          <a:p>
            <a:r>
              <a:rPr lang="en-US" sz="1000" b="1" dirty="0"/>
              <a:t>Mitochondrial respiratory </a:t>
            </a:r>
          </a:p>
          <a:p>
            <a:r>
              <a:rPr lang="en-US" sz="1000" b="1" dirty="0"/>
              <a:t>chain complex I</a:t>
            </a:r>
            <a:r>
              <a:rPr lang="en-US" sz="1000" dirty="0"/>
              <a:t>		68</a:t>
            </a:r>
          </a:p>
          <a:p>
            <a:r>
              <a:rPr lang="en-US" sz="1000" b="1" dirty="0"/>
              <a:t>Mitochondrial matrix</a:t>
            </a:r>
            <a:r>
              <a:rPr lang="en-US" sz="1000" dirty="0"/>
              <a:t>	59</a:t>
            </a:r>
          </a:p>
          <a:p>
            <a:r>
              <a:rPr lang="en-US" sz="1000" b="1" dirty="0"/>
              <a:t>Oxidative phosphorylation</a:t>
            </a:r>
            <a:r>
              <a:rPr lang="en-US" sz="1000" dirty="0"/>
              <a:t>	53</a:t>
            </a:r>
          </a:p>
          <a:p>
            <a:r>
              <a:rPr lang="en-US" sz="1000" dirty="0"/>
              <a:t>Cell cycle		42</a:t>
            </a:r>
          </a:p>
          <a:p>
            <a:r>
              <a:rPr lang="en-US" sz="1000" dirty="0"/>
              <a:t>Cell division		41</a:t>
            </a:r>
          </a:p>
          <a:p>
            <a:r>
              <a:rPr lang="en-US" sz="1000" dirty="0"/>
              <a:t>Oxidative phosphorylation	39</a:t>
            </a:r>
          </a:p>
          <a:p>
            <a:r>
              <a:rPr lang="en-US" sz="1000" dirty="0"/>
              <a:t>Spliceosome		39</a:t>
            </a:r>
          </a:p>
          <a:p>
            <a:r>
              <a:rPr lang="en-US" sz="1000" dirty="0"/>
              <a:t>p53 signaling pathway	36</a:t>
            </a:r>
          </a:p>
          <a:p>
            <a:r>
              <a:rPr lang="en-US" sz="1000" dirty="0"/>
              <a:t>Cellular senescence	35</a:t>
            </a:r>
          </a:p>
          <a:p>
            <a:r>
              <a:rPr lang="en-US" sz="1000" dirty="0"/>
              <a:t>Chemical carcinogenesis - ROS	32</a:t>
            </a:r>
          </a:p>
          <a:p>
            <a:r>
              <a:rPr lang="en-US" sz="1000" dirty="0"/>
              <a:t>Cell Cycle		28</a:t>
            </a:r>
          </a:p>
          <a:p>
            <a:r>
              <a:rPr lang="en-US" sz="1000" dirty="0"/>
              <a:t>Cellular responses to stress	27</a:t>
            </a:r>
          </a:p>
          <a:p>
            <a:r>
              <a:rPr lang="en-US" sz="1000" dirty="0"/>
              <a:t>SUMOylation		27</a:t>
            </a:r>
          </a:p>
          <a:p>
            <a:r>
              <a:rPr lang="en-US" sz="1000" dirty="0"/>
              <a:t>Transcriptional Regulation by TP53	25</a:t>
            </a:r>
          </a:p>
          <a:p>
            <a:r>
              <a:rPr lang="en-US" sz="1000" dirty="0"/>
              <a:t>Metabolism of proteins	23</a:t>
            </a:r>
          </a:p>
          <a:p>
            <a:r>
              <a:rPr lang="en-US" sz="1000" dirty="0"/>
              <a:t>Chromatin organization	22</a:t>
            </a:r>
          </a:p>
          <a:p>
            <a:r>
              <a:rPr lang="en-US" sz="1000" dirty="0"/>
              <a:t>TP53 Regulates Metabolic Genes	21</a:t>
            </a:r>
          </a:p>
          <a:p>
            <a:r>
              <a:rPr lang="en-US" sz="1000" dirty="0"/>
              <a:t>Regulation of TP53 Activity	20</a:t>
            </a:r>
          </a:p>
          <a:p>
            <a:r>
              <a:rPr lang="en-US" sz="1000" dirty="0"/>
              <a:t>Nucleotide Excision Repair	19</a:t>
            </a:r>
          </a:p>
          <a:p>
            <a:r>
              <a:rPr lang="en-US" sz="1000" dirty="0"/>
              <a:t>Respiratory electron transport	17</a:t>
            </a:r>
          </a:p>
          <a:p>
            <a:r>
              <a:rPr lang="en-US" sz="1000" dirty="0"/>
              <a:t>G1/S Transition		15</a:t>
            </a:r>
          </a:p>
          <a:p>
            <a:r>
              <a:rPr lang="en-US" sz="1000" dirty="0"/>
              <a:t>Cell Cycle Mitotic	15</a:t>
            </a:r>
          </a:p>
          <a:p>
            <a:r>
              <a:rPr lang="en-US" sz="1000" dirty="0"/>
              <a:t>mRNA Splicing		14</a:t>
            </a:r>
          </a:p>
          <a:p>
            <a:r>
              <a:rPr lang="en-US" sz="1000" dirty="0"/>
              <a:t>Translation		10</a:t>
            </a:r>
          </a:p>
          <a:p>
            <a:r>
              <a:rPr lang="en-US" sz="1000" dirty="0"/>
              <a:t>RNA Polymerase II Transcription	9</a:t>
            </a:r>
          </a:p>
          <a:p>
            <a:r>
              <a:rPr lang="en-US" sz="1000" dirty="0"/>
              <a:t>DNA Repair		9</a:t>
            </a:r>
          </a:p>
          <a:p>
            <a:r>
              <a:rPr lang="en-US" sz="1000" dirty="0"/>
              <a:t>Metabolism of RNA	6</a:t>
            </a:r>
          </a:p>
          <a:p>
            <a:r>
              <a:rPr lang="en-US" sz="1000" dirty="0"/>
              <a:t>Cellular responses to stimuli	5</a:t>
            </a:r>
          </a:p>
        </p:txBody>
      </p:sp>
      <p:sp>
        <p:nvSpPr>
          <p:cNvPr id="53" name="TextBox 13">
            <a:extLst>
              <a:ext uri="{FF2B5EF4-FFF2-40B4-BE49-F238E27FC236}">
                <a16:creationId xmlns:a16="http://schemas.microsoft.com/office/drawing/2014/main" id="{29C665D8-BACC-E7EE-CAEC-FBF2D87C9F52}"/>
              </a:ext>
            </a:extLst>
          </p:cNvPr>
          <p:cNvSpPr txBox="1"/>
          <p:nvPr/>
        </p:nvSpPr>
        <p:spPr>
          <a:xfrm>
            <a:off x="6551606" y="6587774"/>
            <a:ext cx="4333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Time (hr):      0       1    2    4    8     1   2    4    8     1   2    4    8       8        8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Isosceles Triangle 10">
            <a:extLst>
              <a:ext uri="{FF2B5EF4-FFF2-40B4-BE49-F238E27FC236}">
                <a16:creationId xmlns:a16="http://schemas.microsoft.com/office/drawing/2014/main" id="{AB6B1F9A-8F16-FF16-0C84-77CB0EE6B563}"/>
              </a:ext>
            </a:extLst>
          </p:cNvPr>
          <p:cNvSpPr/>
          <p:nvPr/>
        </p:nvSpPr>
        <p:spPr>
          <a:xfrm rot="16200000">
            <a:off x="7578675" y="6239685"/>
            <a:ext cx="107384" cy="570046"/>
          </a:xfrm>
          <a:prstGeom prst="triangle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10">
            <a:extLst>
              <a:ext uri="{FF2B5EF4-FFF2-40B4-BE49-F238E27FC236}">
                <a16:creationId xmlns:a16="http://schemas.microsoft.com/office/drawing/2014/main" id="{3457E175-AF4F-F876-2629-552AED572728}"/>
              </a:ext>
            </a:extLst>
          </p:cNvPr>
          <p:cNvSpPr/>
          <p:nvPr/>
        </p:nvSpPr>
        <p:spPr>
          <a:xfrm rot="16200000">
            <a:off x="8205633" y="6241615"/>
            <a:ext cx="107384" cy="570046"/>
          </a:xfrm>
          <a:prstGeom prst="triangle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10">
            <a:extLst>
              <a:ext uri="{FF2B5EF4-FFF2-40B4-BE49-F238E27FC236}">
                <a16:creationId xmlns:a16="http://schemas.microsoft.com/office/drawing/2014/main" id="{6513690D-8EB3-AC26-1F46-338343E603DB}"/>
              </a:ext>
            </a:extLst>
          </p:cNvPr>
          <p:cNvSpPr/>
          <p:nvPr/>
        </p:nvSpPr>
        <p:spPr>
          <a:xfrm rot="16200000">
            <a:off x="8838377" y="6237758"/>
            <a:ext cx="107384" cy="570046"/>
          </a:xfrm>
          <a:prstGeom prst="triangle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3D60CF5-EFA7-2157-8EF0-B0FC72B9A6F6}"/>
              </a:ext>
            </a:extLst>
          </p:cNvPr>
          <p:cNvSpPr txBox="1"/>
          <p:nvPr/>
        </p:nvSpPr>
        <p:spPr>
          <a:xfrm>
            <a:off x="866441" y="-1581"/>
            <a:ext cx="10489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Common DON and PAT-specific transcriptional responses in HT-29 cells</a:t>
            </a:r>
            <a:endParaRPr lang="en-US" sz="2800" dirty="0"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Slide Number Placeholder 2">
            <a:extLst>
              <a:ext uri="{FF2B5EF4-FFF2-40B4-BE49-F238E27FC236}">
                <a16:creationId xmlns:a16="http://schemas.microsoft.com/office/drawing/2014/main" id="{39E79D74-0A9F-EECF-AFB7-1B554A9BA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AE184E0-0BD4-4705-A12B-9B71DDE63301}" type="slidenum">
              <a:rPr lang="en-GB" noProof="0" smtClean="0"/>
              <a:pPr/>
              <a:t>5</a:t>
            </a:fld>
            <a:endParaRPr lang="en-GB" noProof="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9B601C-5629-33C0-1386-76940C25B2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00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11"/>
    </mc:Choice>
    <mc:Fallback>
      <p:transition spd="slow" advTm="11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45" grpId="0"/>
      <p:bldP spid="47" grpId="0"/>
      <p:bldP spid="53" grpId="0"/>
      <p:bldP spid="54" grpId="0" animBg="1"/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A3981-6BB6-2492-D102-DED5CF5BA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2" y="6138861"/>
            <a:ext cx="1057907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s://ars.els-cdn.com/content/image/1-s2.0-S016041202100249X-gr3_lrg.jpg">
            <a:extLst>
              <a:ext uri="{FF2B5EF4-FFF2-40B4-BE49-F238E27FC236}">
                <a16:creationId xmlns:a16="http://schemas.microsoft.com/office/drawing/2014/main" id="{5A540EC6-E4BE-A18A-A4EE-0A2E52DBC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892" y="1375760"/>
            <a:ext cx="4256877" cy="3162921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9E456E-D478-CFF7-10F6-9CAAA9295B65}"/>
              </a:ext>
            </a:extLst>
          </p:cNvPr>
          <p:cNvSpPr txBox="1"/>
          <p:nvPr/>
        </p:nvSpPr>
        <p:spPr>
          <a:xfrm>
            <a:off x="8696387" y="975173"/>
            <a:ext cx="267778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rgbClr val="990000"/>
                </a:solidFill>
                <a:latin typeface="Tahoma"/>
                <a:cs typeface="Arial" charset="0"/>
              </a:rPr>
              <a:t>Key characteristics (KC)</a:t>
            </a:r>
            <a:endParaRPr lang="en-GB" sz="1867" dirty="0">
              <a:solidFill>
                <a:srgbClr val="990000"/>
              </a:solidFill>
              <a:latin typeface="Tahoma"/>
              <a:cs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B567D3-5BE4-5943-AFEA-3AF6E506E637}"/>
              </a:ext>
            </a:extLst>
          </p:cNvPr>
          <p:cNvSpPr/>
          <p:nvPr/>
        </p:nvSpPr>
        <p:spPr>
          <a:xfrm>
            <a:off x="9568476" y="2456487"/>
            <a:ext cx="914400" cy="9162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C68E5B-D5AE-3360-7F6A-3E7B1375542F}"/>
              </a:ext>
            </a:extLst>
          </p:cNvPr>
          <p:cNvSpPr txBox="1"/>
          <p:nvPr/>
        </p:nvSpPr>
        <p:spPr>
          <a:xfrm>
            <a:off x="77963" y="5422615"/>
            <a:ext cx="11437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In conjunction with epidemiological evidence experimental models can be utilized to study the potential mechanisms</a:t>
            </a:r>
          </a:p>
          <a:p>
            <a:r>
              <a:rPr lang="en-GB" dirty="0"/>
              <a:t>  through which mycotoxins can contribute to carcinogenesis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6005D8-393B-548F-FDCC-DA8E7447902B}"/>
              </a:ext>
            </a:extLst>
          </p:cNvPr>
          <p:cNvGrpSpPr/>
          <p:nvPr/>
        </p:nvGrpSpPr>
        <p:grpSpPr>
          <a:xfrm>
            <a:off x="77963" y="1353314"/>
            <a:ext cx="11238548" cy="2873770"/>
            <a:chOff x="77963" y="1353314"/>
            <a:chExt cx="11238548" cy="2873770"/>
          </a:xfrm>
        </p:grpSpPr>
        <p:sp>
          <p:nvSpPr>
            <p:cNvPr id="7" name="Partial Circle 6">
              <a:extLst>
                <a:ext uri="{FF2B5EF4-FFF2-40B4-BE49-F238E27FC236}">
                  <a16:creationId xmlns:a16="http://schemas.microsoft.com/office/drawing/2014/main" id="{01A7FE5F-E5A5-99AF-B225-9A0B5312447D}"/>
                </a:ext>
              </a:extLst>
            </p:cNvPr>
            <p:cNvSpPr/>
            <p:nvPr/>
          </p:nvSpPr>
          <p:spPr>
            <a:xfrm>
              <a:off x="8751652" y="1671307"/>
              <a:ext cx="2564859" cy="2555777"/>
            </a:xfrm>
            <a:prstGeom prst="pie">
              <a:avLst>
                <a:gd name="adj1" fmla="val 20489345"/>
                <a:gd name="adj2" fmla="val 1068823"/>
              </a:avLst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1AEC72-E488-1FF7-392F-5D2D8E95EF24}"/>
                </a:ext>
              </a:extLst>
            </p:cNvPr>
            <p:cNvSpPr txBox="1"/>
            <p:nvPr/>
          </p:nvSpPr>
          <p:spPr>
            <a:xfrm>
              <a:off x="77963" y="1353314"/>
              <a:ext cx="74924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- DON and PAT are not strongly mutagenic and do not result  in a</a:t>
              </a:r>
            </a:p>
            <a:p>
              <a:r>
                <a:rPr lang="en-GB" dirty="0"/>
                <a:t>  characteristic SBS mutational signature indicative of direct DNA damage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149CFC-6BDD-8C7D-CF45-6CE5F0E95CCC}"/>
              </a:ext>
            </a:extLst>
          </p:cNvPr>
          <p:cNvGrpSpPr/>
          <p:nvPr/>
        </p:nvGrpSpPr>
        <p:grpSpPr>
          <a:xfrm>
            <a:off x="346182" y="2044647"/>
            <a:ext cx="6765286" cy="1692000"/>
            <a:chOff x="340246" y="2044647"/>
            <a:chExt cx="6765286" cy="1692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BE715B7-3850-D933-0279-DEC83B3DCF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4331" r="52838"/>
            <a:stretch/>
          </p:blipFill>
          <p:spPr bwMode="auto">
            <a:xfrm>
              <a:off x="340246" y="2044647"/>
              <a:ext cx="2405306" cy="1692000"/>
            </a:xfrm>
            <a:prstGeom prst="rect">
              <a:avLst/>
            </a:prstGeom>
            <a:noFill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9A0014-6D33-867E-B6EC-353276FD1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6467" y="2091848"/>
              <a:ext cx="4109065" cy="14400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6E29242-69A3-D19A-F839-15B6BECD58D9}"/>
              </a:ext>
            </a:extLst>
          </p:cNvPr>
          <p:cNvSpPr txBox="1"/>
          <p:nvPr/>
        </p:nvSpPr>
        <p:spPr>
          <a:xfrm>
            <a:off x="81501" y="3781649"/>
            <a:ext cx="7680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Patulin exposure may indirectly contribute to the accumulation of a mutational</a:t>
            </a:r>
          </a:p>
          <a:p>
            <a:r>
              <a:rPr lang="en-GB" dirty="0"/>
              <a:t>  signature caused by an endogenous mutational process of unknown </a:t>
            </a:r>
            <a:r>
              <a:rPr lang="en-GB" dirty="0" err="1"/>
              <a:t>etiology</a:t>
            </a:r>
            <a:endParaRPr lang="en-GB" dirty="0"/>
          </a:p>
          <a:p>
            <a:r>
              <a:rPr lang="en-GB" dirty="0"/>
              <a:t>  (SBS40)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4B1119E-0520-A55F-6FC6-4C3EA05D9E27}"/>
              </a:ext>
            </a:extLst>
          </p:cNvPr>
          <p:cNvGrpSpPr/>
          <p:nvPr/>
        </p:nvGrpSpPr>
        <p:grpSpPr>
          <a:xfrm>
            <a:off x="65506" y="1660166"/>
            <a:ext cx="11267630" cy="3687985"/>
            <a:chOff x="60957" y="1664715"/>
            <a:chExt cx="11267630" cy="368798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98CCFF1-77D1-CB82-6890-C24C1275788F}"/>
                </a:ext>
              </a:extLst>
            </p:cNvPr>
            <p:cNvGrpSpPr/>
            <p:nvPr/>
          </p:nvGrpSpPr>
          <p:grpSpPr>
            <a:xfrm>
              <a:off x="8720803" y="1664715"/>
              <a:ext cx="2607784" cy="2603276"/>
              <a:chOff x="12686628" y="1654441"/>
              <a:chExt cx="2607784" cy="2603276"/>
            </a:xfrm>
          </p:grpSpPr>
          <p:sp>
            <p:nvSpPr>
              <p:cNvPr id="8" name="Partial Circle 7">
                <a:extLst>
                  <a:ext uri="{FF2B5EF4-FFF2-40B4-BE49-F238E27FC236}">
                    <a16:creationId xmlns:a16="http://schemas.microsoft.com/office/drawing/2014/main" id="{5AF2A1CA-D2BE-B1CA-529B-D61E64866BCE}"/>
                  </a:ext>
                </a:extLst>
              </p:cNvPr>
              <p:cNvSpPr/>
              <p:nvPr/>
            </p:nvSpPr>
            <p:spPr>
              <a:xfrm rot="10800000">
                <a:off x="12696932" y="1654441"/>
                <a:ext cx="2541773" cy="2565672"/>
              </a:xfrm>
              <a:prstGeom prst="pie">
                <a:avLst>
                  <a:gd name="adj1" fmla="val 3210963"/>
                  <a:gd name="adj2" fmla="val 5440944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Partial Circle 9">
                <a:extLst>
                  <a:ext uri="{FF2B5EF4-FFF2-40B4-BE49-F238E27FC236}">
                    <a16:creationId xmlns:a16="http://schemas.microsoft.com/office/drawing/2014/main" id="{BCC4A303-9790-13D8-5F0F-8AEB03619117}"/>
                  </a:ext>
                </a:extLst>
              </p:cNvPr>
              <p:cNvSpPr/>
              <p:nvPr/>
            </p:nvSpPr>
            <p:spPr>
              <a:xfrm>
                <a:off x="12707203" y="1671307"/>
                <a:ext cx="2564859" cy="2555777"/>
              </a:xfrm>
              <a:prstGeom prst="pie">
                <a:avLst>
                  <a:gd name="adj1" fmla="val 1002546"/>
                  <a:gd name="adj2" fmla="val 5440944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Partial Circle 20">
                <a:extLst>
                  <a:ext uri="{FF2B5EF4-FFF2-40B4-BE49-F238E27FC236}">
                    <a16:creationId xmlns:a16="http://schemas.microsoft.com/office/drawing/2014/main" id="{6EE7DEBE-D8BE-F43B-B995-E55758D97DBC}"/>
                  </a:ext>
                </a:extLst>
              </p:cNvPr>
              <p:cNvSpPr/>
              <p:nvPr/>
            </p:nvSpPr>
            <p:spPr>
              <a:xfrm rot="6643339">
                <a:off x="12701583" y="1664888"/>
                <a:ext cx="2577874" cy="2607784"/>
              </a:xfrm>
              <a:prstGeom prst="pie">
                <a:avLst>
                  <a:gd name="adj1" fmla="val 3210963"/>
                  <a:gd name="adj2" fmla="val 5328441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252A50-4F2B-29DE-741D-C28615B2457D}"/>
                </a:ext>
              </a:extLst>
            </p:cNvPr>
            <p:cNvSpPr txBox="1"/>
            <p:nvPr/>
          </p:nvSpPr>
          <p:spPr>
            <a:xfrm>
              <a:off x="60957" y="4706369"/>
              <a:ext cx="7414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- Acute DON and PAT exposure deregulate transcriptional programs linked to</a:t>
              </a:r>
            </a:p>
            <a:p>
              <a:r>
                <a:rPr lang="en-GB" dirty="0"/>
                <a:t>  additional key characteristics of carcinogens 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0EE69DB-1411-1E78-AE4F-5CC654C31128}"/>
              </a:ext>
            </a:extLst>
          </p:cNvPr>
          <p:cNvSpPr txBox="1"/>
          <p:nvPr/>
        </p:nvSpPr>
        <p:spPr>
          <a:xfrm>
            <a:off x="81507" y="687563"/>
            <a:ext cx="7492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Chronic intake of deoxynivalenol and patulin is associated with increased risk</a:t>
            </a:r>
          </a:p>
          <a:p>
            <a:r>
              <a:rPr lang="en-GB" dirty="0"/>
              <a:t>  of colorectal and liver cancer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50C439-F5A7-47B4-B716-EB5AD20FB27E}"/>
              </a:ext>
            </a:extLst>
          </p:cNvPr>
          <p:cNvSpPr txBox="1"/>
          <p:nvPr/>
        </p:nvSpPr>
        <p:spPr>
          <a:xfrm>
            <a:off x="5223470" y="-1142"/>
            <a:ext cx="1775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Summary</a:t>
            </a:r>
            <a:endParaRPr lang="en-US" sz="3200" dirty="0"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880E4EE0-5A28-4F64-8276-0C0C45F1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AE184E0-0BD4-4705-A12B-9B71DDE63301}" type="slidenum">
              <a:rPr lang="en-GB" noProof="0" smtClean="0"/>
              <a:pPr/>
              <a:t>6</a:t>
            </a:fld>
            <a:endParaRPr lang="en-GB" noProof="0" dirty="0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41B909A8-8686-8816-F280-CFF1D3D330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318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03"/>
    </mc:Choice>
    <mc:Fallback xmlns="">
      <p:transition spd="slow" advTm="6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entre Léon-Bérard — Wikipédia">
            <a:extLst>
              <a:ext uri="{FF2B5EF4-FFF2-40B4-BE49-F238E27FC236}">
                <a16:creationId xmlns:a16="http://schemas.microsoft.com/office/drawing/2014/main" id="{1214D1E0-A173-4630-05EC-F88BC16F6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47" y="2173340"/>
            <a:ext cx="113059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NXTGNT.COM - Gent">
            <a:extLst>
              <a:ext uri="{FF2B5EF4-FFF2-40B4-BE49-F238E27FC236}">
                <a16:creationId xmlns:a16="http://schemas.microsoft.com/office/drawing/2014/main" id="{F94FD506-2925-CC6B-C898-446674BEB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20" y="4477497"/>
            <a:ext cx="1225146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Mycotoxins – Mytox">
            <a:extLst>
              <a:ext uri="{FF2B5EF4-FFF2-40B4-BE49-F238E27FC236}">
                <a16:creationId xmlns:a16="http://schemas.microsoft.com/office/drawing/2014/main" id="{B065542F-EEC0-518C-C6E1-EA859B7E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985" y="2278738"/>
            <a:ext cx="807392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80D1BE81-25C4-795F-B088-10479600E9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60" y="1753947"/>
            <a:ext cx="1870659" cy="648000"/>
          </a:xfrm>
          <a:prstGeom prst="rect">
            <a:avLst/>
          </a:prstGeom>
        </p:spPr>
      </p:pic>
      <p:pic>
        <p:nvPicPr>
          <p:cNvPr id="6" name="Picture 2" descr="Ghent University">
            <a:extLst>
              <a:ext uri="{FF2B5EF4-FFF2-40B4-BE49-F238E27FC236}">
                <a16:creationId xmlns:a16="http://schemas.microsoft.com/office/drawing/2014/main" id="{1706ADF9-0FAB-C08D-3B16-62E9C3DE8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153" y="1299136"/>
            <a:ext cx="79421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5">
            <a:extLst>
              <a:ext uri="{FF2B5EF4-FFF2-40B4-BE49-F238E27FC236}">
                <a16:creationId xmlns:a16="http://schemas.microsoft.com/office/drawing/2014/main" id="{510842C6-4B46-5849-837E-EE76C00EAE8A}"/>
              </a:ext>
            </a:extLst>
          </p:cNvPr>
          <p:cNvSpPr txBox="1"/>
          <p:nvPr/>
        </p:nvSpPr>
        <p:spPr>
          <a:xfrm>
            <a:off x="1304430" y="2798546"/>
            <a:ext cx="1902178" cy="295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200" dirty="0"/>
              <a:t>Inge Huybrechts </a:t>
            </a:r>
          </a:p>
          <a:p>
            <a:pPr>
              <a:lnSpc>
                <a:spcPct val="120000"/>
              </a:lnSpc>
            </a:pPr>
            <a:r>
              <a:rPr lang="en-GB" sz="1200" dirty="0"/>
              <a:t>Corinne Casagrande </a:t>
            </a:r>
          </a:p>
          <a:p>
            <a:pPr>
              <a:lnSpc>
                <a:spcPct val="120000"/>
              </a:lnSpc>
            </a:pPr>
            <a:r>
              <a:rPr lang="en-GB" sz="1200" dirty="0"/>
              <a:t>Genevieve Nicolas </a:t>
            </a:r>
          </a:p>
          <a:p>
            <a:pPr>
              <a:lnSpc>
                <a:spcPct val="120000"/>
              </a:lnSpc>
            </a:pPr>
            <a:r>
              <a:rPr lang="en-GB" sz="1200" dirty="0"/>
              <a:t>Ghislaine </a:t>
            </a:r>
            <a:r>
              <a:rPr lang="en-GB" sz="1200" dirty="0" err="1"/>
              <a:t>Scelo</a:t>
            </a:r>
            <a:r>
              <a:rPr lang="en-GB" sz="1200" dirty="0"/>
              <a:t> </a:t>
            </a:r>
          </a:p>
          <a:p>
            <a:pPr>
              <a:lnSpc>
                <a:spcPct val="120000"/>
              </a:lnSpc>
            </a:pPr>
            <a:r>
              <a:rPr lang="en-GB" sz="1200" dirty="0"/>
              <a:t>Samrat Das </a:t>
            </a:r>
          </a:p>
          <a:p>
            <a:pPr>
              <a:lnSpc>
                <a:spcPct val="120000"/>
              </a:lnSpc>
            </a:pPr>
            <a:r>
              <a:rPr lang="en-GB" sz="1200" dirty="0"/>
              <a:t>Marie-Pierre Cros </a:t>
            </a:r>
          </a:p>
          <a:p>
            <a:pPr>
              <a:lnSpc>
                <a:spcPct val="120000"/>
              </a:lnSpc>
            </a:pPr>
            <a:r>
              <a:rPr lang="en-GB" sz="1200" dirty="0" err="1"/>
              <a:t>Priscilia</a:t>
            </a:r>
            <a:r>
              <a:rPr lang="en-GB" sz="1200" dirty="0"/>
              <a:t> </a:t>
            </a:r>
            <a:r>
              <a:rPr lang="en-GB" sz="1200" dirty="0" err="1"/>
              <a:t>Chopard</a:t>
            </a:r>
            <a:endParaRPr lang="en-GB" sz="1200" dirty="0"/>
          </a:p>
          <a:p>
            <a:pPr>
              <a:lnSpc>
                <a:spcPct val="120000"/>
              </a:lnSpc>
            </a:pPr>
            <a:r>
              <a:rPr lang="en-GB" sz="1200" dirty="0"/>
              <a:t>Gertrude </a:t>
            </a:r>
            <a:r>
              <a:rPr lang="en-GB" sz="1200" dirty="0" err="1"/>
              <a:t>Tchoua</a:t>
            </a:r>
            <a:r>
              <a:rPr lang="en-GB" sz="1200" dirty="0"/>
              <a:t> </a:t>
            </a:r>
          </a:p>
          <a:p>
            <a:pPr>
              <a:lnSpc>
                <a:spcPct val="120000"/>
              </a:lnSpc>
            </a:pPr>
            <a:r>
              <a:rPr lang="en-GB" sz="1200" dirty="0"/>
              <a:t>Cecilia </a:t>
            </a:r>
            <a:r>
              <a:rPr lang="en-GB" sz="1200" dirty="0" err="1"/>
              <a:t>Sirand</a:t>
            </a:r>
            <a:r>
              <a:rPr lang="en-GB" sz="1200" dirty="0"/>
              <a:t> </a:t>
            </a:r>
          </a:p>
          <a:p>
            <a:pPr>
              <a:lnSpc>
                <a:spcPct val="120000"/>
              </a:lnSpc>
            </a:pPr>
            <a:r>
              <a:rPr lang="en-GB" sz="1200" dirty="0"/>
              <a:t>Aurelie Salle </a:t>
            </a:r>
          </a:p>
          <a:p>
            <a:pPr>
              <a:lnSpc>
                <a:spcPct val="120000"/>
              </a:lnSpc>
            </a:pPr>
            <a:r>
              <a:rPr lang="en-GB" sz="1200" dirty="0"/>
              <a:t>Maria </a:t>
            </a:r>
            <a:r>
              <a:rPr lang="en-GB" sz="1200" dirty="0" err="1"/>
              <a:t>Zhivagui</a:t>
            </a:r>
            <a:r>
              <a:rPr lang="en-GB" sz="1200" dirty="0"/>
              <a:t> </a:t>
            </a:r>
          </a:p>
          <a:p>
            <a:pPr>
              <a:lnSpc>
                <a:spcPct val="120000"/>
              </a:lnSpc>
            </a:pPr>
            <a:r>
              <a:rPr lang="en-GB" sz="1200" dirty="0"/>
              <a:t>Vincent </a:t>
            </a:r>
            <a:r>
              <a:rPr lang="en-GB" sz="1200" dirty="0" err="1"/>
              <a:t>Cahais</a:t>
            </a:r>
            <a:r>
              <a:rPr lang="en-GB" sz="1200" dirty="0"/>
              <a:t> </a:t>
            </a:r>
          </a:p>
          <a:p>
            <a:pPr>
              <a:lnSpc>
                <a:spcPct val="120000"/>
              </a:lnSpc>
            </a:pPr>
            <a:r>
              <a:rPr lang="en-GB" sz="1200" dirty="0"/>
              <a:t>Marc J. Gunter</a:t>
            </a:r>
          </a:p>
        </p:txBody>
      </p:sp>
      <p:sp>
        <p:nvSpPr>
          <p:cNvPr id="8" name="Tekstvak 8">
            <a:extLst>
              <a:ext uri="{FF2B5EF4-FFF2-40B4-BE49-F238E27FC236}">
                <a16:creationId xmlns:a16="http://schemas.microsoft.com/office/drawing/2014/main" id="{B246AC6E-5C1D-0C6C-6CF9-8B96F53E28DD}"/>
              </a:ext>
            </a:extLst>
          </p:cNvPr>
          <p:cNvSpPr txBox="1"/>
          <p:nvPr/>
        </p:nvSpPr>
        <p:spPr>
          <a:xfrm>
            <a:off x="3760563" y="2779600"/>
            <a:ext cx="2002577" cy="1833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200" dirty="0" err="1"/>
              <a:t>Marthe</a:t>
            </a:r>
            <a:r>
              <a:rPr lang="en-GB" sz="1200" dirty="0"/>
              <a:t> De </a:t>
            </a:r>
            <a:r>
              <a:rPr lang="en-GB" sz="1200" dirty="0" err="1"/>
              <a:t>Boevre</a:t>
            </a:r>
            <a:r>
              <a:rPr lang="en-GB" sz="1200" dirty="0"/>
              <a:t> </a:t>
            </a:r>
          </a:p>
          <a:p>
            <a:pPr>
              <a:lnSpc>
                <a:spcPct val="120000"/>
              </a:lnSpc>
            </a:pPr>
            <a:r>
              <a:rPr lang="en-GB" sz="1200" dirty="0"/>
              <a:t>Sarah De </a:t>
            </a:r>
            <a:r>
              <a:rPr lang="en-GB" sz="1200" dirty="0" err="1"/>
              <a:t>Saeger</a:t>
            </a:r>
            <a:endParaRPr lang="en-GB" sz="1200" dirty="0"/>
          </a:p>
          <a:p>
            <a:pPr>
              <a:lnSpc>
                <a:spcPct val="120000"/>
              </a:lnSpc>
            </a:pPr>
            <a:r>
              <a:rPr lang="en-GB" sz="1200" dirty="0"/>
              <a:t>Leonie </a:t>
            </a:r>
            <a:r>
              <a:rPr lang="en-GB" sz="1200" dirty="0" err="1"/>
              <a:t>Decock</a:t>
            </a:r>
            <a:endParaRPr lang="en-GB" sz="1200" dirty="0"/>
          </a:p>
          <a:p>
            <a:pPr>
              <a:lnSpc>
                <a:spcPct val="120000"/>
              </a:lnSpc>
            </a:pPr>
            <a:r>
              <a:rPr lang="en-GB" sz="1200" dirty="0" err="1"/>
              <a:t>Fien</a:t>
            </a:r>
            <a:r>
              <a:rPr lang="en-GB" sz="1200" dirty="0"/>
              <a:t> Yu</a:t>
            </a:r>
          </a:p>
          <a:p>
            <a:pPr>
              <a:lnSpc>
                <a:spcPct val="120000"/>
              </a:lnSpc>
            </a:pPr>
            <a:r>
              <a:rPr lang="en-GB" sz="1200" dirty="0" err="1"/>
              <a:t>Christ’l</a:t>
            </a:r>
            <a:r>
              <a:rPr lang="en-GB" sz="1200" dirty="0"/>
              <a:t> </a:t>
            </a:r>
            <a:r>
              <a:rPr lang="en-GB" sz="1200" dirty="0" err="1"/>
              <a:t>Detavernier</a:t>
            </a:r>
            <a:endParaRPr lang="en-GB" sz="1200" dirty="0"/>
          </a:p>
          <a:p>
            <a:pPr>
              <a:lnSpc>
                <a:spcPct val="120000"/>
              </a:lnSpc>
            </a:pPr>
            <a:r>
              <a:rPr lang="en-GB" sz="1200" dirty="0"/>
              <a:t>Frédéric Dumoulin </a:t>
            </a:r>
          </a:p>
          <a:p>
            <a:pPr>
              <a:lnSpc>
                <a:spcPct val="120000"/>
              </a:lnSpc>
            </a:pPr>
            <a:r>
              <a:rPr lang="en-GB" sz="1200" dirty="0"/>
              <a:t>Mario Van De Velde</a:t>
            </a:r>
          </a:p>
          <a:p>
            <a:pPr>
              <a:lnSpc>
                <a:spcPct val="120000"/>
              </a:lnSpc>
            </a:pPr>
            <a:endParaRPr lang="en-US" sz="1100" dirty="0"/>
          </a:p>
        </p:txBody>
      </p:sp>
      <p:sp>
        <p:nvSpPr>
          <p:cNvPr id="9" name="Tekstvak 9">
            <a:extLst>
              <a:ext uri="{FF2B5EF4-FFF2-40B4-BE49-F238E27FC236}">
                <a16:creationId xmlns:a16="http://schemas.microsoft.com/office/drawing/2014/main" id="{E17201CD-47A3-6373-1474-226060E24076}"/>
              </a:ext>
            </a:extLst>
          </p:cNvPr>
          <p:cNvSpPr txBox="1"/>
          <p:nvPr/>
        </p:nvSpPr>
        <p:spPr>
          <a:xfrm>
            <a:off x="3760563" y="5063454"/>
            <a:ext cx="2756847" cy="963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200" dirty="0"/>
              <a:t>Filip Van </a:t>
            </a:r>
            <a:r>
              <a:rPr lang="en-GB" sz="1200" dirty="0" err="1"/>
              <a:t>Nieuwenburgh</a:t>
            </a:r>
            <a:endParaRPr lang="en-GB" sz="1200" dirty="0"/>
          </a:p>
          <a:p>
            <a:pPr>
              <a:lnSpc>
                <a:spcPct val="120000"/>
              </a:lnSpc>
            </a:pPr>
            <a:r>
              <a:rPr lang="en-GB" sz="1200" dirty="0"/>
              <a:t>Yannick </a:t>
            </a:r>
            <a:r>
              <a:rPr lang="en-GB" sz="1200" dirty="0" err="1"/>
              <a:t>Gansemans</a:t>
            </a:r>
            <a:r>
              <a:rPr lang="en-GB" sz="1200" dirty="0"/>
              <a:t> </a:t>
            </a:r>
          </a:p>
          <a:p>
            <a:pPr>
              <a:lnSpc>
                <a:spcPct val="120000"/>
              </a:lnSpc>
            </a:pPr>
            <a:r>
              <a:rPr lang="en-GB" sz="1200" dirty="0"/>
              <a:t>Sarah De </a:t>
            </a:r>
            <a:r>
              <a:rPr lang="en-GB" sz="1200" dirty="0" err="1"/>
              <a:t>Keulenaer</a:t>
            </a:r>
            <a:endParaRPr lang="en-GB" sz="1200" dirty="0"/>
          </a:p>
          <a:p>
            <a:pPr>
              <a:lnSpc>
                <a:spcPct val="120000"/>
              </a:lnSpc>
            </a:pPr>
            <a:r>
              <a:rPr lang="en-GB" sz="1200" dirty="0"/>
              <a:t>Ellen De </a:t>
            </a:r>
            <a:r>
              <a:rPr lang="en-GB" sz="1200" dirty="0" err="1"/>
              <a:t>Meester</a:t>
            </a:r>
            <a:endParaRPr lang="en-US" sz="1200" dirty="0"/>
          </a:p>
        </p:txBody>
      </p:sp>
      <p:sp>
        <p:nvSpPr>
          <p:cNvPr id="10" name="Tekstvak 10">
            <a:extLst>
              <a:ext uri="{FF2B5EF4-FFF2-40B4-BE49-F238E27FC236}">
                <a16:creationId xmlns:a16="http://schemas.microsoft.com/office/drawing/2014/main" id="{880E583B-197F-191F-31E2-2662D6F0A119}"/>
              </a:ext>
            </a:extLst>
          </p:cNvPr>
          <p:cNvSpPr txBox="1"/>
          <p:nvPr/>
        </p:nvSpPr>
        <p:spPr>
          <a:xfrm>
            <a:off x="5940039" y="3063550"/>
            <a:ext cx="2531892" cy="555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200" dirty="0"/>
              <a:t>Béatrice Fervers</a:t>
            </a:r>
          </a:p>
          <a:p>
            <a:pPr>
              <a:lnSpc>
                <a:spcPct val="120000"/>
              </a:lnSpc>
            </a:pP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21F7A5-FA1E-9F16-FDA8-96B2ACF2BB9C}"/>
              </a:ext>
            </a:extLst>
          </p:cNvPr>
          <p:cNvSpPr txBox="1"/>
          <p:nvPr/>
        </p:nvSpPr>
        <p:spPr>
          <a:xfrm>
            <a:off x="2544953" y="2538942"/>
            <a:ext cx="135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Liesel Claeys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B78F3-7C98-3D57-FAF1-9E47DB7F1E7D}"/>
              </a:ext>
            </a:extLst>
          </p:cNvPr>
          <p:cNvSpPr txBox="1"/>
          <p:nvPr/>
        </p:nvSpPr>
        <p:spPr>
          <a:xfrm>
            <a:off x="3538063" y="745031"/>
            <a:ext cx="1389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ea typeface="Tahoma" panose="020B0604030504040204" pitchFamily="34" charset="0"/>
                <a:cs typeface="Tahoma" panose="020B0604030504040204" pitchFamily="34" charset="0"/>
              </a:rPr>
              <a:t>The Team</a:t>
            </a:r>
            <a:endParaRPr lang="en-US" sz="2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C9C936-FEA6-9951-FEF0-4B0F98C98265}"/>
              </a:ext>
            </a:extLst>
          </p:cNvPr>
          <p:cNvSpPr txBox="1"/>
          <p:nvPr/>
        </p:nvSpPr>
        <p:spPr>
          <a:xfrm>
            <a:off x="8269716" y="743321"/>
            <a:ext cx="1723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ea typeface="Tahoma" panose="020B0604030504040204" pitchFamily="34" charset="0"/>
                <a:cs typeface="Tahoma" panose="020B0604030504040204" pitchFamily="34" charset="0"/>
              </a:rPr>
              <a:t>The Funders</a:t>
            </a:r>
            <a:endParaRPr lang="en-US" sz="2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222EF63D-186F-662A-3920-D73C612527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203" y="3066144"/>
            <a:ext cx="1198362" cy="468771"/>
          </a:xfrm>
          <a:prstGeom prst="rect">
            <a:avLst/>
          </a:prstGeom>
        </p:spPr>
      </p:pic>
      <p:pic>
        <p:nvPicPr>
          <p:cNvPr id="15" name="Picture 2" descr="https://www.crig.ugent.be/sites/default/files/inline-files/CRIG%20logo%20with%20text.jpg">
            <a:extLst>
              <a:ext uri="{FF2B5EF4-FFF2-40B4-BE49-F238E27FC236}">
                <a16:creationId xmlns:a16="http://schemas.microsoft.com/office/drawing/2014/main" id="{AC807790-9FC9-25F1-D8C9-550485C09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931" y="4004202"/>
            <a:ext cx="1599548" cy="46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hent University">
            <a:extLst>
              <a:ext uri="{FF2B5EF4-FFF2-40B4-BE49-F238E27FC236}">
                <a16:creationId xmlns:a16="http://schemas.microsoft.com/office/drawing/2014/main" id="{3F19E014-71E2-41BC-8FD6-58E646F44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127" y="4663594"/>
            <a:ext cx="1063352" cy="96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6EF76A-FDC2-12D0-BCD0-4E9149DE74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9410" y="3506184"/>
            <a:ext cx="936000" cy="936000"/>
          </a:xfrm>
          <a:prstGeom prst="rect">
            <a:avLst/>
          </a:prstGeom>
        </p:spPr>
      </p:pic>
      <p:sp>
        <p:nvSpPr>
          <p:cNvPr id="18" name="Tekstvak 10">
            <a:extLst>
              <a:ext uri="{FF2B5EF4-FFF2-40B4-BE49-F238E27FC236}">
                <a16:creationId xmlns:a16="http://schemas.microsoft.com/office/drawing/2014/main" id="{1A2E97D9-52E1-6284-3CE2-132EA5F75F94}"/>
              </a:ext>
            </a:extLst>
          </p:cNvPr>
          <p:cNvSpPr txBox="1"/>
          <p:nvPr/>
        </p:nvSpPr>
        <p:spPr>
          <a:xfrm>
            <a:off x="5940039" y="4494272"/>
            <a:ext cx="2531892" cy="555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200" dirty="0"/>
              <a:t>Steve </a:t>
            </a:r>
            <a:r>
              <a:rPr lang="en-GB" sz="1200" dirty="0" err="1"/>
              <a:t>Rozen</a:t>
            </a:r>
            <a:endParaRPr lang="en-GB" sz="1200" dirty="0"/>
          </a:p>
          <a:p>
            <a:pPr>
              <a:lnSpc>
                <a:spcPct val="120000"/>
              </a:lnSpc>
            </a:pPr>
            <a:endParaRPr lang="en-US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01F609-6EB5-C40F-3727-04318F3473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54978" y="2019136"/>
            <a:ext cx="1119734" cy="11197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BFF26E-AC95-B01B-F70F-CC154671A967}"/>
              </a:ext>
            </a:extLst>
          </p:cNvPr>
          <p:cNvSpPr txBox="1"/>
          <p:nvPr/>
        </p:nvSpPr>
        <p:spPr>
          <a:xfrm>
            <a:off x="4472941" y="8483"/>
            <a:ext cx="3257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Acknowledgments</a:t>
            </a:r>
            <a:endParaRPr lang="en-US" sz="3200" dirty="0"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F4BFC19B-8D6C-B5FD-6066-91B819A9E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38539"/>
            <a:ext cx="2844800" cy="365125"/>
          </a:xfrm>
        </p:spPr>
        <p:txBody>
          <a:bodyPr/>
          <a:lstStyle/>
          <a:p>
            <a:fld id="{7AE184E0-0BD4-4705-A12B-9B71DDE63301}" type="slidenum">
              <a:rPr lang="en-GB" noProof="0" smtClean="0"/>
              <a:pPr/>
              <a:t>7</a:t>
            </a:fld>
            <a:endParaRPr lang="en-GB" noProof="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7E0D70-408B-DF64-D501-11E53693EBAD}"/>
              </a:ext>
            </a:extLst>
          </p:cNvPr>
          <p:cNvSpPr txBox="1"/>
          <p:nvPr/>
        </p:nvSpPr>
        <p:spPr>
          <a:xfrm>
            <a:off x="3551817" y="6390184"/>
            <a:ext cx="466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For questions, contact </a:t>
            </a:r>
            <a:r>
              <a:rPr lang="en-GB" dirty="0">
                <a:hlinkClick r:id="rId14"/>
              </a:rPr>
              <a:t>korenjakm@iarc.who.int</a:t>
            </a:r>
            <a:r>
              <a:rPr lang="en-GB" dirty="0"/>
              <a:t> 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94153E5F-B693-F6A8-52E5-99F04AB317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41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1"/>
    </mc:Choice>
    <mc:Fallback xmlns="">
      <p:transition spd="slow" advTm="14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15.1|1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7.9|9.2|12|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BFE1832B8DD4CAF530CF92ED4AB1A" ma:contentTypeVersion="9" ma:contentTypeDescription="Create a new document." ma:contentTypeScope="" ma:versionID="681dc14871f7463257d30a5442082b25">
  <xsd:schema xmlns:xsd="http://www.w3.org/2001/XMLSchema" xmlns:xs="http://www.w3.org/2001/XMLSchema" xmlns:p="http://schemas.microsoft.com/office/2006/metadata/properties" xmlns:ns2="9011f75a-37a6-4075-88b7-0b383ab0e182" xmlns:ns3="e83f6244-5743-46bb-8998-a1b75b616a34" targetNamespace="http://schemas.microsoft.com/office/2006/metadata/properties" ma:root="true" ma:fieldsID="c14ce3789e6852db920f2eb05416ed11" ns2:_="" ns3:_="">
    <xsd:import namespace="9011f75a-37a6-4075-88b7-0b383ab0e182"/>
    <xsd:import namespace="e83f6244-5743-46bb-8998-a1b75b616a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11f75a-37a6-4075-88b7-0b383ab0e1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3f6244-5743-46bb-8998-a1b75b616a3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A31409-A2CF-4565-AEEA-CF23713EF6F3}"/>
</file>

<file path=customXml/itemProps2.xml><?xml version="1.0" encoding="utf-8"?>
<ds:datastoreItem xmlns:ds="http://schemas.openxmlformats.org/officeDocument/2006/customXml" ds:itemID="{B8A334B9-A381-48E0-AA97-72C0B96BA8FF}"/>
</file>

<file path=customXml/itemProps3.xml><?xml version="1.0" encoding="utf-8"?>
<ds:datastoreItem xmlns:ds="http://schemas.openxmlformats.org/officeDocument/2006/customXml" ds:itemID="{33C49312-66A4-4789-A87D-8B6910299CCB}"/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1545</Words>
  <Application>Microsoft Office PowerPoint</Application>
  <PresentationFormat>Widescreen</PresentationFormat>
  <Paragraphs>298</Paragraphs>
  <Slides>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IARC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Jiri Zavadil</dc:creator>
  <cp:lastModifiedBy>Michael Korenjak</cp:lastModifiedBy>
  <cp:revision>45</cp:revision>
  <dcterms:created xsi:type="dcterms:W3CDTF">2022-09-07T10:42:36Z</dcterms:created>
  <dcterms:modified xsi:type="dcterms:W3CDTF">2022-09-14T08:46:11Z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0x01010023EBFE1832B8DD4CAF530CF92ED4AB1A</vt:lpwstr>
  </property>
</Properties>
</file>