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5"/>
  </p:sldMasterIdLst>
  <p:notesMasterIdLst>
    <p:notesMasterId r:id="rId12"/>
  </p:notesMasterIdLst>
  <p:handoutMasterIdLst>
    <p:handoutMasterId r:id="rId13"/>
  </p:handoutMasterIdLst>
  <p:sldIdLst>
    <p:sldId id="256" r:id="rId6"/>
    <p:sldId id="262" r:id="rId7"/>
    <p:sldId id="257" r:id="rId8"/>
    <p:sldId id="268" r:id="rId9"/>
    <p:sldId id="261" r:id="rId10"/>
    <p:sldId id="269" r:id="rId11"/>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PP Object Sans" panose="00000500000000000000" pitchFamily="2" charset="0"/>
      <p:regular r:id="rId18"/>
      <p:bold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D3DD"/>
    <a:srgbClr val="2B3256"/>
    <a:srgbClr val="EFEDDF"/>
    <a:srgbClr val="FBFBF7"/>
    <a:srgbClr val="D27E64"/>
    <a:srgbClr val="E3AE9D"/>
    <a:srgbClr val="D3D0A9"/>
    <a:srgbClr val="0B0D17"/>
    <a:srgbClr val="2C3253"/>
    <a:srgbClr val="DE91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FA5D63-E036-4C05-841E-FF7DDE0F5B80}" v="29" dt="2022-09-12T09:59:41.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0065" autoAdjust="0"/>
  </p:normalViewPr>
  <p:slideViewPr>
    <p:cSldViewPr snapToGrid="0" snapToObjects="1">
      <p:cViewPr varScale="1">
        <p:scale>
          <a:sx n="77" d="100"/>
          <a:sy n="77" d="100"/>
        </p:scale>
        <p:origin x="821" y="43"/>
      </p:cViewPr>
      <p:guideLst/>
    </p:cSldViewPr>
  </p:slideViewPr>
  <p:notesTextViewPr>
    <p:cViewPr>
      <p:scale>
        <a:sx n="1" d="1"/>
        <a:sy n="1" d="1"/>
      </p:scale>
      <p:origin x="0" y="0"/>
    </p:cViewPr>
  </p:notesTextViewPr>
  <p:notesViewPr>
    <p:cSldViewPr snapToGrid="0" snapToObjects="1">
      <p:cViewPr varScale="1">
        <p:scale>
          <a:sx n="62" d="100"/>
          <a:sy n="62" d="100"/>
        </p:scale>
        <p:origin x="2299"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6.fntdata"/><Relationship Id="rId22" Type="http://schemas.openxmlformats.org/officeDocument/2006/relationships/theme" Target="theme/theme1.xml"/><Relationship Id="rId9" Type="http://schemas.openxmlformats.org/officeDocument/2006/relationships/slide" Target="slides/slide4.xml"/><Relationship Id="rId14"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086EE4-5C64-4D76-8D74-A9AE63A4FA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19FE1F6-4095-4ABC-9CD6-3687A1352E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46FDA-1CA2-466F-B5C9-3555A700052B}" type="datetimeFigureOut">
              <a:rPr lang="en-GB" smtClean="0"/>
              <a:t>12/09/2022</a:t>
            </a:fld>
            <a:endParaRPr lang="en-GB"/>
          </a:p>
        </p:txBody>
      </p:sp>
      <p:sp>
        <p:nvSpPr>
          <p:cNvPr id="4" name="Footer Placeholder 3">
            <a:extLst>
              <a:ext uri="{FF2B5EF4-FFF2-40B4-BE49-F238E27FC236}">
                <a16:creationId xmlns:a16="http://schemas.microsoft.com/office/drawing/2014/main" id="{D8769DF4-8934-44B1-8146-6F55F197DE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3D96782-316A-428D-A8AC-EA808124AE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F87790-A7AB-47B2-A3AC-46F795E73158}" type="slidenum">
              <a:rPr lang="en-GB" smtClean="0"/>
              <a:t>‹#›</a:t>
            </a:fld>
            <a:endParaRPr lang="en-GB"/>
          </a:p>
        </p:txBody>
      </p:sp>
    </p:spTree>
    <p:extLst>
      <p:ext uri="{BB962C8B-B14F-4D97-AF65-F5344CB8AC3E}">
        <p14:creationId xmlns:p14="http://schemas.microsoft.com/office/powerpoint/2010/main" val="1508049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476A9-43C1-6C42-BF05-BC0F0699F522}" type="datetimeFigureOut">
              <a:rPr lang="es-ES" smtClean="0"/>
              <a:t>12/09/2022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261A2-AA1C-4540-9C31-ACF18D8D8F89}" type="slidenum">
              <a:rPr lang="es-ES" smtClean="0"/>
              <a:t>‹#›</a:t>
            </a:fld>
            <a:endParaRPr lang="es-ES"/>
          </a:p>
        </p:txBody>
      </p:sp>
    </p:spTree>
    <p:extLst>
      <p:ext uri="{BB962C8B-B14F-4D97-AF65-F5344CB8AC3E}">
        <p14:creationId xmlns:p14="http://schemas.microsoft.com/office/powerpoint/2010/main" val="32071086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1</a:t>
            </a:fld>
            <a:endParaRPr lang="es-ES"/>
          </a:p>
        </p:txBody>
      </p:sp>
    </p:spTree>
    <p:extLst>
      <p:ext uri="{BB962C8B-B14F-4D97-AF65-F5344CB8AC3E}">
        <p14:creationId xmlns:p14="http://schemas.microsoft.com/office/powerpoint/2010/main" val="2320100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2</a:t>
            </a:fld>
            <a:endParaRPr lang="es-ES"/>
          </a:p>
        </p:txBody>
      </p:sp>
    </p:spTree>
    <p:extLst>
      <p:ext uri="{BB962C8B-B14F-4D97-AF65-F5344CB8AC3E}">
        <p14:creationId xmlns:p14="http://schemas.microsoft.com/office/powerpoint/2010/main" val="329709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7261A2-AA1C-4540-9C31-ACF18D8D8F89}" type="slidenum">
              <a:rPr lang="es-ES" smtClean="0"/>
              <a:t>3</a:t>
            </a:fld>
            <a:endParaRPr lang="es-ES"/>
          </a:p>
        </p:txBody>
      </p:sp>
    </p:spTree>
    <p:extLst>
      <p:ext uri="{BB962C8B-B14F-4D97-AF65-F5344CB8AC3E}">
        <p14:creationId xmlns:p14="http://schemas.microsoft.com/office/powerpoint/2010/main" val="3276095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4</a:t>
            </a:fld>
            <a:endParaRPr lang="es-ES"/>
          </a:p>
        </p:txBody>
      </p:sp>
    </p:spTree>
    <p:extLst>
      <p:ext uri="{BB962C8B-B14F-4D97-AF65-F5344CB8AC3E}">
        <p14:creationId xmlns:p14="http://schemas.microsoft.com/office/powerpoint/2010/main" val="3266928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1" kern="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917261A2-AA1C-4540-9C31-ACF18D8D8F89}" type="slidenum">
              <a:rPr lang="es-ES" smtClean="0"/>
              <a:t>5</a:t>
            </a:fld>
            <a:endParaRPr lang="es-ES"/>
          </a:p>
        </p:txBody>
      </p:sp>
    </p:spTree>
    <p:extLst>
      <p:ext uri="{BB962C8B-B14F-4D97-AF65-F5344CB8AC3E}">
        <p14:creationId xmlns:p14="http://schemas.microsoft.com/office/powerpoint/2010/main" val="3890709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6</a:t>
            </a:fld>
            <a:endParaRPr lang="es-ES"/>
          </a:p>
        </p:txBody>
      </p:sp>
    </p:spTree>
    <p:extLst>
      <p:ext uri="{BB962C8B-B14F-4D97-AF65-F5344CB8AC3E}">
        <p14:creationId xmlns:p14="http://schemas.microsoft.com/office/powerpoint/2010/main" val="832232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600" b="1" i="0">
                <a:solidFill>
                  <a:srgbClr val="D27E6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mn-lt"/>
              </a:defRPr>
            </a:lvl1pPr>
          </a:lstStyle>
          <a:p>
            <a:r>
              <a:rPr lang="es-ES" dirty="0" err="1"/>
              <a:t>Image</a:t>
            </a:r>
            <a:endParaRPr lang="es-ES" dirty="0"/>
          </a:p>
        </p:txBody>
      </p:sp>
    </p:spTree>
    <p:extLst>
      <p:ext uri="{BB962C8B-B14F-4D97-AF65-F5344CB8AC3E}">
        <p14:creationId xmlns:p14="http://schemas.microsoft.com/office/powerpoint/2010/main" val="253015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mn-lt"/>
              </a:defRPr>
            </a:lvl1pPr>
          </a:lstStyle>
          <a:p>
            <a:r>
              <a:rPr lang="es-ES" dirty="0" err="1"/>
              <a:t>Image</a:t>
            </a:r>
            <a:endParaRPr lang="es-ES" dirty="0"/>
          </a:p>
        </p:txBody>
      </p:sp>
    </p:spTree>
    <p:extLst>
      <p:ext uri="{BB962C8B-B14F-4D97-AF65-F5344CB8AC3E}">
        <p14:creationId xmlns:p14="http://schemas.microsoft.com/office/powerpoint/2010/main" val="384137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800" b="1" i="0">
                <a:solidFill>
                  <a:schemeClr val="bg1"/>
                </a:solidFill>
                <a:latin typeface="+mn-lt"/>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960537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Liquid Icon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rgbClr val="2C3253"/>
                </a:solidFill>
                <a:latin typeface="+mn-lt"/>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a:noFill/>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2000">
                <a:solidFill>
                  <a:srgbClr val="2C325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C3253"/>
                </a:solidFill>
                <a:latin typeface="+mn-lt"/>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C3253"/>
                </a:solidFill>
                <a:latin typeface="+mn-lt"/>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777761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9" name="Marcador de medios 8">
            <a:extLst>
              <a:ext uri="{FF2B5EF4-FFF2-40B4-BE49-F238E27FC236}">
                <a16:creationId xmlns:a16="http://schemas.microsoft.com/office/drawing/2014/main" id="{FB8012DA-31D4-5B4E-B568-929B63FFCC6E}"/>
              </a:ext>
            </a:extLst>
          </p:cNvPr>
          <p:cNvSpPr>
            <a:spLocks noGrp="1"/>
          </p:cNvSpPr>
          <p:nvPr>
            <p:ph type="media" sz="quarter" idx="10"/>
          </p:nvPr>
        </p:nvSpPr>
        <p:spPr>
          <a:xfrm>
            <a:off x="552450" y="1758950"/>
            <a:ext cx="7997825" cy="4378325"/>
          </a:xfrm>
          <a:prstGeom prst="rect">
            <a:avLst/>
          </a:prstGeom>
        </p:spPr>
        <p:txBody>
          <a:bodyPr/>
          <a:lstStyle>
            <a:lvl1pPr>
              <a:defRPr>
                <a:latin typeface="+mn-lt"/>
              </a:defRPr>
            </a:lvl1pPr>
          </a:lstStyle>
          <a:p>
            <a:r>
              <a:rPr lang="en-US" dirty="0"/>
              <a:t>Click icon to add media</a:t>
            </a:r>
            <a:endParaRPr lang="es-ES" dirty="0"/>
          </a:p>
        </p:txBody>
      </p:sp>
      <p:sp>
        <p:nvSpPr>
          <p:cNvPr id="14" name="Marcador de texto 4">
            <a:extLst>
              <a:ext uri="{FF2B5EF4-FFF2-40B4-BE49-F238E27FC236}">
                <a16:creationId xmlns:a16="http://schemas.microsoft.com/office/drawing/2014/main" id="{08347CB9-2D49-CE43-8370-56AA3936186D}"/>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3CB64A-7A8B-614A-99D3-DF1FE1E08B4F}"/>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6" name="Marcador de texto 4">
            <a:extLst>
              <a:ext uri="{FF2B5EF4-FFF2-40B4-BE49-F238E27FC236}">
                <a16:creationId xmlns:a16="http://schemas.microsoft.com/office/drawing/2014/main" id="{52600D1F-7AFC-AB46-A383-58EFAC9D23A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205202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chemeClr val="bg1"/>
                </a:solidFill>
                <a:latin typeface="+mn-lt"/>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mn-lt"/>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400">
                <a:solidFill>
                  <a:schemeClr val="bg1"/>
                </a:solidFill>
                <a:latin typeface="+mn-lt"/>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400" b="1"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Tree>
    <p:extLst>
      <p:ext uri="{BB962C8B-B14F-4D97-AF65-F5344CB8AC3E}">
        <p14:creationId xmlns:p14="http://schemas.microsoft.com/office/powerpoint/2010/main" val="1239640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orner Icon">
    <p:bg>
      <p:bgPr>
        <a:solidFill>
          <a:schemeClr val="tx2"/>
        </a:solidFill>
        <a:effectLst/>
      </p:bgPr>
    </p:bg>
    <p:spTree>
      <p:nvGrpSpPr>
        <p:cNvPr id="1" name=""/>
        <p:cNvGrpSpPr/>
        <p:nvPr/>
      </p:nvGrpSpPr>
      <p:grpSpPr>
        <a:xfrm>
          <a:off x="0" y="0"/>
          <a:ext cx="0" cy="0"/>
          <a:chOff x="0" y="0"/>
          <a:chExt cx="0" cy="0"/>
        </a:xfrm>
      </p:grpSpPr>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3731323" flipV="1">
            <a:off x="9432192" y="3887071"/>
            <a:ext cx="2527850" cy="472480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200" b="1"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800" b="1" i="0">
                <a:solidFill>
                  <a:schemeClr val="bg1"/>
                </a:solidFill>
                <a:latin typeface="+mn-lt"/>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1232691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orner Icon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2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tx2"/>
                </a:solidFill>
                <a:latin typeface="+mn-lt"/>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800" b="1" i="0">
                <a:solidFill>
                  <a:srgbClr val="2B3256"/>
                </a:solidFill>
                <a:latin typeface="+mn-lt"/>
              </a:defRPr>
            </a:lvl1pPr>
          </a:lstStyle>
          <a:p>
            <a:r>
              <a:rPr lang="es-ES" dirty="0" err="1"/>
              <a:t>Empty</a:t>
            </a:r>
            <a:r>
              <a:rPr lang="es-ES" dirty="0"/>
              <a:t> </a:t>
            </a:r>
            <a:r>
              <a:rPr lang="es-ES" dirty="0" err="1"/>
              <a:t>slide</a:t>
            </a:r>
            <a:endParaRPr lang="es-ES" dirty="0"/>
          </a:p>
        </p:txBody>
      </p:sp>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7860369">
            <a:off x="8895311" y="-2053124"/>
            <a:ext cx="3009468" cy="562499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Tree>
    <p:extLst>
      <p:ext uri="{BB962C8B-B14F-4D97-AF65-F5344CB8AC3E}">
        <p14:creationId xmlns:p14="http://schemas.microsoft.com/office/powerpoint/2010/main" val="2391652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Wide Text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2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tx2"/>
                </a:solidFill>
                <a:latin typeface="+mn-lt"/>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800" b="1" i="0">
                <a:solidFill>
                  <a:srgbClr val="2B3256"/>
                </a:solidFill>
                <a:latin typeface="+mn-lt"/>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393235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Wide Image_Ivory">
    <p:bg>
      <p:bgPr>
        <a:solidFill>
          <a:srgbClr val="EFEDDF"/>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552449" y="1619793"/>
            <a:ext cx="11060431" cy="4624253"/>
          </a:xfrm>
          <a:prstGeom prst="rect">
            <a:avLst/>
          </a:prstGeom>
        </p:spPr>
        <p:txBody>
          <a:bodyPr/>
          <a:lstStyle>
            <a:lvl1pPr>
              <a:buNone/>
              <a:defRPr>
                <a:solidFill>
                  <a:srgbClr val="2B3256"/>
                </a:solidFill>
                <a:latin typeface="+mn-lt"/>
              </a:defRPr>
            </a:lvl1pPr>
          </a:lstStyle>
          <a:p>
            <a:r>
              <a:rPr lang="es-ES" dirty="0" err="1"/>
              <a:t>Image</a:t>
            </a:r>
            <a:endParaRPr lang="es-ES" dirty="0"/>
          </a:p>
        </p:txBody>
      </p:sp>
      <p:sp>
        <p:nvSpPr>
          <p:cNvPr id="3" name="Título 1">
            <a:extLst>
              <a:ext uri="{FF2B5EF4-FFF2-40B4-BE49-F238E27FC236}">
                <a16:creationId xmlns:a16="http://schemas.microsoft.com/office/drawing/2014/main" id="{310FB09F-395B-45B8-8C10-DF119186EF35}"/>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rgbClr val="2C3253"/>
                </a:solidFill>
                <a:latin typeface="+mn-lt"/>
              </a:defRPr>
            </a:lvl1pPr>
          </a:lstStyle>
          <a:p>
            <a:r>
              <a:rPr lang="es-ES" dirty="0" err="1"/>
              <a:t>Image</a:t>
            </a:r>
            <a:r>
              <a:rPr lang="es-ES" dirty="0"/>
              <a:t>/</a:t>
            </a:r>
            <a:r>
              <a:rPr lang="es-ES" dirty="0" err="1"/>
              <a:t>Graph</a:t>
            </a:r>
            <a:r>
              <a:rPr lang="es-ES" dirty="0"/>
              <a:t> </a:t>
            </a:r>
            <a:r>
              <a:rPr lang="es-ES" dirty="0" err="1"/>
              <a:t>slide</a:t>
            </a:r>
            <a:endParaRPr lang="es-ES" dirty="0"/>
          </a:p>
        </p:txBody>
      </p:sp>
      <p:sp>
        <p:nvSpPr>
          <p:cNvPr id="4" name="Elipse 9">
            <a:extLst>
              <a:ext uri="{FF2B5EF4-FFF2-40B4-BE49-F238E27FC236}">
                <a16:creationId xmlns:a16="http://schemas.microsoft.com/office/drawing/2014/main" id="{76EDC825-1AA4-41E0-9A47-404E4ADE1D93}"/>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texto 4">
            <a:extLst>
              <a:ext uri="{FF2B5EF4-FFF2-40B4-BE49-F238E27FC236}">
                <a16:creationId xmlns:a16="http://schemas.microsoft.com/office/drawing/2014/main" id="{7E8198C8-457B-4C1E-BFF2-75236465FFE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6" name="Marcador de texto 4">
            <a:extLst>
              <a:ext uri="{FF2B5EF4-FFF2-40B4-BE49-F238E27FC236}">
                <a16:creationId xmlns:a16="http://schemas.microsoft.com/office/drawing/2014/main" id="{CC6BC334-EA24-47D5-A736-86989DC4B0AC}"/>
              </a:ext>
            </a:extLst>
          </p:cNvPr>
          <p:cNvSpPr>
            <a:spLocks noGrp="1"/>
          </p:cNvSpPr>
          <p:nvPr>
            <p:ph type="body" sz="quarter" idx="14"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7" name="Marcador de texto 4">
            <a:extLst>
              <a:ext uri="{FF2B5EF4-FFF2-40B4-BE49-F238E27FC236}">
                <a16:creationId xmlns:a16="http://schemas.microsoft.com/office/drawing/2014/main" id="{D70C8876-7750-4F71-A52C-2BEF31D402D1}"/>
              </a:ext>
            </a:extLst>
          </p:cNvPr>
          <p:cNvSpPr>
            <a:spLocks noGrp="1"/>
          </p:cNvSpPr>
          <p:nvPr>
            <p:ph type="body" sz="quarter" idx="15"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Tree>
    <p:extLst>
      <p:ext uri="{BB962C8B-B14F-4D97-AF65-F5344CB8AC3E}">
        <p14:creationId xmlns:p14="http://schemas.microsoft.com/office/powerpoint/2010/main" val="1619070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24424" y="3703269"/>
            <a:ext cx="2762687" cy="2697530"/>
          </a:xfrm>
          <a:prstGeom prst="rect">
            <a:avLst/>
          </a:prstGeom>
        </p:spPr>
      </p:pic>
    </p:spTree>
    <p:extLst>
      <p:ext uri="{BB962C8B-B14F-4D97-AF65-F5344CB8AC3E}">
        <p14:creationId xmlns:p14="http://schemas.microsoft.com/office/powerpoint/2010/main" val="149843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Photo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6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mn-lt"/>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Tree>
    <p:extLst>
      <p:ext uri="{BB962C8B-B14F-4D97-AF65-F5344CB8AC3E}">
        <p14:creationId xmlns:p14="http://schemas.microsoft.com/office/powerpoint/2010/main" val="838049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Graph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AND GRAPH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4"/>
            <a:ext cx="4933696" cy="4277555"/>
          </a:xfrm>
          <a:prstGeom prst="rect">
            <a:avLst/>
          </a:prstGeom>
        </p:spPr>
        <p:txBody>
          <a:bodyPr/>
          <a:lstStyle>
            <a:lvl1pPr marL="0" indent="0">
              <a:buNone/>
              <a:defRPr sz="26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1013535"/>
            <a:ext cx="5581357" cy="4907205"/>
          </a:xfrm>
          <a:prstGeom prst="rect">
            <a:avLst/>
          </a:prstGeom>
        </p:spPr>
        <p:txBody>
          <a:bodyPr/>
          <a:lstStyle>
            <a:lvl1pPr algn="l">
              <a:buNone/>
              <a:defRPr sz="2200">
                <a:solidFill>
                  <a:srgbClr val="2B3256"/>
                </a:solidFill>
                <a:latin typeface="+mn-lt"/>
              </a:defRPr>
            </a:lvl1pPr>
          </a:lstStyle>
          <a:p>
            <a:r>
              <a:rPr lang="es-ES" dirty="0" err="1"/>
              <a:t>Graph</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8" name="Marcador de texto 4">
            <a:extLst>
              <a:ext uri="{FF2B5EF4-FFF2-40B4-BE49-F238E27FC236}">
                <a16:creationId xmlns:a16="http://schemas.microsoft.com/office/drawing/2014/main" id="{38FB9F0F-94B0-4A1B-9BFD-5A1DE028891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Tree>
    <p:extLst>
      <p:ext uri="{BB962C8B-B14F-4D97-AF65-F5344CB8AC3E}">
        <p14:creationId xmlns:p14="http://schemas.microsoft.com/office/powerpoint/2010/main" val="314861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30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6718300" y="1643186"/>
            <a:ext cx="4921251" cy="3865122"/>
          </a:xfrm>
          <a:prstGeom prst="rect">
            <a:avLst/>
          </a:prstGeom>
        </p:spPr>
        <p:txBody>
          <a:bodyPr/>
          <a:lstStyle>
            <a:lvl1pPr marL="0" indent="0">
              <a:buNone/>
              <a:defRPr sz="140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tx2"/>
                </a:solidFill>
                <a:latin typeface="+mn-lt"/>
              </a:defRPr>
            </a:lvl1pPr>
          </a:lstStyle>
          <a:p>
            <a:pPr lvl="0"/>
            <a:r>
              <a:rPr lang="es-ES" dirty="0"/>
              <a:t>Nº</a:t>
            </a:r>
          </a:p>
        </p:txBody>
      </p:sp>
    </p:spTree>
    <p:extLst>
      <p:ext uri="{BB962C8B-B14F-4D97-AF65-F5344CB8AC3E}">
        <p14:creationId xmlns:p14="http://schemas.microsoft.com/office/powerpoint/2010/main" val="1584447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30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B3256"/>
                </a:solidFill>
                <a:latin typeface="+mn-lt"/>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B3256"/>
                </a:solidFill>
                <a:latin typeface="+mn-lt"/>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4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762572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chemeClr val="bg1"/>
                </a:solidFill>
                <a:latin typeface="+mn-lt"/>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3000" b="0" i="0">
                <a:solidFill>
                  <a:srgbClr val="D27F6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8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7283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ircular Photo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3000" b="0"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B3256"/>
                </a:solidFill>
                <a:latin typeface="+mn-lt"/>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B3256"/>
                </a:solidFill>
                <a:latin typeface="+mn-lt"/>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800" b="0"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357843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Tree>
    <p:extLst>
      <p:ext uri="{BB962C8B-B14F-4D97-AF65-F5344CB8AC3E}">
        <p14:creationId xmlns:p14="http://schemas.microsoft.com/office/powerpoint/2010/main" val="210808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2 Column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rgbClr val="2B3256"/>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60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60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B3256"/>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B3256"/>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400" b="1" i="0">
                <a:solidFill>
                  <a:srgbClr val="2B3256"/>
                </a:solidFill>
                <a:latin typeface="+mn-lt"/>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400" b="1" i="0">
                <a:solidFill>
                  <a:srgbClr val="2B3256"/>
                </a:solidFill>
                <a:latin typeface="+mn-lt"/>
              </a:defRPr>
            </a:lvl1pPr>
          </a:lstStyle>
          <a:p>
            <a:pPr lvl="0"/>
            <a:r>
              <a:rPr lang="es-ES" dirty="0"/>
              <a:t>ADD YOUR TEXT HERE</a:t>
            </a:r>
          </a:p>
        </p:txBody>
      </p:sp>
    </p:spTree>
    <p:extLst>
      <p:ext uri="{BB962C8B-B14F-4D97-AF65-F5344CB8AC3E}">
        <p14:creationId xmlns:p14="http://schemas.microsoft.com/office/powerpoint/2010/main" val="4062293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cxnSp>
        <p:nvCxnSpPr>
          <p:cNvPr id="14" name="Conector recto 13">
            <a:extLst>
              <a:ext uri="{FF2B5EF4-FFF2-40B4-BE49-F238E27FC236}">
                <a16:creationId xmlns:a16="http://schemas.microsoft.com/office/drawing/2014/main" id="{CD18929D-4591-954E-A419-05A963BED966}"/>
              </a:ext>
            </a:extLst>
          </p:cNvPr>
          <p:cNvCxnSpPr>
            <a:cxnSpLocks/>
          </p:cNvCxnSpPr>
          <p:nvPr userDrawn="1"/>
        </p:nvCxnSpPr>
        <p:spPr>
          <a:xfrm>
            <a:off x="65804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id="{9FA88FC5-9075-3C4B-821A-892CAB6C99E7}"/>
              </a:ext>
            </a:extLst>
          </p:cNvPr>
          <p:cNvSpPr>
            <a:spLocks noGrp="1"/>
          </p:cNvSpPr>
          <p:nvPr>
            <p:ph type="body" sz="half" idx="15" hasCustomPrompt="1"/>
          </p:nvPr>
        </p:nvSpPr>
        <p:spPr>
          <a:xfrm>
            <a:off x="6621151" y="4681423"/>
            <a:ext cx="5032687"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5041900"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id="{C5A7A5B1-F45F-3C43-8683-1CA2F01ABBAD}"/>
              </a:ext>
            </a:extLst>
          </p:cNvPr>
          <p:cNvSpPr>
            <a:spLocks noGrp="1"/>
          </p:cNvSpPr>
          <p:nvPr>
            <p:ph type="body" sz="quarter" idx="17" hasCustomPrompt="1"/>
          </p:nvPr>
        </p:nvSpPr>
        <p:spPr>
          <a:xfrm>
            <a:off x="5857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28" name="Marcador de texto 3">
            <a:extLst>
              <a:ext uri="{FF2B5EF4-FFF2-40B4-BE49-F238E27FC236}">
                <a16:creationId xmlns:a16="http://schemas.microsoft.com/office/drawing/2014/main" id="{C56E40BE-9492-FD4E-8BA4-7449904ED8CA}"/>
              </a:ext>
            </a:extLst>
          </p:cNvPr>
          <p:cNvSpPr>
            <a:spLocks noGrp="1"/>
          </p:cNvSpPr>
          <p:nvPr>
            <p:ph type="body" sz="quarter" idx="18" hasCustomPrompt="1"/>
          </p:nvPr>
        </p:nvSpPr>
        <p:spPr>
          <a:xfrm>
            <a:off x="65928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29" name="Marcador de texto 3">
            <a:extLst>
              <a:ext uri="{FF2B5EF4-FFF2-40B4-BE49-F238E27FC236}">
                <a16:creationId xmlns:a16="http://schemas.microsoft.com/office/drawing/2014/main" id="{F5A0D033-69BD-2D4A-8049-FB0485151811}"/>
              </a:ext>
            </a:extLst>
          </p:cNvPr>
          <p:cNvSpPr>
            <a:spLocks noGrp="1"/>
          </p:cNvSpPr>
          <p:nvPr>
            <p:ph type="body" sz="quarter" idx="19" hasCustomPrompt="1"/>
          </p:nvPr>
        </p:nvSpPr>
        <p:spPr>
          <a:xfrm>
            <a:off x="585788" y="39878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30" name="Marcador de texto 3">
            <a:extLst>
              <a:ext uri="{FF2B5EF4-FFF2-40B4-BE49-F238E27FC236}">
                <a16:creationId xmlns:a16="http://schemas.microsoft.com/office/drawing/2014/main" id="{63BAD847-697B-2440-9F9D-B6235DD5D66E}"/>
              </a:ext>
            </a:extLst>
          </p:cNvPr>
          <p:cNvSpPr>
            <a:spLocks noGrp="1"/>
          </p:cNvSpPr>
          <p:nvPr>
            <p:ph type="body" sz="quarter" idx="20" hasCustomPrompt="1"/>
          </p:nvPr>
        </p:nvSpPr>
        <p:spPr>
          <a:xfrm>
            <a:off x="6592888" y="39878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Tree>
    <p:extLst>
      <p:ext uri="{BB962C8B-B14F-4D97-AF65-F5344CB8AC3E}">
        <p14:creationId xmlns:p14="http://schemas.microsoft.com/office/powerpoint/2010/main" val="850363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id="{9918BC43-3815-E947-B68F-C26E3EE9BD50}"/>
              </a:ext>
            </a:extLst>
          </p:cNvPr>
          <p:cNvCxnSpPr>
            <a:cxnSpLocks/>
          </p:cNvCxnSpPr>
          <p:nvPr userDrawn="1"/>
        </p:nvCxnSpPr>
        <p:spPr>
          <a:xfrm>
            <a:off x="4577275"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id="{AFDE2114-4716-E548-8437-587D6F9C74B5}"/>
              </a:ext>
            </a:extLst>
          </p:cNvPr>
          <p:cNvSpPr>
            <a:spLocks noGrp="1"/>
          </p:cNvSpPr>
          <p:nvPr>
            <p:ph type="body" sz="half" idx="17" hasCustomPrompt="1"/>
          </p:nvPr>
        </p:nvSpPr>
        <p:spPr>
          <a:xfrm>
            <a:off x="4608771" y="2469564"/>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id="{DFEAEC0D-F34A-7046-89A6-7D52BF92F449}"/>
              </a:ext>
            </a:extLst>
          </p:cNvPr>
          <p:cNvCxnSpPr>
            <a:cxnSpLocks/>
          </p:cNvCxnSpPr>
          <p:nvPr userDrawn="1"/>
        </p:nvCxnSpPr>
        <p:spPr>
          <a:xfrm>
            <a:off x="4515490"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id="{B4AE05CA-9644-F340-839C-16D880D8DA7D}"/>
              </a:ext>
            </a:extLst>
          </p:cNvPr>
          <p:cNvSpPr>
            <a:spLocks noGrp="1"/>
          </p:cNvSpPr>
          <p:nvPr>
            <p:ph type="body" sz="half" idx="18" hasCustomPrompt="1"/>
          </p:nvPr>
        </p:nvSpPr>
        <p:spPr>
          <a:xfrm>
            <a:off x="4608771" y="4681423"/>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id="{36206171-D62A-1744-A4B1-A1E90B7F7CE1}"/>
              </a:ext>
            </a:extLst>
          </p:cNvPr>
          <p:cNvCxnSpPr>
            <a:cxnSpLocks/>
          </p:cNvCxnSpPr>
          <p:nvPr userDrawn="1"/>
        </p:nvCxnSpPr>
        <p:spPr>
          <a:xfrm>
            <a:off x="8469653"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id="{065A581F-F2D7-AA40-A405-0DF2A83F1BB1}"/>
              </a:ext>
            </a:extLst>
          </p:cNvPr>
          <p:cNvSpPr>
            <a:spLocks noGrp="1"/>
          </p:cNvSpPr>
          <p:nvPr>
            <p:ph type="body" sz="half" idx="19" hasCustomPrompt="1"/>
          </p:nvPr>
        </p:nvSpPr>
        <p:spPr>
          <a:xfrm>
            <a:off x="8501149" y="2469564"/>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id="{B29DDE3D-68B9-C440-9DF3-421D1FBAF5B3}"/>
              </a:ext>
            </a:extLst>
          </p:cNvPr>
          <p:cNvCxnSpPr>
            <a:cxnSpLocks/>
          </p:cNvCxnSpPr>
          <p:nvPr userDrawn="1"/>
        </p:nvCxnSpPr>
        <p:spPr>
          <a:xfrm>
            <a:off x="8469653"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id="{043F34B9-B54D-1A49-9FCA-232DDE3C54BA}"/>
              </a:ext>
            </a:extLst>
          </p:cNvPr>
          <p:cNvSpPr>
            <a:spLocks noGrp="1"/>
          </p:cNvSpPr>
          <p:nvPr>
            <p:ph type="body" sz="half" idx="20" hasCustomPrompt="1"/>
          </p:nvPr>
        </p:nvSpPr>
        <p:spPr>
          <a:xfrm>
            <a:off x="8501149" y="4681423"/>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id="{A12BE0BF-30D0-1141-8FCC-B57694FE1B40}"/>
              </a:ext>
            </a:extLst>
          </p:cNvPr>
          <p:cNvSpPr>
            <a:spLocks noGrp="1"/>
          </p:cNvSpPr>
          <p:nvPr>
            <p:ph type="body" sz="quarter" idx="21" hasCustomPrompt="1"/>
          </p:nvPr>
        </p:nvSpPr>
        <p:spPr>
          <a:xfrm>
            <a:off x="585788" y="17653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38" name="Marcador de texto 3">
            <a:extLst>
              <a:ext uri="{FF2B5EF4-FFF2-40B4-BE49-F238E27FC236}">
                <a16:creationId xmlns:a16="http://schemas.microsoft.com/office/drawing/2014/main" id="{5A274025-583C-704F-9D53-0C24BDAA6DD4}"/>
              </a:ext>
            </a:extLst>
          </p:cNvPr>
          <p:cNvSpPr>
            <a:spLocks noGrp="1"/>
          </p:cNvSpPr>
          <p:nvPr>
            <p:ph type="body" sz="quarter" idx="22" hasCustomPrompt="1"/>
          </p:nvPr>
        </p:nvSpPr>
        <p:spPr>
          <a:xfrm>
            <a:off x="4509916" y="17653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39" name="Marcador de texto 3">
            <a:extLst>
              <a:ext uri="{FF2B5EF4-FFF2-40B4-BE49-F238E27FC236}">
                <a16:creationId xmlns:a16="http://schemas.microsoft.com/office/drawing/2014/main" id="{C74F329A-B15A-F74D-ABD8-965F3D4C4C2A}"/>
              </a:ext>
            </a:extLst>
          </p:cNvPr>
          <p:cNvSpPr>
            <a:spLocks noGrp="1"/>
          </p:cNvSpPr>
          <p:nvPr>
            <p:ph type="body" sz="quarter" idx="23" hasCustomPrompt="1"/>
          </p:nvPr>
        </p:nvSpPr>
        <p:spPr>
          <a:xfrm>
            <a:off x="585788" y="39878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40" name="Marcador de texto 3">
            <a:extLst>
              <a:ext uri="{FF2B5EF4-FFF2-40B4-BE49-F238E27FC236}">
                <a16:creationId xmlns:a16="http://schemas.microsoft.com/office/drawing/2014/main" id="{8995EE14-C045-5F40-A28C-7070F6FDBCEB}"/>
              </a:ext>
            </a:extLst>
          </p:cNvPr>
          <p:cNvSpPr>
            <a:spLocks noGrp="1"/>
          </p:cNvSpPr>
          <p:nvPr>
            <p:ph type="body" sz="quarter" idx="24" hasCustomPrompt="1"/>
          </p:nvPr>
        </p:nvSpPr>
        <p:spPr>
          <a:xfrm>
            <a:off x="4509916" y="39878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41" name="Marcador de texto 3">
            <a:extLst>
              <a:ext uri="{FF2B5EF4-FFF2-40B4-BE49-F238E27FC236}">
                <a16:creationId xmlns:a16="http://schemas.microsoft.com/office/drawing/2014/main" id="{0C648898-54F2-2142-927D-8E2FC7E68F22}"/>
              </a:ext>
            </a:extLst>
          </p:cNvPr>
          <p:cNvSpPr>
            <a:spLocks noGrp="1"/>
          </p:cNvSpPr>
          <p:nvPr>
            <p:ph type="body" sz="quarter" idx="25" hasCustomPrompt="1"/>
          </p:nvPr>
        </p:nvSpPr>
        <p:spPr>
          <a:xfrm>
            <a:off x="8459616" y="17653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42" name="Marcador de texto 3">
            <a:extLst>
              <a:ext uri="{FF2B5EF4-FFF2-40B4-BE49-F238E27FC236}">
                <a16:creationId xmlns:a16="http://schemas.microsoft.com/office/drawing/2014/main" id="{426B4443-F0B7-C146-B73A-D66BEAEC5917}"/>
              </a:ext>
            </a:extLst>
          </p:cNvPr>
          <p:cNvSpPr>
            <a:spLocks noGrp="1"/>
          </p:cNvSpPr>
          <p:nvPr>
            <p:ph type="body" sz="quarter" idx="26" hasCustomPrompt="1"/>
          </p:nvPr>
        </p:nvSpPr>
        <p:spPr>
          <a:xfrm>
            <a:off x="8459616" y="39878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Tree>
    <p:extLst>
      <p:ext uri="{BB962C8B-B14F-4D97-AF65-F5344CB8AC3E}">
        <p14:creationId xmlns:p14="http://schemas.microsoft.com/office/powerpoint/2010/main" val="293477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9067727" y="3829230"/>
            <a:ext cx="2571569" cy="2571569"/>
          </a:xfrm>
          <a:prstGeom prst="rect">
            <a:avLst/>
          </a:prstGeom>
        </p:spPr>
      </p:pic>
    </p:spTree>
    <p:extLst>
      <p:ext uri="{BB962C8B-B14F-4D97-AF65-F5344CB8AC3E}">
        <p14:creationId xmlns:p14="http://schemas.microsoft.com/office/powerpoint/2010/main" val="88608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800" b="1" i="0">
                <a:solidFill>
                  <a:schemeClr val="bg1"/>
                </a:solidFill>
                <a:latin typeface="+mn-lt"/>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600" b="0" i="0">
                <a:solidFill>
                  <a:srgbClr val="D27F6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600" b="0" i="0">
                <a:solidFill>
                  <a:srgbClr val="D27F6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6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6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deaths</a:t>
            </a:r>
            <a:r>
              <a:rPr lang="es-ES" dirty="0"/>
              <a:t> in 2020</a:t>
            </a:r>
          </a:p>
        </p:txBody>
      </p:sp>
    </p:spTree>
    <p:extLst>
      <p:ext uri="{BB962C8B-B14F-4D97-AF65-F5344CB8AC3E}">
        <p14:creationId xmlns:p14="http://schemas.microsoft.com/office/powerpoint/2010/main" val="1235595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mn-lt"/>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800" b="1" i="0">
                <a:solidFill>
                  <a:schemeClr val="bg1"/>
                </a:solidFill>
                <a:latin typeface="+mn-lt"/>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600" b="1" i="0">
                <a:solidFill>
                  <a:schemeClr val="tx2"/>
                </a:solidFill>
                <a:latin typeface="+mn-lt"/>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800">
                <a:solidFill>
                  <a:schemeClr val="bg1"/>
                </a:solidFill>
                <a:latin typeface="+mn-lt"/>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38314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43236" y="3829230"/>
            <a:ext cx="2596060" cy="2571569"/>
          </a:xfrm>
          <a:prstGeom prst="rect">
            <a:avLst/>
          </a:prstGeom>
        </p:spPr>
      </p:pic>
    </p:spTree>
    <p:extLst>
      <p:ext uri="{BB962C8B-B14F-4D97-AF65-F5344CB8AC3E}">
        <p14:creationId xmlns:p14="http://schemas.microsoft.com/office/powerpoint/2010/main" val="293575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44694" y="3829230"/>
            <a:ext cx="2670954" cy="2571569"/>
          </a:xfrm>
          <a:prstGeom prst="rect">
            <a:avLst/>
          </a:prstGeom>
        </p:spPr>
      </p:pic>
    </p:spTree>
    <p:extLst>
      <p:ext uri="{BB962C8B-B14F-4D97-AF65-F5344CB8AC3E}">
        <p14:creationId xmlns:p14="http://schemas.microsoft.com/office/powerpoint/2010/main" val="35037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24198" y="3675185"/>
            <a:ext cx="2791450" cy="2725614"/>
          </a:xfrm>
          <a:prstGeom prst="rect">
            <a:avLst/>
          </a:prstGeom>
        </p:spPr>
      </p:pic>
    </p:spTree>
    <p:extLst>
      <p:ext uri="{BB962C8B-B14F-4D97-AF65-F5344CB8AC3E}">
        <p14:creationId xmlns:p14="http://schemas.microsoft.com/office/powerpoint/2010/main" val="428764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00936" y="3585268"/>
            <a:ext cx="2931145" cy="2815531"/>
          </a:xfrm>
          <a:prstGeom prst="rect">
            <a:avLst/>
          </a:prstGeom>
        </p:spPr>
      </p:pic>
    </p:spTree>
    <p:extLst>
      <p:ext uri="{BB962C8B-B14F-4D97-AF65-F5344CB8AC3E}">
        <p14:creationId xmlns:p14="http://schemas.microsoft.com/office/powerpoint/2010/main" val="179622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600" b="1"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411265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No Logo)">
    <p:bg>
      <p:bgPr>
        <a:solidFill>
          <a:srgbClr val="2B3256"/>
        </a:solidFill>
        <a:effectLst/>
      </p:bgPr>
    </p:bg>
    <p:spTree>
      <p:nvGrpSpPr>
        <p:cNvPr id="1" name=""/>
        <p:cNvGrpSpPr/>
        <p:nvPr/>
      </p:nvGrpSpPr>
      <p:grpSpPr>
        <a:xfrm>
          <a:off x="0" y="0"/>
          <a:ext cx="0" cy="0"/>
          <a:chOff x="0" y="0"/>
          <a:chExt cx="0" cy="0"/>
        </a:xfrm>
      </p:grpSpPr>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600" b="1"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103428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PP Object Sans" pitchFamily="2" charset="77"/>
              </a:defRPr>
            </a:lvl1pPr>
          </a:lstStyle>
          <a:p>
            <a:fld id="{1D76CC86-490B-1E4C-AF69-BBD83E4C2C31}" type="slidenum">
              <a:rPr lang="es-ES" smtClean="0"/>
              <a:pPr/>
              <a:t>‹#›</a:t>
            </a:fld>
            <a:endParaRPr lang="es-ES" sz="1100"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0" r:id="rId3"/>
    <p:sldLayoutId id="2147483673" r:id="rId4"/>
    <p:sldLayoutId id="2147483671" r:id="rId5"/>
    <p:sldLayoutId id="2147483674" r:id="rId6"/>
    <p:sldLayoutId id="2147483679" r:id="rId7"/>
    <p:sldLayoutId id="2147483675" r:id="rId8"/>
    <p:sldLayoutId id="2147483693" r:id="rId9"/>
    <p:sldLayoutId id="2147483676" r:id="rId10"/>
    <p:sldLayoutId id="2147483658" r:id="rId11"/>
    <p:sldLayoutId id="2147483664" r:id="rId12"/>
    <p:sldLayoutId id="2147483683" r:id="rId13"/>
    <p:sldLayoutId id="2147483678" r:id="rId14"/>
    <p:sldLayoutId id="2147483662" r:id="rId15"/>
    <p:sldLayoutId id="2147483692" r:id="rId16"/>
    <p:sldLayoutId id="2147483684" r:id="rId17"/>
    <p:sldLayoutId id="2147483686" r:id="rId18"/>
    <p:sldLayoutId id="2147483689" r:id="rId19"/>
    <p:sldLayoutId id="2147483660" r:id="rId20"/>
    <p:sldLayoutId id="2147483685" r:id="rId21"/>
    <p:sldLayoutId id="2147483663" r:id="rId22"/>
    <p:sldLayoutId id="2147483677" r:id="rId23"/>
    <p:sldLayoutId id="2147483669" r:id="rId24"/>
    <p:sldLayoutId id="2147483688" r:id="rId25"/>
    <p:sldLayoutId id="2147483659" r:id="rId26"/>
    <p:sldLayoutId id="2147483687" r:id="rId27"/>
    <p:sldLayoutId id="2147483680" r:id="rId28"/>
    <p:sldLayoutId id="2147483681" r:id="rId29"/>
    <p:sldLayoutId id="2147483665" r:id="rId30"/>
    <p:sldLayoutId id="2147483668" r:id="rId3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8.tiff"/><Relationship Id="rId13" Type="http://schemas.openxmlformats.org/officeDocument/2006/relationships/image" Target="../media/image23.tiff"/><Relationship Id="rId3" Type="http://schemas.openxmlformats.org/officeDocument/2006/relationships/video" Target="../media/media3.mp4"/><Relationship Id="rId7" Type="http://schemas.openxmlformats.org/officeDocument/2006/relationships/image" Target="../media/image17.tiff"/><Relationship Id="rId12" Type="http://schemas.openxmlformats.org/officeDocument/2006/relationships/image" Target="../media/image22.jpeg"/><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21.tif"/><Relationship Id="rId5" Type="http://schemas.openxmlformats.org/officeDocument/2006/relationships/notesSlide" Target="../notesSlides/notesSlide3.xml"/><Relationship Id="rId10" Type="http://schemas.openxmlformats.org/officeDocument/2006/relationships/image" Target="../media/image20.tif"/><Relationship Id="rId4" Type="http://schemas.openxmlformats.org/officeDocument/2006/relationships/slideLayout" Target="../slideLayouts/slideLayout16.xml"/><Relationship Id="rId9" Type="http://schemas.openxmlformats.org/officeDocument/2006/relationships/image" Target="../media/image19.tif"/><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video" Target="../media/media4.mp4"/><Relationship Id="rId7" Type="http://schemas.openxmlformats.org/officeDocument/2006/relationships/image" Target="../media/image26.png"/><Relationship Id="rId2" Type="http://schemas.microsoft.com/office/2007/relationships/media" Target="../media/media4.mp4"/><Relationship Id="rId1" Type="http://schemas.openxmlformats.org/officeDocument/2006/relationships/tags" Target="../tags/tag3.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notesSlide" Target="../notesSlides/notesSlide4.xml"/><Relationship Id="rId10" Type="http://schemas.openxmlformats.org/officeDocument/2006/relationships/image" Target="../media/image22.jpeg"/><Relationship Id="rId4" Type="http://schemas.openxmlformats.org/officeDocument/2006/relationships/slideLayout" Target="../slideLayouts/slideLayout16.xml"/><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video" Target="../media/media5.mp4"/><Relationship Id="rId7" Type="http://schemas.openxmlformats.org/officeDocument/2006/relationships/image" Target="../media/image31.png"/><Relationship Id="rId12" Type="http://schemas.microsoft.com/office/2007/relationships/hdphoto" Target="../media/hdphoto1.wdp"/><Relationship Id="rId2" Type="http://schemas.microsoft.com/office/2007/relationships/media" Target="../media/media5.mp4"/><Relationship Id="rId1" Type="http://schemas.openxmlformats.org/officeDocument/2006/relationships/tags" Target="../tags/tag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notesSlide" Target="../notesSlides/notesSlide5.xml"/><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slideLayout" Target="../slideLayouts/slideLayout16.xml"/><Relationship Id="rId9" Type="http://schemas.openxmlformats.org/officeDocument/2006/relationships/image" Target="../media/image33.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6.xml"/><Relationship Id="rId7" Type="http://schemas.openxmlformats.org/officeDocument/2006/relationships/image" Target="../media/image4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notesSlide" Target="../notesSlides/notesSlide6.xml"/><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C1D058-2BC6-9D85-340C-01412B49CF22}"/>
              </a:ext>
            </a:extLst>
          </p:cNvPr>
          <p:cNvSpPr txBox="1"/>
          <p:nvPr/>
        </p:nvSpPr>
        <p:spPr>
          <a:xfrm>
            <a:off x="268448" y="1107978"/>
            <a:ext cx="8454044" cy="2554545"/>
          </a:xfrm>
          <a:prstGeom prst="rect">
            <a:avLst/>
          </a:prstGeom>
          <a:noFill/>
        </p:spPr>
        <p:txBody>
          <a:bodyPr wrap="square">
            <a:spAutoFit/>
          </a:bodyPr>
          <a:lstStyle/>
          <a:p>
            <a:pPr algn="just">
              <a:lnSpc>
                <a:spcPct val="100000"/>
              </a:lnSpc>
              <a:spcBef>
                <a:spcPts val="0"/>
              </a:spcBef>
            </a:pPr>
            <a:r>
              <a:rPr lang="en-GB" sz="4000" b="1" kern="0" dirty="0">
                <a:solidFill>
                  <a:schemeClr val="bg1"/>
                </a:solidFill>
                <a:latin typeface="+mj-lt"/>
              </a:rPr>
              <a:t> </a:t>
            </a:r>
            <a:br>
              <a:rPr lang="en-GB" sz="4000" b="1" kern="0" dirty="0">
                <a:solidFill>
                  <a:schemeClr val="bg1"/>
                </a:solidFill>
                <a:latin typeface="+mj-lt"/>
              </a:rPr>
            </a:br>
            <a:r>
              <a:rPr lang="en-GB" sz="4000" kern="0" dirty="0">
                <a:solidFill>
                  <a:schemeClr val="bg1"/>
                </a:solidFill>
                <a:latin typeface="+mj-lt"/>
              </a:rPr>
              <a:t>Revealing epigenetic drivers (</a:t>
            </a:r>
            <a:r>
              <a:rPr lang="en-GB" sz="4000" kern="0" dirty="0" err="1">
                <a:solidFill>
                  <a:schemeClr val="bg1"/>
                </a:solidFill>
                <a:latin typeface="+mj-lt"/>
              </a:rPr>
              <a:t>Epidrivers</a:t>
            </a:r>
            <a:r>
              <a:rPr lang="en-GB" sz="4000" kern="0" dirty="0">
                <a:solidFill>
                  <a:schemeClr val="bg1"/>
                </a:solidFill>
                <a:latin typeface="+mj-lt"/>
              </a:rPr>
              <a:t>) of cancers and their link to environmental exposures.</a:t>
            </a:r>
            <a:endParaRPr lang="en-GB" sz="4000" dirty="0">
              <a:solidFill>
                <a:schemeClr val="bg1"/>
              </a:solidFill>
              <a:latin typeface="+mj-lt"/>
            </a:endParaRPr>
          </a:p>
        </p:txBody>
      </p:sp>
      <p:sp>
        <p:nvSpPr>
          <p:cNvPr id="8" name="TextBox 7">
            <a:extLst>
              <a:ext uri="{FF2B5EF4-FFF2-40B4-BE49-F238E27FC236}">
                <a16:creationId xmlns:a16="http://schemas.microsoft.com/office/drawing/2014/main" id="{8662E90A-D5A9-43BE-4968-11C7ED52631C}"/>
              </a:ext>
            </a:extLst>
          </p:cNvPr>
          <p:cNvSpPr txBox="1"/>
          <p:nvPr/>
        </p:nvSpPr>
        <p:spPr>
          <a:xfrm>
            <a:off x="268448" y="3740032"/>
            <a:ext cx="8584969" cy="892552"/>
          </a:xfrm>
          <a:prstGeom prst="rect">
            <a:avLst/>
          </a:prstGeom>
          <a:noFill/>
        </p:spPr>
        <p:txBody>
          <a:bodyPr wrap="square">
            <a:spAutoFit/>
          </a:bodyPr>
          <a:lstStyle/>
          <a:p>
            <a:pPr marL="0" indent="0">
              <a:buNone/>
            </a:pPr>
            <a:r>
              <a:rPr lang="en-GB" sz="1800" i="1" u="sng" dirty="0">
                <a:solidFill>
                  <a:schemeClr val="bg1"/>
                </a:solidFill>
              </a:rPr>
              <a:t>Khoueiry Rita,</a:t>
            </a:r>
            <a:r>
              <a:rPr lang="en-GB" sz="1800" i="1" dirty="0">
                <a:solidFill>
                  <a:schemeClr val="bg1"/>
                </a:solidFill>
              </a:rPr>
              <a:t> Mariana Araujo, Francesca Manara, Grace Odongo, Aurélie </a:t>
            </a:r>
            <a:r>
              <a:rPr lang="en-GB" sz="1800" i="1" dirty="0" err="1">
                <a:solidFill>
                  <a:schemeClr val="bg1"/>
                </a:solidFill>
              </a:rPr>
              <a:t>Sallé</a:t>
            </a:r>
            <a:r>
              <a:rPr lang="en-GB" sz="1800" i="1" dirty="0">
                <a:solidFill>
                  <a:schemeClr val="bg1"/>
                </a:solidFill>
              </a:rPr>
              <a:t>, Cahais Vincent, Cuenin Cyrille, Tariq Gheit, Ghantous Akram and Herceg Zdenko</a:t>
            </a:r>
          </a:p>
          <a:p>
            <a:pPr marL="0" indent="0">
              <a:buNone/>
            </a:pPr>
            <a:r>
              <a:rPr lang="en-GB" sz="1600" i="1" dirty="0">
                <a:solidFill>
                  <a:schemeClr val="bg1"/>
                </a:solidFill>
              </a:rPr>
              <a:t>Epigenomics and Mechanisms Branch</a:t>
            </a:r>
          </a:p>
        </p:txBody>
      </p:sp>
      <p:sp>
        <p:nvSpPr>
          <p:cNvPr id="9" name="Title 5">
            <a:extLst>
              <a:ext uri="{FF2B5EF4-FFF2-40B4-BE49-F238E27FC236}">
                <a16:creationId xmlns:a16="http://schemas.microsoft.com/office/drawing/2014/main" id="{F0F51AF5-7B04-CD68-5EC1-B4BCDE36DEC4}"/>
              </a:ext>
            </a:extLst>
          </p:cNvPr>
          <p:cNvSpPr txBox="1">
            <a:spLocks/>
          </p:cNvSpPr>
          <p:nvPr/>
        </p:nvSpPr>
        <p:spPr>
          <a:xfrm>
            <a:off x="268448" y="1107978"/>
            <a:ext cx="8661861" cy="6463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en-GB" sz="4000" b="1" kern="0" dirty="0" err="1">
                <a:solidFill>
                  <a:schemeClr val="bg1"/>
                </a:solidFill>
              </a:rPr>
              <a:t>Epidriver</a:t>
            </a:r>
            <a:r>
              <a:rPr lang="en-GB" sz="4000" b="1" kern="0" dirty="0">
                <a:solidFill>
                  <a:schemeClr val="bg1"/>
                </a:solidFill>
              </a:rPr>
              <a:t> Project:</a:t>
            </a:r>
          </a:p>
        </p:txBody>
      </p:sp>
      <p:pic>
        <p:nvPicPr>
          <p:cNvPr id="35" name="Video 34">
            <a:hlinkClick r:id="" action="ppaction://media"/>
            <a:extLst>
              <a:ext uri="{FF2B5EF4-FFF2-40B4-BE49-F238E27FC236}">
                <a16:creationId xmlns:a16="http://schemas.microsoft.com/office/drawing/2014/main" id="{AF452F0B-33A2-B167-0BC3-A89C3E6131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1" r="121"/>
          <a:stretch>
            <a:fillRect/>
          </a:stretch>
        </p:blipFill>
        <p:spPr>
          <a:xfrm>
            <a:off x="10432473" y="0"/>
            <a:ext cx="1759527" cy="992132"/>
          </a:xfrm>
          <a:prstGeom prst="rect">
            <a:avLst/>
          </a:prstGeom>
        </p:spPr>
      </p:pic>
    </p:spTree>
    <p:extLst>
      <p:ext uri="{BB962C8B-B14F-4D97-AF65-F5344CB8AC3E}">
        <p14:creationId xmlns:p14="http://schemas.microsoft.com/office/powerpoint/2010/main" val="222535180"/>
      </p:ext>
    </p:extLst>
  </p:cSld>
  <p:clrMapOvr>
    <a:masterClrMapping/>
  </p:clrMapOvr>
  <mc:AlternateContent xmlns:mc="http://schemas.openxmlformats.org/markup-compatibility/2006" xmlns:p14="http://schemas.microsoft.com/office/powerpoint/2010/main">
    <mc:Choice Requires="p14">
      <p:transition spd="slow" p14:dur="2000" advTm="8926"/>
    </mc:Choice>
    <mc:Fallback xmlns="">
      <p:transition spd="slow" advTm="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5"/>
                </p:tgtEl>
              </p:cMediaNode>
            </p:video>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
                                        </p:tgtEl>
                                      </p:cBhvr>
                                    </p:cmd>
                                  </p:childTnLst>
                                </p:cTn>
                              </p:par>
                            </p:childTnLst>
                          </p:cTn>
                        </p:par>
                      </p:childTnLst>
                    </p:cTn>
                  </p:par>
                </p:childTnLst>
              </p:cTn>
              <p:nextCondLst>
                <p:cond evt="onClick" delay="0">
                  <p:tgtEl>
                    <p:spTgt spid="3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D2558433-7AD5-1118-312C-3E4E77BD49BD}"/>
              </a:ext>
            </a:extLst>
          </p:cNvPr>
          <p:cNvSpPr/>
          <p:nvPr/>
        </p:nvSpPr>
        <p:spPr>
          <a:xfrm>
            <a:off x="307249" y="2377029"/>
            <a:ext cx="11704644" cy="105197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BBA9198-D9E0-C62A-C762-539ACCF5B060}"/>
              </a:ext>
            </a:extLst>
          </p:cNvPr>
          <p:cNvSpPr txBox="1"/>
          <p:nvPr/>
        </p:nvSpPr>
        <p:spPr>
          <a:xfrm>
            <a:off x="141576" y="1001018"/>
            <a:ext cx="12050424" cy="1077218"/>
          </a:xfrm>
          <a:prstGeom prst="rect">
            <a:avLst/>
          </a:prstGeom>
          <a:noFill/>
        </p:spPr>
        <p:txBody>
          <a:bodyPr wrap="square" rtlCol="0">
            <a:spAutoFit/>
          </a:bodyPr>
          <a:lstStyle/>
          <a:p>
            <a:pPr marL="171450" indent="-171450" algn="just">
              <a:buFont typeface="Wingdings" panose="05000000000000000000" pitchFamily="2" charset="2"/>
              <a:buChar char="v"/>
            </a:pPr>
            <a:r>
              <a:rPr lang="en-GB" sz="1600" b="1" dirty="0">
                <a:solidFill>
                  <a:schemeClr val="bg1"/>
                </a:solidFill>
                <a:latin typeface="+mj-lt"/>
              </a:rPr>
              <a:t>High frequency of deregulations in epigenetic regulator genes (ERGs) in tumours.  </a:t>
            </a:r>
          </a:p>
          <a:p>
            <a:pPr marL="171450" indent="-171450" algn="just">
              <a:buFont typeface="Wingdings" panose="05000000000000000000" pitchFamily="2" charset="2"/>
              <a:buChar char="v"/>
            </a:pPr>
            <a:endParaRPr lang="en-GB" sz="1600" b="1" dirty="0">
              <a:solidFill>
                <a:schemeClr val="bg1"/>
              </a:solidFill>
              <a:latin typeface="+mj-lt"/>
            </a:endParaRPr>
          </a:p>
          <a:p>
            <a:pPr marL="171450" indent="-171450" algn="just">
              <a:buFont typeface="Wingdings" panose="05000000000000000000" pitchFamily="2" charset="2"/>
              <a:buChar char="v"/>
            </a:pPr>
            <a:r>
              <a:rPr lang="en-GB" sz="1600" b="1" dirty="0">
                <a:solidFill>
                  <a:schemeClr val="bg1"/>
                </a:solidFill>
                <a:latin typeface="+mj-lt"/>
              </a:rPr>
              <a:t>Epigenetic mechanisms, regulated by ERGs, are key link between the genome and the environment</a:t>
            </a:r>
          </a:p>
          <a:p>
            <a:pPr algn="just"/>
            <a:endParaRPr lang="en-GB" sz="1600" b="1" dirty="0">
              <a:solidFill>
                <a:schemeClr val="bg1"/>
              </a:solidFill>
              <a:latin typeface="+mj-lt"/>
            </a:endParaRPr>
          </a:p>
        </p:txBody>
      </p:sp>
      <p:sp>
        <p:nvSpPr>
          <p:cNvPr id="8" name="Title 1">
            <a:extLst>
              <a:ext uri="{FF2B5EF4-FFF2-40B4-BE49-F238E27FC236}">
                <a16:creationId xmlns:a16="http://schemas.microsoft.com/office/drawing/2014/main" id="{EACA28BA-17E7-A993-C858-49A5CA4EEBA9}"/>
              </a:ext>
            </a:extLst>
          </p:cNvPr>
          <p:cNvSpPr txBox="1">
            <a:spLocks/>
          </p:cNvSpPr>
          <p:nvPr/>
        </p:nvSpPr>
        <p:spPr bwMode="auto">
          <a:xfrm>
            <a:off x="141576" y="3625833"/>
            <a:ext cx="1190884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1F1F99"/>
                </a:solidFill>
                <a:latin typeface="+mj-lt"/>
                <a:ea typeface="+mj-ea"/>
                <a:cs typeface="+mj-cs"/>
              </a:defRPr>
            </a:lvl1pPr>
            <a:lvl2pPr algn="ctr" rtl="0" eaLnBrk="1" fontAlgn="base" hangingPunct="1">
              <a:spcBef>
                <a:spcPct val="0"/>
              </a:spcBef>
              <a:spcAft>
                <a:spcPct val="0"/>
              </a:spcAft>
              <a:defRPr sz="4400">
                <a:solidFill>
                  <a:srgbClr val="1F1F99"/>
                </a:solidFill>
                <a:latin typeface="Tahoma" pitchFamily="34" charset="0"/>
                <a:cs typeface="Tahoma" pitchFamily="34" charset="0"/>
              </a:defRPr>
            </a:lvl2pPr>
            <a:lvl3pPr algn="ctr" rtl="0" eaLnBrk="1" fontAlgn="base" hangingPunct="1">
              <a:spcBef>
                <a:spcPct val="0"/>
              </a:spcBef>
              <a:spcAft>
                <a:spcPct val="0"/>
              </a:spcAft>
              <a:defRPr sz="4400">
                <a:solidFill>
                  <a:srgbClr val="1F1F99"/>
                </a:solidFill>
                <a:latin typeface="Tahoma" pitchFamily="34" charset="0"/>
                <a:cs typeface="Tahoma" pitchFamily="34" charset="0"/>
              </a:defRPr>
            </a:lvl3pPr>
            <a:lvl4pPr algn="ctr" rtl="0" eaLnBrk="1" fontAlgn="base" hangingPunct="1">
              <a:spcBef>
                <a:spcPct val="0"/>
              </a:spcBef>
              <a:spcAft>
                <a:spcPct val="0"/>
              </a:spcAft>
              <a:defRPr sz="4400">
                <a:solidFill>
                  <a:srgbClr val="1F1F99"/>
                </a:solidFill>
                <a:latin typeface="Tahoma" pitchFamily="34" charset="0"/>
                <a:cs typeface="Tahoma" pitchFamily="34" charset="0"/>
              </a:defRPr>
            </a:lvl4pPr>
            <a:lvl5pPr algn="ctr" rtl="0" eaLnBrk="1" fontAlgn="base" hangingPunct="1">
              <a:spcBef>
                <a:spcPct val="0"/>
              </a:spcBef>
              <a:spcAft>
                <a:spcPct val="0"/>
              </a:spcAft>
              <a:defRPr sz="4400">
                <a:solidFill>
                  <a:srgbClr val="1F1F99"/>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pPr marL="20126" defTabSz="209646" eaLnBrk="1" hangingPunct="1">
              <a:defRPr/>
            </a:pPr>
            <a:r>
              <a:rPr lang="fr-BE" sz="2400" b="1" u="sng" dirty="0">
                <a:solidFill>
                  <a:schemeClr val="bg1"/>
                </a:solidFill>
                <a:cs typeface="Arial" panose="020B0604020202020204" pitchFamily="34" charset="0"/>
              </a:rPr>
              <a:t>Objective</a:t>
            </a:r>
          </a:p>
        </p:txBody>
      </p:sp>
      <p:sp>
        <p:nvSpPr>
          <p:cNvPr id="9" name="TextBox 8">
            <a:extLst>
              <a:ext uri="{FF2B5EF4-FFF2-40B4-BE49-F238E27FC236}">
                <a16:creationId xmlns:a16="http://schemas.microsoft.com/office/drawing/2014/main" id="{45438BF4-CC24-3CE7-7D16-5311C4F8CD42}"/>
              </a:ext>
            </a:extLst>
          </p:cNvPr>
          <p:cNvSpPr txBox="1"/>
          <p:nvPr/>
        </p:nvSpPr>
        <p:spPr>
          <a:xfrm>
            <a:off x="141576" y="4489144"/>
            <a:ext cx="12050424" cy="646331"/>
          </a:xfrm>
          <a:prstGeom prst="rect">
            <a:avLst/>
          </a:prstGeom>
          <a:noFill/>
        </p:spPr>
        <p:txBody>
          <a:bodyPr wrap="square" rtlCol="0">
            <a:spAutoFit/>
          </a:bodyPr>
          <a:lstStyle/>
          <a:p>
            <a:pPr algn="ctr"/>
            <a:r>
              <a:rPr lang="en-GB" b="1" dirty="0">
                <a:solidFill>
                  <a:schemeClr val="bg1"/>
                </a:solidFill>
                <a:latin typeface="+mj-lt"/>
              </a:rPr>
              <a:t>Identifying and characterising </a:t>
            </a:r>
            <a:r>
              <a:rPr lang="en-GB" b="1" dirty="0" err="1">
                <a:solidFill>
                  <a:schemeClr val="bg1"/>
                </a:solidFill>
                <a:latin typeface="+mj-lt"/>
              </a:rPr>
              <a:t>epidrivers</a:t>
            </a:r>
            <a:r>
              <a:rPr lang="en-GB" b="1" dirty="0">
                <a:solidFill>
                  <a:schemeClr val="bg1"/>
                </a:solidFill>
                <a:latin typeface="+mj-lt"/>
              </a:rPr>
              <a:t> of cancer and testing their role in potentiating genotoxic and non-genotoxic agents in tumorigenesis. </a:t>
            </a:r>
          </a:p>
        </p:txBody>
      </p:sp>
      <p:sp>
        <p:nvSpPr>
          <p:cNvPr id="17" name="TextBox 16">
            <a:extLst>
              <a:ext uri="{FF2B5EF4-FFF2-40B4-BE49-F238E27FC236}">
                <a16:creationId xmlns:a16="http://schemas.microsoft.com/office/drawing/2014/main" id="{6807DFA6-E692-2E37-AB81-9367C63A7C58}"/>
              </a:ext>
            </a:extLst>
          </p:cNvPr>
          <p:cNvSpPr txBox="1"/>
          <p:nvPr/>
        </p:nvSpPr>
        <p:spPr>
          <a:xfrm>
            <a:off x="473505" y="2403520"/>
            <a:ext cx="11704644" cy="923330"/>
          </a:xfrm>
          <a:prstGeom prst="rect">
            <a:avLst/>
          </a:prstGeom>
          <a:noFill/>
        </p:spPr>
        <p:txBody>
          <a:bodyPr wrap="square">
            <a:spAutoFit/>
          </a:bodyPr>
          <a:lstStyle/>
          <a:p>
            <a:pPr algn="ctr"/>
            <a:r>
              <a:rPr lang="en-GB" sz="1800" b="1" dirty="0">
                <a:solidFill>
                  <a:schemeClr val="bg1"/>
                </a:solidFill>
                <a:latin typeface="+mj-lt"/>
              </a:rPr>
              <a:t>Epigenetic regulator genes may act as drivers («</a:t>
            </a:r>
            <a:r>
              <a:rPr lang="en-GB" sz="1800" b="1" dirty="0" err="1">
                <a:solidFill>
                  <a:schemeClr val="bg1"/>
                </a:solidFill>
                <a:latin typeface="+mj-lt"/>
              </a:rPr>
              <a:t>epidrivers</a:t>
            </a:r>
            <a:r>
              <a:rPr lang="en-GB" sz="1800" b="1" dirty="0">
                <a:solidFill>
                  <a:schemeClr val="bg1"/>
                </a:solidFill>
                <a:latin typeface="+mj-lt"/>
              </a:rPr>
              <a:t>») of cancer onset and progression</a:t>
            </a:r>
            <a:r>
              <a:rPr lang="en-GB" b="1" dirty="0">
                <a:solidFill>
                  <a:schemeClr val="bg1"/>
                </a:solidFill>
                <a:latin typeface="+mj-lt"/>
              </a:rPr>
              <a:t> </a:t>
            </a:r>
          </a:p>
          <a:p>
            <a:pPr algn="ctr"/>
            <a:r>
              <a:rPr lang="en-GB" sz="1800" b="1" dirty="0">
                <a:solidFill>
                  <a:schemeClr val="bg1"/>
                </a:solidFill>
                <a:latin typeface="+mj-lt"/>
              </a:rPr>
              <a:t> &amp;</a:t>
            </a:r>
          </a:p>
          <a:p>
            <a:pPr algn="ctr"/>
            <a:r>
              <a:rPr lang="en-GB" b="1" dirty="0">
                <a:solidFill>
                  <a:schemeClr val="bg1"/>
                </a:solidFill>
                <a:latin typeface="+mj-lt"/>
              </a:rPr>
              <a:t>D</a:t>
            </a:r>
            <a:r>
              <a:rPr lang="en-GB" sz="1800" b="1" dirty="0">
                <a:solidFill>
                  <a:schemeClr val="bg1"/>
                </a:solidFill>
                <a:latin typeface="+mj-lt"/>
              </a:rPr>
              <a:t>eregulations of ERGs result in chromatin rearrangements enhancing carcinogenic potential of environmental exposures.</a:t>
            </a:r>
          </a:p>
        </p:txBody>
      </p:sp>
      <p:sp>
        <p:nvSpPr>
          <p:cNvPr id="19" name="Title 5">
            <a:extLst>
              <a:ext uri="{FF2B5EF4-FFF2-40B4-BE49-F238E27FC236}">
                <a16:creationId xmlns:a16="http://schemas.microsoft.com/office/drawing/2014/main" id="{0A2E65A6-2C70-7167-A015-8C51EAF60463}"/>
              </a:ext>
            </a:extLst>
          </p:cNvPr>
          <p:cNvSpPr>
            <a:spLocks noGrp="1"/>
          </p:cNvSpPr>
          <p:nvPr>
            <p:ph type="ctrTitle"/>
          </p:nvPr>
        </p:nvSpPr>
        <p:spPr>
          <a:xfrm>
            <a:off x="192947" y="272804"/>
            <a:ext cx="11999053" cy="600699"/>
          </a:xfrm>
        </p:spPr>
        <p:txBody>
          <a:bodyPr/>
          <a:lstStyle/>
          <a:p>
            <a:r>
              <a:rPr lang="en-GB" sz="2800" b="1" i="1" kern="0" dirty="0" err="1">
                <a:cs typeface="Arial" panose="020B0604020202020204" pitchFamily="34" charset="0"/>
              </a:rPr>
              <a:t>Epidriver</a:t>
            </a:r>
            <a:r>
              <a:rPr lang="en-GB" sz="2800" b="1" i="1" kern="0" dirty="0">
                <a:cs typeface="Arial" panose="020B0604020202020204" pitchFamily="34" charset="0"/>
              </a:rPr>
              <a:t> Project:</a:t>
            </a:r>
            <a:br>
              <a:rPr lang="en-GB" sz="2800" dirty="0"/>
            </a:br>
            <a:endParaRPr lang="en-GB" sz="2800" dirty="0"/>
          </a:p>
        </p:txBody>
      </p:sp>
      <p:pic>
        <p:nvPicPr>
          <p:cNvPr id="21" name="Video 20">
            <a:hlinkClick r:id="" action="ppaction://media"/>
            <a:extLst>
              <a:ext uri="{FF2B5EF4-FFF2-40B4-BE49-F238E27FC236}">
                <a16:creationId xmlns:a16="http://schemas.microsoft.com/office/drawing/2014/main" id="{94ED4D68-CC59-6091-9276-BA78BB4EA6C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121" r="121"/>
          <a:stretch>
            <a:fillRect/>
          </a:stretch>
        </p:blipFill>
        <p:spPr>
          <a:xfrm>
            <a:off x="10654349" y="43388"/>
            <a:ext cx="1523800" cy="859214"/>
          </a:xfrm>
          <a:prstGeom prst="rect">
            <a:avLst/>
          </a:prstGeom>
        </p:spPr>
      </p:pic>
    </p:spTree>
    <p:custDataLst>
      <p:tags r:id="rId1"/>
    </p:custDataLst>
    <p:extLst>
      <p:ext uri="{BB962C8B-B14F-4D97-AF65-F5344CB8AC3E}">
        <p14:creationId xmlns:p14="http://schemas.microsoft.com/office/powerpoint/2010/main" val="3390269832"/>
      </p:ext>
    </p:extLst>
  </p:cSld>
  <p:clrMapOvr>
    <a:masterClrMapping/>
  </p:clrMapOvr>
  <mc:AlternateContent xmlns:mc="http://schemas.openxmlformats.org/markup-compatibility/2006" xmlns:p14="http://schemas.microsoft.com/office/powerpoint/2010/main">
    <mc:Choice Requires="p14">
      <p:transition spd="slow" p14:dur="2000" advTm="44563"/>
    </mc:Choice>
    <mc:Fallback xmlns="">
      <p:transition spd="slow" advTm="4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1"/>
                </p:tgtEl>
              </p:cMediaNode>
            </p:video>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1"/>
                                        </p:tgtEl>
                                      </p:cBhvr>
                                    </p:cmd>
                                  </p:childTnLst>
                                </p:cTn>
                              </p:par>
                            </p:childTnLst>
                          </p:cTn>
                        </p:par>
                      </p:childTnLst>
                    </p:cTn>
                  </p:par>
                </p:childTnLst>
              </p:cTn>
              <p:nextCondLst>
                <p:cond evt="onClick" delay="0">
                  <p:tgtEl>
                    <p:spTgt spid="21"/>
                  </p:tgtEl>
                </p:cond>
              </p:nextCondLst>
            </p:seq>
          </p:childTnLst>
        </p:cTn>
      </p:par>
    </p:tnLst>
    <p:bldLst>
      <p:bldP spid="18" grpId="0" animBg="1"/>
      <p:bldP spid="8" grpId="0"/>
      <p:bldP spid="9"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lowchart: Alternate Process 88">
            <a:extLst>
              <a:ext uri="{FF2B5EF4-FFF2-40B4-BE49-F238E27FC236}">
                <a16:creationId xmlns:a16="http://schemas.microsoft.com/office/drawing/2014/main" id="{2608E888-C3F2-A3B8-3088-D44914A22FD9}"/>
              </a:ext>
            </a:extLst>
          </p:cNvPr>
          <p:cNvSpPr/>
          <p:nvPr/>
        </p:nvSpPr>
        <p:spPr>
          <a:xfrm>
            <a:off x="5492219" y="4441266"/>
            <a:ext cx="4548062" cy="2112015"/>
          </a:xfrm>
          <a:prstGeom prst="flowChartAlternate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3" name="Flowchart: Alternate Process 22">
            <a:extLst>
              <a:ext uri="{FF2B5EF4-FFF2-40B4-BE49-F238E27FC236}">
                <a16:creationId xmlns:a16="http://schemas.microsoft.com/office/drawing/2014/main" id="{2F498827-7917-E9E5-9107-01FCB5F22ADE}"/>
              </a:ext>
            </a:extLst>
          </p:cNvPr>
          <p:cNvSpPr/>
          <p:nvPr/>
        </p:nvSpPr>
        <p:spPr>
          <a:xfrm>
            <a:off x="1850774" y="4476305"/>
            <a:ext cx="2745465" cy="2112015"/>
          </a:xfrm>
          <a:prstGeom prst="flowChartAlternateProcess">
            <a:avLst/>
          </a:prstGeom>
          <a:solidFill>
            <a:srgbClr val="CCE2E6"/>
          </a:solidFill>
          <a:ln>
            <a:solidFill>
              <a:srgbClr val="CCE2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p>
        </p:txBody>
      </p:sp>
      <p:sp>
        <p:nvSpPr>
          <p:cNvPr id="24" name="TextBox 23">
            <a:extLst>
              <a:ext uri="{FF2B5EF4-FFF2-40B4-BE49-F238E27FC236}">
                <a16:creationId xmlns:a16="http://schemas.microsoft.com/office/drawing/2014/main" id="{45DDCED1-8C49-8246-4CD2-9A7922E7E3FD}"/>
              </a:ext>
            </a:extLst>
          </p:cNvPr>
          <p:cNvSpPr txBox="1"/>
          <p:nvPr/>
        </p:nvSpPr>
        <p:spPr>
          <a:xfrm>
            <a:off x="1613420" y="4520274"/>
            <a:ext cx="3177775" cy="646331"/>
          </a:xfrm>
          <a:prstGeom prst="rect">
            <a:avLst/>
          </a:prstGeom>
          <a:noFill/>
        </p:spPr>
        <p:txBody>
          <a:bodyPr wrap="square" rtlCol="0">
            <a:spAutoFit/>
          </a:bodyPr>
          <a:lstStyle/>
          <a:p>
            <a:pPr algn="ctr"/>
            <a:r>
              <a:rPr lang="en-GB" sz="1200" b="1" dirty="0"/>
              <a:t>Orthogonal Validation in </a:t>
            </a:r>
            <a:r>
              <a:rPr lang="en-GB" sz="1200" b="1" i="1" dirty="0"/>
              <a:t>in vitro </a:t>
            </a:r>
            <a:r>
              <a:rPr lang="en-GB" sz="1200" b="1" dirty="0"/>
              <a:t>models</a:t>
            </a:r>
          </a:p>
          <a:p>
            <a:pPr algn="ctr"/>
            <a:r>
              <a:rPr lang="en-GB" sz="1200" b="1" dirty="0"/>
              <a:t>(CRISPR Cas9 screenings &amp; </a:t>
            </a:r>
          </a:p>
          <a:p>
            <a:pPr algn="ctr"/>
            <a:r>
              <a:rPr lang="en-GB" sz="1200" b="1" dirty="0"/>
              <a:t>CRISPR activation)</a:t>
            </a:r>
          </a:p>
        </p:txBody>
      </p:sp>
      <p:grpSp>
        <p:nvGrpSpPr>
          <p:cNvPr id="25" name="Group 24">
            <a:extLst>
              <a:ext uri="{FF2B5EF4-FFF2-40B4-BE49-F238E27FC236}">
                <a16:creationId xmlns:a16="http://schemas.microsoft.com/office/drawing/2014/main" id="{47F77899-364F-CA16-5877-92BFE1F8D26E}"/>
              </a:ext>
            </a:extLst>
          </p:cNvPr>
          <p:cNvGrpSpPr/>
          <p:nvPr/>
        </p:nvGrpSpPr>
        <p:grpSpPr>
          <a:xfrm>
            <a:off x="2475949" y="5154952"/>
            <a:ext cx="1477242" cy="1387008"/>
            <a:chOff x="9717689" y="1985958"/>
            <a:chExt cx="1477242" cy="1387008"/>
          </a:xfrm>
        </p:grpSpPr>
        <p:grpSp>
          <p:nvGrpSpPr>
            <p:cNvPr id="26" name="Group 25">
              <a:extLst>
                <a:ext uri="{FF2B5EF4-FFF2-40B4-BE49-F238E27FC236}">
                  <a16:creationId xmlns:a16="http://schemas.microsoft.com/office/drawing/2014/main" id="{BC3CD9B0-0685-6666-086A-59A7DAE675C5}"/>
                </a:ext>
              </a:extLst>
            </p:cNvPr>
            <p:cNvGrpSpPr/>
            <p:nvPr/>
          </p:nvGrpSpPr>
          <p:grpSpPr>
            <a:xfrm>
              <a:off x="9717689" y="1985958"/>
              <a:ext cx="1477242" cy="1387008"/>
              <a:chOff x="5911202" y="3475646"/>
              <a:chExt cx="892839" cy="838303"/>
            </a:xfrm>
          </p:grpSpPr>
          <p:pic>
            <p:nvPicPr>
              <p:cNvPr id="31" name="Picture 30">
                <a:extLst>
                  <a:ext uri="{FF2B5EF4-FFF2-40B4-BE49-F238E27FC236}">
                    <a16:creationId xmlns:a16="http://schemas.microsoft.com/office/drawing/2014/main" id="{B6C91ACD-AE0C-B871-8CBC-59305BBA09AF}"/>
                  </a:ext>
                </a:extLst>
              </p:cNvPr>
              <p:cNvPicPr>
                <a:picLocks noChangeAspect="1"/>
              </p:cNvPicPr>
              <p:nvPr/>
            </p:nvPicPr>
            <p:blipFill rotWithShape="1">
              <a:blip r:embed="rId6"/>
              <a:srcRect l="39734" t="30497" r="40957" b="33191"/>
              <a:stretch/>
            </p:blipFill>
            <p:spPr>
              <a:xfrm>
                <a:off x="6243070" y="3661657"/>
                <a:ext cx="560971" cy="593409"/>
              </a:xfrm>
              <a:prstGeom prst="rect">
                <a:avLst/>
              </a:prstGeom>
            </p:spPr>
          </p:pic>
          <p:grpSp>
            <p:nvGrpSpPr>
              <p:cNvPr id="32" name="Group 31">
                <a:extLst>
                  <a:ext uri="{FF2B5EF4-FFF2-40B4-BE49-F238E27FC236}">
                    <a16:creationId xmlns:a16="http://schemas.microsoft.com/office/drawing/2014/main" id="{74C31F5D-67A5-E68F-10B2-EEE503C351ED}"/>
                  </a:ext>
                </a:extLst>
              </p:cNvPr>
              <p:cNvGrpSpPr/>
              <p:nvPr/>
            </p:nvGrpSpPr>
            <p:grpSpPr>
              <a:xfrm>
                <a:off x="5911202" y="3540331"/>
                <a:ext cx="296710" cy="773618"/>
                <a:chOff x="5434684" y="1009787"/>
                <a:chExt cx="360544" cy="940053"/>
              </a:xfrm>
            </p:grpSpPr>
            <p:sp>
              <p:nvSpPr>
                <p:cNvPr id="34" name="Freeform 72">
                  <a:extLst>
                    <a:ext uri="{FF2B5EF4-FFF2-40B4-BE49-F238E27FC236}">
                      <a16:creationId xmlns:a16="http://schemas.microsoft.com/office/drawing/2014/main" id="{5CE27EFD-D2A3-1948-F242-042D23FEE6E8}"/>
                    </a:ext>
                  </a:extLst>
                </p:cNvPr>
                <p:cNvSpPr>
                  <a:spLocks noEditPoints="1"/>
                </p:cNvSpPr>
                <p:nvPr/>
              </p:nvSpPr>
              <p:spPr bwMode="auto">
                <a:xfrm>
                  <a:off x="5434684" y="1009787"/>
                  <a:ext cx="360544" cy="940053"/>
                </a:xfrm>
                <a:custGeom>
                  <a:avLst/>
                  <a:gdLst>
                    <a:gd name="T0" fmla="*/ 522 w 1120"/>
                    <a:gd name="T1" fmla="*/ 676 h 2926"/>
                    <a:gd name="T2" fmla="*/ 363 w 1120"/>
                    <a:gd name="T3" fmla="*/ 247 h 2926"/>
                    <a:gd name="T4" fmla="*/ 344 w 1120"/>
                    <a:gd name="T5" fmla="*/ 179 h 2926"/>
                    <a:gd name="T6" fmla="*/ 347 w 1120"/>
                    <a:gd name="T7" fmla="*/ 166 h 2926"/>
                    <a:gd name="T8" fmla="*/ 348 w 1120"/>
                    <a:gd name="T9" fmla="*/ 159 h 2926"/>
                    <a:gd name="T10" fmla="*/ 354 w 1120"/>
                    <a:gd name="T11" fmla="*/ 155 h 2926"/>
                    <a:gd name="T12" fmla="*/ 364 w 1120"/>
                    <a:gd name="T13" fmla="*/ 103 h 2926"/>
                    <a:gd name="T14" fmla="*/ 360 w 1120"/>
                    <a:gd name="T15" fmla="*/ 56 h 2926"/>
                    <a:gd name="T16" fmla="*/ 289 w 1120"/>
                    <a:gd name="T17" fmla="*/ 2 h 2926"/>
                    <a:gd name="T18" fmla="*/ 216 w 1120"/>
                    <a:gd name="T19" fmla="*/ 66 h 2926"/>
                    <a:gd name="T20" fmla="*/ 214 w 1120"/>
                    <a:gd name="T21" fmla="*/ 106 h 2926"/>
                    <a:gd name="T22" fmla="*/ 226 w 1120"/>
                    <a:gd name="T23" fmla="*/ 155 h 2926"/>
                    <a:gd name="T24" fmla="*/ 232 w 1120"/>
                    <a:gd name="T25" fmla="*/ 159 h 2926"/>
                    <a:gd name="T26" fmla="*/ 233 w 1120"/>
                    <a:gd name="T27" fmla="*/ 166 h 2926"/>
                    <a:gd name="T28" fmla="*/ 234 w 1120"/>
                    <a:gd name="T29" fmla="*/ 172 h 2926"/>
                    <a:gd name="T30" fmla="*/ 235 w 1120"/>
                    <a:gd name="T31" fmla="*/ 179 h 2926"/>
                    <a:gd name="T32" fmla="*/ 237 w 1120"/>
                    <a:gd name="T33" fmla="*/ 185 h 2926"/>
                    <a:gd name="T34" fmla="*/ 218 w 1120"/>
                    <a:gd name="T35" fmla="*/ 247 h 2926"/>
                    <a:gd name="T36" fmla="*/ 58 w 1120"/>
                    <a:gd name="T37" fmla="*/ 676 h 2926"/>
                    <a:gd name="T38" fmla="*/ 9 w 1120"/>
                    <a:gd name="T39" fmla="*/ 849 h 2926"/>
                    <a:gd name="T40" fmla="*/ 70 w 1120"/>
                    <a:gd name="T41" fmla="*/ 901 h 2926"/>
                    <a:gd name="T42" fmla="*/ 90 w 1120"/>
                    <a:gd name="T43" fmla="*/ 883 h 2926"/>
                    <a:gd name="T44" fmla="*/ 92 w 1120"/>
                    <a:gd name="T45" fmla="*/ 884 h 2926"/>
                    <a:gd name="T46" fmla="*/ 104 w 1120"/>
                    <a:gd name="T47" fmla="*/ 763 h 2926"/>
                    <a:gd name="T48" fmla="*/ 153 w 1120"/>
                    <a:gd name="T49" fmla="*/ 464 h 2926"/>
                    <a:gd name="T50" fmla="*/ 169 w 1120"/>
                    <a:gd name="T51" fmla="*/ 650 h 2926"/>
                    <a:gd name="T52" fmla="*/ 161 w 1120"/>
                    <a:gd name="T53" fmla="*/ 682 h 2926"/>
                    <a:gd name="T54" fmla="*/ 159 w 1120"/>
                    <a:gd name="T55" fmla="*/ 693 h 2926"/>
                    <a:gd name="T56" fmla="*/ 157 w 1120"/>
                    <a:gd name="T57" fmla="*/ 705 h 2926"/>
                    <a:gd name="T58" fmla="*/ 155 w 1120"/>
                    <a:gd name="T59" fmla="*/ 716 h 2926"/>
                    <a:gd name="T60" fmla="*/ 153 w 1120"/>
                    <a:gd name="T61" fmla="*/ 726 h 2926"/>
                    <a:gd name="T62" fmla="*/ 153 w 1120"/>
                    <a:gd name="T63" fmla="*/ 735 h 2926"/>
                    <a:gd name="T64" fmla="*/ 218 w 1120"/>
                    <a:gd name="T65" fmla="*/ 1395 h 2926"/>
                    <a:gd name="T66" fmla="*/ 178 w 1120"/>
                    <a:gd name="T67" fmla="*/ 1485 h 2926"/>
                    <a:gd name="T68" fmla="*/ 211 w 1120"/>
                    <a:gd name="T69" fmla="*/ 1500 h 2926"/>
                    <a:gd name="T70" fmla="*/ 228 w 1120"/>
                    <a:gd name="T71" fmla="*/ 1498 h 2926"/>
                    <a:gd name="T72" fmla="*/ 253 w 1120"/>
                    <a:gd name="T73" fmla="*/ 1502 h 2926"/>
                    <a:gd name="T74" fmla="*/ 258 w 1120"/>
                    <a:gd name="T75" fmla="*/ 1499 h 2926"/>
                    <a:gd name="T76" fmla="*/ 271 w 1120"/>
                    <a:gd name="T77" fmla="*/ 1480 h 2926"/>
                    <a:gd name="T78" fmla="*/ 263 w 1120"/>
                    <a:gd name="T79" fmla="*/ 1105 h 2926"/>
                    <a:gd name="T80" fmla="*/ 315 w 1120"/>
                    <a:gd name="T81" fmla="*/ 1105 h 2926"/>
                    <a:gd name="T82" fmla="*/ 308 w 1120"/>
                    <a:gd name="T83" fmla="*/ 1480 h 2926"/>
                    <a:gd name="T84" fmla="*/ 321 w 1120"/>
                    <a:gd name="T85" fmla="*/ 1499 h 2926"/>
                    <a:gd name="T86" fmla="*/ 327 w 1120"/>
                    <a:gd name="T87" fmla="*/ 1502 h 2926"/>
                    <a:gd name="T88" fmla="*/ 335 w 1120"/>
                    <a:gd name="T89" fmla="*/ 1503 h 2926"/>
                    <a:gd name="T90" fmla="*/ 364 w 1120"/>
                    <a:gd name="T91" fmla="*/ 1500 h 2926"/>
                    <a:gd name="T92" fmla="*/ 390 w 1120"/>
                    <a:gd name="T93" fmla="*/ 1492 h 2926"/>
                    <a:gd name="T94" fmla="*/ 391 w 1120"/>
                    <a:gd name="T95" fmla="*/ 1460 h 2926"/>
                    <a:gd name="T96" fmla="*/ 401 w 1120"/>
                    <a:gd name="T97" fmla="*/ 1083 h 2926"/>
                    <a:gd name="T98" fmla="*/ 426 w 1120"/>
                    <a:gd name="T99" fmla="*/ 731 h 2926"/>
                    <a:gd name="T100" fmla="*/ 425 w 1120"/>
                    <a:gd name="T101" fmla="*/ 723 h 2926"/>
                    <a:gd name="T102" fmla="*/ 423 w 1120"/>
                    <a:gd name="T103" fmla="*/ 711 h 2926"/>
                    <a:gd name="T104" fmla="*/ 421 w 1120"/>
                    <a:gd name="T105" fmla="*/ 700 h 2926"/>
                    <a:gd name="T106" fmla="*/ 419 w 1120"/>
                    <a:gd name="T107" fmla="*/ 688 h 2926"/>
                    <a:gd name="T108" fmla="*/ 417 w 1120"/>
                    <a:gd name="T109" fmla="*/ 676 h 2926"/>
                    <a:gd name="T110" fmla="*/ 414 w 1120"/>
                    <a:gd name="T111" fmla="*/ 667 h 2926"/>
                    <a:gd name="T112" fmla="*/ 416 w 1120"/>
                    <a:gd name="T113" fmla="*/ 565 h 2926"/>
                    <a:gd name="T114" fmla="*/ 440 w 1120"/>
                    <a:gd name="T115" fmla="*/ 627 h 2926"/>
                    <a:gd name="T116" fmla="*/ 486 w 1120"/>
                    <a:gd name="T117" fmla="*/ 884 h 2926"/>
                    <a:gd name="T118" fmla="*/ 489 w 1120"/>
                    <a:gd name="T119" fmla="*/ 884 h 2926"/>
                    <a:gd name="T120" fmla="*/ 490 w 1120"/>
                    <a:gd name="T121" fmla="*/ 883 h 2926"/>
                    <a:gd name="T122" fmla="*/ 534 w 1120"/>
                    <a:gd name="T123" fmla="*/ 861 h 2926"/>
                    <a:gd name="T124" fmla="*/ 348 w 1120"/>
                    <a:gd name="T125" fmla="*/ 159 h 29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0" h="2926">
                      <a:moveTo>
                        <a:pt x="1111" y="1628"/>
                      </a:moveTo>
                      <a:cubicBezTo>
                        <a:pt x="1106" y="1614"/>
                        <a:pt x="1105" y="1598"/>
                        <a:pt x="1100" y="1592"/>
                      </a:cubicBezTo>
                      <a:cubicBezTo>
                        <a:pt x="1095" y="1586"/>
                        <a:pt x="1087" y="1551"/>
                        <a:pt x="1078" y="1540"/>
                      </a:cubicBezTo>
                      <a:cubicBezTo>
                        <a:pt x="1069" y="1528"/>
                        <a:pt x="1035" y="1477"/>
                        <a:pt x="1026" y="1469"/>
                      </a:cubicBezTo>
                      <a:cubicBezTo>
                        <a:pt x="1023" y="1464"/>
                        <a:pt x="1025" y="1444"/>
                        <a:pt x="1021" y="1430"/>
                      </a:cubicBezTo>
                      <a:cubicBezTo>
                        <a:pt x="1017" y="1416"/>
                        <a:pt x="1018" y="1402"/>
                        <a:pt x="1014" y="1386"/>
                      </a:cubicBezTo>
                      <a:cubicBezTo>
                        <a:pt x="1010" y="1369"/>
                        <a:pt x="1010" y="1337"/>
                        <a:pt x="1009" y="1315"/>
                      </a:cubicBezTo>
                      <a:cubicBezTo>
                        <a:pt x="1007" y="1277"/>
                        <a:pt x="1007" y="1129"/>
                        <a:pt x="985" y="1075"/>
                      </a:cubicBezTo>
                      <a:cubicBezTo>
                        <a:pt x="981" y="1058"/>
                        <a:pt x="976" y="1031"/>
                        <a:pt x="977" y="992"/>
                      </a:cubicBezTo>
                      <a:cubicBezTo>
                        <a:pt x="975" y="886"/>
                        <a:pt x="951" y="825"/>
                        <a:pt x="953" y="792"/>
                      </a:cubicBezTo>
                      <a:cubicBezTo>
                        <a:pt x="960" y="744"/>
                        <a:pt x="949" y="693"/>
                        <a:pt x="940" y="653"/>
                      </a:cubicBezTo>
                      <a:cubicBezTo>
                        <a:pt x="921" y="567"/>
                        <a:pt x="879" y="544"/>
                        <a:pt x="860" y="540"/>
                      </a:cubicBezTo>
                      <a:cubicBezTo>
                        <a:pt x="840" y="536"/>
                        <a:pt x="810" y="533"/>
                        <a:pt x="797" y="520"/>
                      </a:cubicBezTo>
                      <a:cubicBezTo>
                        <a:pt x="787" y="512"/>
                        <a:pt x="720" y="481"/>
                        <a:pt x="701" y="479"/>
                      </a:cubicBezTo>
                      <a:cubicBezTo>
                        <a:pt x="651" y="470"/>
                        <a:pt x="660" y="380"/>
                        <a:pt x="660" y="362"/>
                      </a:cubicBezTo>
                      <a:cubicBezTo>
                        <a:pt x="660" y="362"/>
                        <a:pt x="660" y="362"/>
                        <a:pt x="660" y="362"/>
                      </a:cubicBezTo>
                      <a:cubicBezTo>
                        <a:pt x="660" y="362"/>
                        <a:pt x="660" y="362"/>
                        <a:pt x="660" y="362"/>
                      </a:cubicBezTo>
                      <a:cubicBezTo>
                        <a:pt x="661" y="360"/>
                        <a:pt x="661" y="358"/>
                        <a:pt x="662" y="357"/>
                      </a:cubicBezTo>
                      <a:cubicBezTo>
                        <a:pt x="662" y="357"/>
                        <a:pt x="662" y="356"/>
                        <a:pt x="662" y="356"/>
                      </a:cubicBezTo>
                      <a:cubicBezTo>
                        <a:pt x="663" y="355"/>
                        <a:pt x="663" y="353"/>
                        <a:pt x="664" y="351"/>
                      </a:cubicBezTo>
                      <a:cubicBezTo>
                        <a:pt x="664" y="350"/>
                        <a:pt x="664" y="350"/>
                        <a:pt x="664" y="350"/>
                      </a:cubicBezTo>
                      <a:cubicBezTo>
                        <a:pt x="665" y="348"/>
                        <a:pt x="665" y="346"/>
                        <a:pt x="666" y="344"/>
                      </a:cubicBezTo>
                      <a:cubicBezTo>
                        <a:pt x="666" y="344"/>
                        <a:pt x="666" y="344"/>
                        <a:pt x="666" y="343"/>
                      </a:cubicBezTo>
                      <a:cubicBezTo>
                        <a:pt x="666" y="341"/>
                        <a:pt x="667" y="339"/>
                        <a:pt x="667" y="337"/>
                      </a:cubicBezTo>
                      <a:cubicBezTo>
                        <a:pt x="667" y="337"/>
                        <a:pt x="667" y="337"/>
                        <a:pt x="668" y="337"/>
                      </a:cubicBezTo>
                      <a:cubicBezTo>
                        <a:pt x="668" y="334"/>
                        <a:pt x="669" y="332"/>
                        <a:pt x="669" y="330"/>
                      </a:cubicBezTo>
                      <a:cubicBezTo>
                        <a:pt x="669" y="330"/>
                        <a:pt x="669" y="330"/>
                        <a:pt x="669" y="330"/>
                      </a:cubicBezTo>
                      <a:cubicBezTo>
                        <a:pt x="669" y="328"/>
                        <a:pt x="670" y="325"/>
                        <a:pt x="670" y="323"/>
                      </a:cubicBezTo>
                      <a:cubicBezTo>
                        <a:pt x="670" y="323"/>
                        <a:pt x="670" y="323"/>
                        <a:pt x="670" y="323"/>
                      </a:cubicBezTo>
                      <a:cubicBezTo>
                        <a:pt x="671" y="321"/>
                        <a:pt x="671" y="319"/>
                        <a:pt x="671" y="317"/>
                      </a:cubicBezTo>
                      <a:cubicBezTo>
                        <a:pt x="671" y="317"/>
                        <a:pt x="671" y="317"/>
                        <a:pt x="671" y="317"/>
                      </a:cubicBezTo>
                      <a:cubicBezTo>
                        <a:pt x="672" y="315"/>
                        <a:pt x="672" y="313"/>
                        <a:pt x="672" y="312"/>
                      </a:cubicBezTo>
                      <a:cubicBezTo>
                        <a:pt x="672" y="312"/>
                        <a:pt x="672" y="312"/>
                        <a:pt x="672" y="312"/>
                      </a:cubicBezTo>
                      <a:cubicBezTo>
                        <a:pt x="672" y="311"/>
                        <a:pt x="672" y="310"/>
                        <a:pt x="672" y="310"/>
                      </a:cubicBezTo>
                      <a:cubicBezTo>
                        <a:pt x="672" y="310"/>
                        <a:pt x="672" y="310"/>
                        <a:pt x="672" y="310"/>
                      </a:cubicBezTo>
                      <a:cubicBezTo>
                        <a:pt x="674" y="309"/>
                        <a:pt x="676" y="308"/>
                        <a:pt x="679" y="306"/>
                      </a:cubicBezTo>
                      <a:cubicBezTo>
                        <a:pt x="679" y="306"/>
                        <a:pt x="679" y="306"/>
                        <a:pt x="679" y="306"/>
                      </a:cubicBezTo>
                      <a:cubicBezTo>
                        <a:pt x="680" y="305"/>
                        <a:pt x="680" y="305"/>
                        <a:pt x="681" y="305"/>
                      </a:cubicBezTo>
                      <a:cubicBezTo>
                        <a:pt x="681" y="304"/>
                        <a:pt x="681" y="304"/>
                        <a:pt x="681" y="304"/>
                      </a:cubicBezTo>
                      <a:cubicBezTo>
                        <a:pt x="682" y="304"/>
                        <a:pt x="682" y="303"/>
                        <a:pt x="682" y="303"/>
                      </a:cubicBezTo>
                      <a:cubicBezTo>
                        <a:pt x="683" y="303"/>
                        <a:pt x="683" y="302"/>
                        <a:pt x="683" y="302"/>
                      </a:cubicBezTo>
                      <a:cubicBezTo>
                        <a:pt x="683" y="302"/>
                        <a:pt x="684" y="302"/>
                        <a:pt x="684" y="301"/>
                      </a:cubicBezTo>
                      <a:cubicBezTo>
                        <a:pt x="684" y="301"/>
                        <a:pt x="685" y="300"/>
                        <a:pt x="685" y="300"/>
                      </a:cubicBezTo>
                      <a:cubicBezTo>
                        <a:pt x="688" y="296"/>
                        <a:pt x="689" y="291"/>
                        <a:pt x="693" y="286"/>
                      </a:cubicBezTo>
                      <a:cubicBezTo>
                        <a:pt x="696" y="280"/>
                        <a:pt x="695" y="276"/>
                        <a:pt x="698" y="267"/>
                      </a:cubicBezTo>
                      <a:cubicBezTo>
                        <a:pt x="701" y="258"/>
                        <a:pt x="703" y="244"/>
                        <a:pt x="703" y="239"/>
                      </a:cubicBezTo>
                      <a:cubicBezTo>
                        <a:pt x="703" y="233"/>
                        <a:pt x="709" y="218"/>
                        <a:pt x="709" y="211"/>
                      </a:cubicBezTo>
                      <a:cubicBezTo>
                        <a:pt x="709" y="206"/>
                        <a:pt x="707" y="202"/>
                        <a:pt x="705" y="201"/>
                      </a:cubicBezTo>
                      <a:cubicBezTo>
                        <a:pt x="705" y="201"/>
                        <a:pt x="705" y="201"/>
                        <a:pt x="705" y="201"/>
                      </a:cubicBezTo>
                      <a:cubicBezTo>
                        <a:pt x="705" y="201"/>
                        <a:pt x="706" y="201"/>
                        <a:pt x="706" y="200"/>
                      </a:cubicBezTo>
                      <a:cubicBezTo>
                        <a:pt x="706" y="200"/>
                        <a:pt x="706" y="200"/>
                        <a:pt x="706" y="200"/>
                      </a:cubicBezTo>
                      <a:cubicBezTo>
                        <a:pt x="706" y="200"/>
                        <a:pt x="706" y="200"/>
                        <a:pt x="706" y="200"/>
                      </a:cubicBezTo>
                      <a:cubicBezTo>
                        <a:pt x="707" y="200"/>
                        <a:pt x="707" y="199"/>
                        <a:pt x="707" y="199"/>
                      </a:cubicBezTo>
                      <a:cubicBezTo>
                        <a:pt x="707" y="192"/>
                        <a:pt x="704" y="175"/>
                        <a:pt x="705" y="168"/>
                      </a:cubicBezTo>
                      <a:cubicBezTo>
                        <a:pt x="705" y="163"/>
                        <a:pt x="706" y="148"/>
                        <a:pt x="706" y="142"/>
                      </a:cubicBezTo>
                      <a:cubicBezTo>
                        <a:pt x="706" y="131"/>
                        <a:pt x="700" y="120"/>
                        <a:pt x="697" y="110"/>
                      </a:cubicBezTo>
                      <a:cubicBezTo>
                        <a:pt x="694" y="99"/>
                        <a:pt x="694" y="87"/>
                        <a:pt x="691" y="77"/>
                      </a:cubicBezTo>
                      <a:cubicBezTo>
                        <a:pt x="687" y="64"/>
                        <a:pt x="678" y="56"/>
                        <a:pt x="666" y="49"/>
                      </a:cubicBezTo>
                      <a:cubicBezTo>
                        <a:pt x="657" y="44"/>
                        <a:pt x="646" y="43"/>
                        <a:pt x="641" y="35"/>
                      </a:cubicBezTo>
                      <a:cubicBezTo>
                        <a:pt x="638" y="31"/>
                        <a:pt x="641" y="30"/>
                        <a:pt x="635" y="27"/>
                      </a:cubicBezTo>
                      <a:cubicBezTo>
                        <a:pt x="632" y="25"/>
                        <a:pt x="626" y="24"/>
                        <a:pt x="623" y="23"/>
                      </a:cubicBezTo>
                      <a:cubicBezTo>
                        <a:pt x="614" y="21"/>
                        <a:pt x="602" y="16"/>
                        <a:pt x="604" y="5"/>
                      </a:cubicBezTo>
                      <a:cubicBezTo>
                        <a:pt x="591" y="2"/>
                        <a:pt x="570" y="13"/>
                        <a:pt x="559" y="2"/>
                      </a:cubicBezTo>
                      <a:cubicBezTo>
                        <a:pt x="551" y="2"/>
                        <a:pt x="551" y="2"/>
                        <a:pt x="551" y="2"/>
                      </a:cubicBezTo>
                      <a:cubicBezTo>
                        <a:pt x="544" y="4"/>
                        <a:pt x="535" y="3"/>
                        <a:pt x="528" y="0"/>
                      </a:cubicBezTo>
                      <a:cubicBezTo>
                        <a:pt x="525" y="6"/>
                        <a:pt x="511" y="12"/>
                        <a:pt x="503" y="12"/>
                      </a:cubicBezTo>
                      <a:cubicBezTo>
                        <a:pt x="493" y="12"/>
                        <a:pt x="482" y="14"/>
                        <a:pt x="476" y="23"/>
                      </a:cubicBezTo>
                      <a:cubicBezTo>
                        <a:pt x="480" y="22"/>
                        <a:pt x="485" y="20"/>
                        <a:pt x="487" y="23"/>
                      </a:cubicBezTo>
                      <a:cubicBezTo>
                        <a:pt x="461" y="37"/>
                        <a:pt x="429" y="57"/>
                        <a:pt x="426" y="89"/>
                      </a:cubicBezTo>
                      <a:cubicBezTo>
                        <a:pt x="425" y="103"/>
                        <a:pt x="418" y="114"/>
                        <a:pt x="417" y="128"/>
                      </a:cubicBezTo>
                      <a:cubicBezTo>
                        <a:pt x="416" y="142"/>
                        <a:pt x="405" y="149"/>
                        <a:pt x="410" y="163"/>
                      </a:cubicBezTo>
                      <a:cubicBezTo>
                        <a:pt x="409" y="172"/>
                        <a:pt x="412" y="172"/>
                        <a:pt x="412" y="180"/>
                      </a:cubicBezTo>
                      <a:cubicBezTo>
                        <a:pt x="409" y="189"/>
                        <a:pt x="417" y="200"/>
                        <a:pt x="417" y="200"/>
                      </a:cubicBezTo>
                      <a:cubicBezTo>
                        <a:pt x="417" y="200"/>
                        <a:pt x="417" y="200"/>
                        <a:pt x="417" y="200"/>
                      </a:cubicBezTo>
                      <a:cubicBezTo>
                        <a:pt x="416" y="200"/>
                        <a:pt x="415" y="202"/>
                        <a:pt x="414" y="204"/>
                      </a:cubicBezTo>
                      <a:cubicBezTo>
                        <a:pt x="414" y="204"/>
                        <a:pt x="414" y="204"/>
                        <a:pt x="414" y="204"/>
                      </a:cubicBezTo>
                      <a:cubicBezTo>
                        <a:pt x="413" y="205"/>
                        <a:pt x="413" y="205"/>
                        <a:pt x="413" y="206"/>
                      </a:cubicBezTo>
                      <a:cubicBezTo>
                        <a:pt x="413" y="207"/>
                        <a:pt x="413" y="207"/>
                        <a:pt x="413" y="207"/>
                      </a:cubicBezTo>
                      <a:cubicBezTo>
                        <a:pt x="412" y="208"/>
                        <a:pt x="412" y="209"/>
                        <a:pt x="412" y="211"/>
                      </a:cubicBezTo>
                      <a:cubicBezTo>
                        <a:pt x="412" y="218"/>
                        <a:pt x="419" y="233"/>
                        <a:pt x="419" y="239"/>
                      </a:cubicBezTo>
                      <a:cubicBezTo>
                        <a:pt x="419" y="244"/>
                        <a:pt x="420" y="258"/>
                        <a:pt x="424" y="267"/>
                      </a:cubicBezTo>
                      <a:cubicBezTo>
                        <a:pt x="427" y="276"/>
                        <a:pt x="425" y="280"/>
                        <a:pt x="429" y="286"/>
                      </a:cubicBezTo>
                      <a:cubicBezTo>
                        <a:pt x="432" y="291"/>
                        <a:pt x="433" y="296"/>
                        <a:pt x="436" y="300"/>
                      </a:cubicBezTo>
                      <a:cubicBezTo>
                        <a:pt x="437" y="300"/>
                        <a:pt x="437" y="301"/>
                        <a:pt x="437" y="301"/>
                      </a:cubicBezTo>
                      <a:cubicBezTo>
                        <a:pt x="438" y="302"/>
                        <a:pt x="438" y="302"/>
                        <a:pt x="438" y="302"/>
                      </a:cubicBezTo>
                      <a:cubicBezTo>
                        <a:pt x="438" y="302"/>
                        <a:pt x="439" y="303"/>
                        <a:pt x="439" y="303"/>
                      </a:cubicBezTo>
                      <a:cubicBezTo>
                        <a:pt x="439" y="303"/>
                        <a:pt x="440" y="304"/>
                        <a:pt x="440" y="304"/>
                      </a:cubicBezTo>
                      <a:cubicBezTo>
                        <a:pt x="440" y="304"/>
                        <a:pt x="441" y="305"/>
                        <a:pt x="441" y="305"/>
                      </a:cubicBezTo>
                      <a:cubicBezTo>
                        <a:pt x="441" y="305"/>
                        <a:pt x="442" y="306"/>
                        <a:pt x="442" y="306"/>
                      </a:cubicBezTo>
                      <a:cubicBezTo>
                        <a:pt x="442" y="306"/>
                        <a:pt x="443" y="306"/>
                        <a:pt x="443" y="306"/>
                      </a:cubicBezTo>
                      <a:cubicBezTo>
                        <a:pt x="445" y="308"/>
                        <a:pt x="448" y="310"/>
                        <a:pt x="449" y="310"/>
                      </a:cubicBezTo>
                      <a:cubicBezTo>
                        <a:pt x="449" y="310"/>
                        <a:pt x="449" y="310"/>
                        <a:pt x="449" y="310"/>
                      </a:cubicBezTo>
                      <a:cubicBezTo>
                        <a:pt x="449" y="312"/>
                        <a:pt x="450" y="314"/>
                        <a:pt x="450" y="316"/>
                      </a:cubicBezTo>
                      <a:cubicBezTo>
                        <a:pt x="450" y="316"/>
                        <a:pt x="450" y="316"/>
                        <a:pt x="450" y="316"/>
                      </a:cubicBezTo>
                      <a:cubicBezTo>
                        <a:pt x="450" y="317"/>
                        <a:pt x="450" y="318"/>
                        <a:pt x="450" y="319"/>
                      </a:cubicBezTo>
                      <a:cubicBezTo>
                        <a:pt x="450" y="319"/>
                        <a:pt x="450" y="319"/>
                        <a:pt x="450" y="319"/>
                      </a:cubicBezTo>
                      <a:cubicBezTo>
                        <a:pt x="450" y="320"/>
                        <a:pt x="450" y="321"/>
                        <a:pt x="450" y="322"/>
                      </a:cubicBezTo>
                      <a:cubicBezTo>
                        <a:pt x="450" y="322"/>
                        <a:pt x="450" y="322"/>
                        <a:pt x="450" y="322"/>
                      </a:cubicBezTo>
                      <a:cubicBezTo>
                        <a:pt x="450" y="323"/>
                        <a:pt x="451" y="324"/>
                        <a:pt x="451" y="326"/>
                      </a:cubicBezTo>
                      <a:cubicBezTo>
                        <a:pt x="451" y="326"/>
                        <a:pt x="451" y="326"/>
                        <a:pt x="451" y="326"/>
                      </a:cubicBezTo>
                      <a:cubicBezTo>
                        <a:pt x="451" y="327"/>
                        <a:pt x="451" y="328"/>
                        <a:pt x="451" y="329"/>
                      </a:cubicBezTo>
                      <a:cubicBezTo>
                        <a:pt x="451" y="329"/>
                        <a:pt x="451" y="330"/>
                        <a:pt x="451" y="330"/>
                      </a:cubicBezTo>
                      <a:cubicBezTo>
                        <a:pt x="451" y="331"/>
                        <a:pt x="452" y="332"/>
                        <a:pt x="452" y="333"/>
                      </a:cubicBezTo>
                      <a:cubicBezTo>
                        <a:pt x="452" y="333"/>
                        <a:pt x="452" y="333"/>
                        <a:pt x="452" y="334"/>
                      </a:cubicBezTo>
                      <a:cubicBezTo>
                        <a:pt x="452" y="335"/>
                        <a:pt x="452" y="336"/>
                        <a:pt x="452" y="336"/>
                      </a:cubicBezTo>
                      <a:cubicBezTo>
                        <a:pt x="452" y="337"/>
                        <a:pt x="452" y="337"/>
                        <a:pt x="453" y="338"/>
                      </a:cubicBezTo>
                      <a:cubicBezTo>
                        <a:pt x="453" y="339"/>
                        <a:pt x="453" y="339"/>
                        <a:pt x="453" y="340"/>
                      </a:cubicBezTo>
                      <a:cubicBezTo>
                        <a:pt x="453" y="341"/>
                        <a:pt x="453" y="341"/>
                        <a:pt x="453" y="342"/>
                      </a:cubicBezTo>
                      <a:cubicBezTo>
                        <a:pt x="453" y="342"/>
                        <a:pt x="454" y="343"/>
                        <a:pt x="454" y="344"/>
                      </a:cubicBezTo>
                      <a:cubicBezTo>
                        <a:pt x="454" y="344"/>
                        <a:pt x="454" y="345"/>
                        <a:pt x="454" y="345"/>
                      </a:cubicBezTo>
                      <a:cubicBezTo>
                        <a:pt x="454" y="346"/>
                        <a:pt x="454" y="347"/>
                        <a:pt x="454" y="347"/>
                      </a:cubicBezTo>
                      <a:cubicBezTo>
                        <a:pt x="455" y="348"/>
                        <a:pt x="455" y="348"/>
                        <a:pt x="455" y="349"/>
                      </a:cubicBezTo>
                      <a:cubicBezTo>
                        <a:pt x="455" y="349"/>
                        <a:pt x="455" y="350"/>
                        <a:pt x="455" y="351"/>
                      </a:cubicBezTo>
                      <a:cubicBezTo>
                        <a:pt x="455" y="351"/>
                        <a:pt x="456" y="352"/>
                        <a:pt x="456" y="352"/>
                      </a:cubicBezTo>
                      <a:cubicBezTo>
                        <a:pt x="456" y="353"/>
                        <a:pt x="456" y="353"/>
                        <a:pt x="456" y="354"/>
                      </a:cubicBezTo>
                      <a:cubicBezTo>
                        <a:pt x="456" y="354"/>
                        <a:pt x="457" y="355"/>
                        <a:pt x="457" y="355"/>
                      </a:cubicBezTo>
                      <a:cubicBezTo>
                        <a:pt x="457" y="356"/>
                        <a:pt x="457" y="356"/>
                        <a:pt x="457" y="357"/>
                      </a:cubicBezTo>
                      <a:cubicBezTo>
                        <a:pt x="457" y="357"/>
                        <a:pt x="458" y="358"/>
                        <a:pt x="458" y="358"/>
                      </a:cubicBezTo>
                      <a:cubicBezTo>
                        <a:pt x="458" y="359"/>
                        <a:pt x="458" y="359"/>
                        <a:pt x="458" y="359"/>
                      </a:cubicBezTo>
                      <a:cubicBezTo>
                        <a:pt x="459" y="360"/>
                        <a:pt x="459" y="361"/>
                        <a:pt x="459" y="362"/>
                      </a:cubicBezTo>
                      <a:cubicBezTo>
                        <a:pt x="460" y="362"/>
                        <a:pt x="460" y="363"/>
                        <a:pt x="461" y="364"/>
                      </a:cubicBezTo>
                      <a:cubicBezTo>
                        <a:pt x="461" y="365"/>
                        <a:pt x="461" y="365"/>
                        <a:pt x="461" y="366"/>
                      </a:cubicBezTo>
                      <a:cubicBezTo>
                        <a:pt x="461" y="377"/>
                        <a:pt x="463" y="401"/>
                        <a:pt x="459" y="425"/>
                      </a:cubicBezTo>
                      <a:cubicBezTo>
                        <a:pt x="459" y="425"/>
                        <a:pt x="459" y="426"/>
                        <a:pt x="459" y="426"/>
                      </a:cubicBezTo>
                      <a:cubicBezTo>
                        <a:pt x="459" y="427"/>
                        <a:pt x="458" y="427"/>
                        <a:pt x="458" y="427"/>
                      </a:cubicBezTo>
                      <a:cubicBezTo>
                        <a:pt x="454" y="452"/>
                        <a:pt x="443" y="475"/>
                        <a:pt x="420" y="479"/>
                      </a:cubicBezTo>
                      <a:cubicBezTo>
                        <a:pt x="400" y="481"/>
                        <a:pt x="333" y="512"/>
                        <a:pt x="324" y="520"/>
                      </a:cubicBezTo>
                      <a:cubicBezTo>
                        <a:pt x="311" y="533"/>
                        <a:pt x="280" y="536"/>
                        <a:pt x="261" y="540"/>
                      </a:cubicBezTo>
                      <a:cubicBezTo>
                        <a:pt x="241" y="544"/>
                        <a:pt x="200" y="567"/>
                        <a:pt x="180" y="653"/>
                      </a:cubicBezTo>
                      <a:cubicBezTo>
                        <a:pt x="171" y="693"/>
                        <a:pt x="161" y="744"/>
                        <a:pt x="167" y="792"/>
                      </a:cubicBezTo>
                      <a:cubicBezTo>
                        <a:pt x="170" y="825"/>
                        <a:pt x="146" y="886"/>
                        <a:pt x="143" y="992"/>
                      </a:cubicBezTo>
                      <a:cubicBezTo>
                        <a:pt x="144" y="1031"/>
                        <a:pt x="140" y="1058"/>
                        <a:pt x="135" y="1075"/>
                      </a:cubicBezTo>
                      <a:cubicBezTo>
                        <a:pt x="113" y="1129"/>
                        <a:pt x="113" y="1277"/>
                        <a:pt x="112" y="1315"/>
                      </a:cubicBezTo>
                      <a:cubicBezTo>
                        <a:pt x="111" y="1337"/>
                        <a:pt x="111" y="1369"/>
                        <a:pt x="107" y="1386"/>
                      </a:cubicBezTo>
                      <a:cubicBezTo>
                        <a:pt x="103" y="1402"/>
                        <a:pt x="106" y="1416"/>
                        <a:pt x="101" y="1430"/>
                      </a:cubicBezTo>
                      <a:cubicBezTo>
                        <a:pt x="97" y="1444"/>
                        <a:pt x="99" y="1464"/>
                        <a:pt x="96" y="1469"/>
                      </a:cubicBezTo>
                      <a:cubicBezTo>
                        <a:pt x="88" y="1477"/>
                        <a:pt x="53" y="1528"/>
                        <a:pt x="44" y="1540"/>
                      </a:cubicBezTo>
                      <a:cubicBezTo>
                        <a:pt x="36" y="1551"/>
                        <a:pt x="26" y="1586"/>
                        <a:pt x="21" y="1592"/>
                      </a:cubicBezTo>
                      <a:cubicBezTo>
                        <a:pt x="16" y="1598"/>
                        <a:pt x="15" y="1614"/>
                        <a:pt x="9" y="1628"/>
                      </a:cubicBezTo>
                      <a:cubicBezTo>
                        <a:pt x="4" y="1641"/>
                        <a:pt x="0" y="1653"/>
                        <a:pt x="17" y="1652"/>
                      </a:cubicBezTo>
                      <a:cubicBezTo>
                        <a:pt x="31" y="1651"/>
                        <a:pt x="46" y="1627"/>
                        <a:pt x="49" y="1611"/>
                      </a:cubicBezTo>
                      <a:cubicBezTo>
                        <a:pt x="53" y="1609"/>
                        <a:pt x="61" y="1599"/>
                        <a:pt x="70" y="1589"/>
                      </a:cubicBezTo>
                      <a:cubicBezTo>
                        <a:pt x="68" y="1597"/>
                        <a:pt x="74" y="1606"/>
                        <a:pt x="81" y="1633"/>
                      </a:cubicBezTo>
                      <a:cubicBezTo>
                        <a:pt x="81" y="1642"/>
                        <a:pt x="89" y="1665"/>
                        <a:pt x="88" y="1675"/>
                      </a:cubicBezTo>
                      <a:cubicBezTo>
                        <a:pt x="87" y="1686"/>
                        <a:pt x="94" y="1714"/>
                        <a:pt x="97" y="1728"/>
                      </a:cubicBezTo>
                      <a:cubicBezTo>
                        <a:pt x="100" y="1742"/>
                        <a:pt x="113" y="1743"/>
                        <a:pt x="122" y="1739"/>
                      </a:cubicBezTo>
                      <a:cubicBezTo>
                        <a:pt x="122" y="1739"/>
                        <a:pt x="121" y="1751"/>
                        <a:pt x="134" y="1753"/>
                      </a:cubicBezTo>
                      <a:cubicBezTo>
                        <a:pt x="146" y="1755"/>
                        <a:pt x="148" y="1733"/>
                        <a:pt x="148" y="1733"/>
                      </a:cubicBezTo>
                      <a:cubicBezTo>
                        <a:pt x="148" y="1733"/>
                        <a:pt x="148" y="1741"/>
                        <a:pt x="157" y="1742"/>
                      </a:cubicBezTo>
                      <a:cubicBezTo>
                        <a:pt x="171" y="1742"/>
                        <a:pt x="173" y="1715"/>
                        <a:pt x="173" y="1715"/>
                      </a:cubicBezTo>
                      <a:cubicBezTo>
                        <a:pt x="173" y="1715"/>
                        <a:pt x="174" y="1716"/>
                        <a:pt x="174" y="1716"/>
                      </a:cubicBezTo>
                      <a:cubicBezTo>
                        <a:pt x="174" y="1716"/>
                        <a:pt x="174" y="1716"/>
                        <a:pt x="174" y="1716"/>
                      </a:cubicBezTo>
                      <a:cubicBezTo>
                        <a:pt x="174" y="1716"/>
                        <a:pt x="174" y="1717"/>
                        <a:pt x="174" y="1717"/>
                      </a:cubicBezTo>
                      <a:cubicBezTo>
                        <a:pt x="174" y="1716"/>
                        <a:pt x="174" y="1716"/>
                        <a:pt x="174" y="1716"/>
                      </a:cubicBezTo>
                      <a:cubicBezTo>
                        <a:pt x="174" y="1717"/>
                        <a:pt x="174" y="1717"/>
                        <a:pt x="174" y="1717"/>
                      </a:cubicBezTo>
                      <a:cubicBezTo>
                        <a:pt x="174" y="1717"/>
                        <a:pt x="174" y="1717"/>
                        <a:pt x="174" y="1717"/>
                      </a:cubicBezTo>
                      <a:cubicBezTo>
                        <a:pt x="174" y="1718"/>
                        <a:pt x="175" y="1718"/>
                        <a:pt x="175" y="1719"/>
                      </a:cubicBezTo>
                      <a:cubicBezTo>
                        <a:pt x="175" y="1719"/>
                        <a:pt x="176" y="1719"/>
                        <a:pt x="176" y="1719"/>
                      </a:cubicBezTo>
                      <a:cubicBezTo>
                        <a:pt x="176" y="1719"/>
                        <a:pt x="176" y="1719"/>
                        <a:pt x="176" y="1719"/>
                      </a:cubicBezTo>
                      <a:cubicBezTo>
                        <a:pt x="176" y="1720"/>
                        <a:pt x="177" y="1720"/>
                        <a:pt x="177" y="1720"/>
                      </a:cubicBezTo>
                      <a:cubicBezTo>
                        <a:pt x="177" y="1720"/>
                        <a:pt x="177" y="1720"/>
                        <a:pt x="177" y="1720"/>
                      </a:cubicBezTo>
                      <a:cubicBezTo>
                        <a:pt x="178" y="1720"/>
                        <a:pt x="178" y="1720"/>
                        <a:pt x="179" y="1720"/>
                      </a:cubicBezTo>
                      <a:cubicBezTo>
                        <a:pt x="179" y="1720"/>
                        <a:pt x="179" y="1720"/>
                        <a:pt x="179" y="1720"/>
                      </a:cubicBezTo>
                      <a:cubicBezTo>
                        <a:pt x="180" y="1720"/>
                        <a:pt x="180" y="1720"/>
                        <a:pt x="181" y="1720"/>
                      </a:cubicBezTo>
                      <a:cubicBezTo>
                        <a:pt x="188" y="1720"/>
                        <a:pt x="194" y="1691"/>
                        <a:pt x="197" y="1679"/>
                      </a:cubicBezTo>
                      <a:cubicBezTo>
                        <a:pt x="200" y="1667"/>
                        <a:pt x="205" y="1657"/>
                        <a:pt x="206" y="1647"/>
                      </a:cubicBezTo>
                      <a:cubicBezTo>
                        <a:pt x="207" y="1638"/>
                        <a:pt x="208" y="1632"/>
                        <a:pt x="216" y="1589"/>
                      </a:cubicBezTo>
                      <a:cubicBezTo>
                        <a:pt x="224" y="1546"/>
                        <a:pt x="199" y="1500"/>
                        <a:pt x="202" y="1486"/>
                      </a:cubicBezTo>
                      <a:cubicBezTo>
                        <a:pt x="206" y="1471"/>
                        <a:pt x="193" y="1449"/>
                        <a:pt x="195" y="1445"/>
                      </a:cubicBezTo>
                      <a:cubicBezTo>
                        <a:pt x="197" y="1441"/>
                        <a:pt x="201" y="1425"/>
                        <a:pt x="204" y="1409"/>
                      </a:cubicBezTo>
                      <a:cubicBezTo>
                        <a:pt x="206" y="1393"/>
                        <a:pt x="264" y="1251"/>
                        <a:pt x="270" y="1219"/>
                      </a:cubicBezTo>
                      <a:cubicBezTo>
                        <a:pt x="281" y="1159"/>
                        <a:pt x="281" y="1132"/>
                        <a:pt x="274" y="1090"/>
                      </a:cubicBezTo>
                      <a:cubicBezTo>
                        <a:pt x="275" y="1059"/>
                        <a:pt x="288" y="975"/>
                        <a:pt x="290" y="960"/>
                      </a:cubicBezTo>
                      <a:cubicBezTo>
                        <a:pt x="291" y="957"/>
                        <a:pt x="291" y="942"/>
                        <a:pt x="293" y="932"/>
                      </a:cubicBezTo>
                      <a:cubicBezTo>
                        <a:pt x="294" y="926"/>
                        <a:pt x="295" y="915"/>
                        <a:pt x="295" y="902"/>
                      </a:cubicBezTo>
                      <a:cubicBezTo>
                        <a:pt x="296" y="904"/>
                        <a:pt x="296" y="904"/>
                        <a:pt x="296" y="904"/>
                      </a:cubicBezTo>
                      <a:cubicBezTo>
                        <a:pt x="296" y="918"/>
                        <a:pt x="300" y="942"/>
                        <a:pt x="302" y="980"/>
                      </a:cubicBezTo>
                      <a:cubicBezTo>
                        <a:pt x="301" y="1011"/>
                        <a:pt x="316" y="1068"/>
                        <a:pt x="318" y="1098"/>
                      </a:cubicBezTo>
                      <a:cubicBezTo>
                        <a:pt x="314" y="1107"/>
                        <a:pt x="329" y="1264"/>
                        <a:pt x="329" y="1264"/>
                      </a:cubicBezTo>
                      <a:cubicBezTo>
                        <a:pt x="328" y="1265"/>
                        <a:pt x="328" y="1265"/>
                        <a:pt x="328" y="1265"/>
                      </a:cubicBezTo>
                      <a:cubicBezTo>
                        <a:pt x="328" y="1265"/>
                        <a:pt x="328" y="1265"/>
                        <a:pt x="328" y="1266"/>
                      </a:cubicBezTo>
                      <a:cubicBezTo>
                        <a:pt x="328" y="1266"/>
                        <a:pt x="328" y="1266"/>
                        <a:pt x="328" y="1266"/>
                      </a:cubicBezTo>
                      <a:cubicBezTo>
                        <a:pt x="326" y="1272"/>
                        <a:pt x="321" y="1288"/>
                        <a:pt x="317" y="1309"/>
                      </a:cubicBezTo>
                      <a:cubicBezTo>
                        <a:pt x="317" y="1309"/>
                        <a:pt x="317" y="1309"/>
                        <a:pt x="316" y="1310"/>
                      </a:cubicBezTo>
                      <a:cubicBezTo>
                        <a:pt x="316" y="1311"/>
                        <a:pt x="316" y="1313"/>
                        <a:pt x="315" y="1314"/>
                      </a:cubicBezTo>
                      <a:cubicBezTo>
                        <a:pt x="315" y="1315"/>
                        <a:pt x="315" y="1315"/>
                        <a:pt x="315" y="1316"/>
                      </a:cubicBezTo>
                      <a:cubicBezTo>
                        <a:pt x="315" y="1317"/>
                        <a:pt x="314" y="1319"/>
                        <a:pt x="314" y="1320"/>
                      </a:cubicBezTo>
                      <a:cubicBezTo>
                        <a:pt x="314" y="1321"/>
                        <a:pt x="314" y="1321"/>
                        <a:pt x="314" y="1322"/>
                      </a:cubicBezTo>
                      <a:cubicBezTo>
                        <a:pt x="313" y="1323"/>
                        <a:pt x="313" y="1325"/>
                        <a:pt x="313" y="1326"/>
                      </a:cubicBezTo>
                      <a:cubicBezTo>
                        <a:pt x="313" y="1327"/>
                        <a:pt x="312" y="1328"/>
                        <a:pt x="312" y="1328"/>
                      </a:cubicBezTo>
                      <a:cubicBezTo>
                        <a:pt x="312" y="1330"/>
                        <a:pt x="312" y="1331"/>
                        <a:pt x="311" y="1332"/>
                      </a:cubicBezTo>
                      <a:cubicBezTo>
                        <a:pt x="311" y="1333"/>
                        <a:pt x="311" y="1334"/>
                        <a:pt x="311" y="1335"/>
                      </a:cubicBezTo>
                      <a:cubicBezTo>
                        <a:pt x="311" y="1336"/>
                        <a:pt x="310" y="1337"/>
                        <a:pt x="310" y="1339"/>
                      </a:cubicBezTo>
                      <a:cubicBezTo>
                        <a:pt x="310" y="1340"/>
                        <a:pt x="310" y="1341"/>
                        <a:pt x="310" y="1341"/>
                      </a:cubicBezTo>
                      <a:cubicBezTo>
                        <a:pt x="309" y="1343"/>
                        <a:pt x="309" y="1344"/>
                        <a:pt x="309" y="1345"/>
                      </a:cubicBezTo>
                      <a:cubicBezTo>
                        <a:pt x="309" y="1346"/>
                        <a:pt x="308" y="1347"/>
                        <a:pt x="308" y="1348"/>
                      </a:cubicBezTo>
                      <a:cubicBezTo>
                        <a:pt x="308" y="1349"/>
                        <a:pt x="308" y="1350"/>
                        <a:pt x="307" y="1352"/>
                      </a:cubicBezTo>
                      <a:cubicBezTo>
                        <a:pt x="307" y="1353"/>
                        <a:pt x="307" y="1354"/>
                        <a:pt x="307" y="1355"/>
                      </a:cubicBezTo>
                      <a:cubicBezTo>
                        <a:pt x="307" y="1356"/>
                        <a:pt x="306" y="1357"/>
                        <a:pt x="306" y="1358"/>
                      </a:cubicBezTo>
                      <a:cubicBezTo>
                        <a:pt x="306" y="1359"/>
                        <a:pt x="306" y="1360"/>
                        <a:pt x="306" y="1361"/>
                      </a:cubicBezTo>
                      <a:cubicBezTo>
                        <a:pt x="305" y="1363"/>
                        <a:pt x="305" y="1364"/>
                        <a:pt x="305" y="1365"/>
                      </a:cubicBezTo>
                      <a:cubicBezTo>
                        <a:pt x="305" y="1366"/>
                        <a:pt x="304" y="1367"/>
                        <a:pt x="304" y="1368"/>
                      </a:cubicBezTo>
                      <a:cubicBezTo>
                        <a:pt x="304" y="1369"/>
                        <a:pt x="304" y="1370"/>
                        <a:pt x="304" y="1371"/>
                      </a:cubicBezTo>
                      <a:cubicBezTo>
                        <a:pt x="303" y="1372"/>
                        <a:pt x="303" y="1373"/>
                        <a:pt x="303" y="1375"/>
                      </a:cubicBezTo>
                      <a:cubicBezTo>
                        <a:pt x="303" y="1376"/>
                        <a:pt x="303" y="1377"/>
                        <a:pt x="303" y="1378"/>
                      </a:cubicBezTo>
                      <a:cubicBezTo>
                        <a:pt x="302" y="1379"/>
                        <a:pt x="302" y="1380"/>
                        <a:pt x="302" y="1381"/>
                      </a:cubicBezTo>
                      <a:cubicBezTo>
                        <a:pt x="302" y="1382"/>
                        <a:pt x="302" y="1383"/>
                        <a:pt x="301" y="1384"/>
                      </a:cubicBezTo>
                      <a:cubicBezTo>
                        <a:pt x="301" y="1385"/>
                        <a:pt x="301" y="1386"/>
                        <a:pt x="301" y="1387"/>
                      </a:cubicBezTo>
                      <a:cubicBezTo>
                        <a:pt x="301" y="1388"/>
                        <a:pt x="301" y="1389"/>
                        <a:pt x="300" y="1390"/>
                      </a:cubicBezTo>
                      <a:cubicBezTo>
                        <a:pt x="300" y="1391"/>
                        <a:pt x="300" y="1392"/>
                        <a:pt x="300" y="1393"/>
                      </a:cubicBezTo>
                      <a:cubicBezTo>
                        <a:pt x="300" y="1394"/>
                        <a:pt x="300" y="1395"/>
                        <a:pt x="299" y="1396"/>
                      </a:cubicBezTo>
                      <a:cubicBezTo>
                        <a:pt x="299" y="1397"/>
                        <a:pt x="299" y="1398"/>
                        <a:pt x="299" y="1399"/>
                      </a:cubicBezTo>
                      <a:cubicBezTo>
                        <a:pt x="299" y="1400"/>
                        <a:pt x="299" y="1401"/>
                        <a:pt x="299" y="1401"/>
                      </a:cubicBezTo>
                      <a:cubicBezTo>
                        <a:pt x="298" y="1403"/>
                        <a:pt x="298" y="1404"/>
                        <a:pt x="298" y="1405"/>
                      </a:cubicBezTo>
                      <a:cubicBezTo>
                        <a:pt x="298" y="1405"/>
                        <a:pt x="298" y="1406"/>
                        <a:pt x="298" y="1407"/>
                      </a:cubicBezTo>
                      <a:cubicBezTo>
                        <a:pt x="298" y="1408"/>
                        <a:pt x="298" y="1409"/>
                        <a:pt x="297" y="1410"/>
                      </a:cubicBezTo>
                      <a:cubicBezTo>
                        <a:pt x="297" y="1411"/>
                        <a:pt x="297" y="1411"/>
                        <a:pt x="297" y="1412"/>
                      </a:cubicBezTo>
                      <a:cubicBezTo>
                        <a:pt x="297" y="1413"/>
                        <a:pt x="297" y="1414"/>
                        <a:pt x="297" y="1415"/>
                      </a:cubicBezTo>
                      <a:cubicBezTo>
                        <a:pt x="297" y="1415"/>
                        <a:pt x="297" y="1416"/>
                        <a:pt x="297" y="1417"/>
                      </a:cubicBezTo>
                      <a:cubicBezTo>
                        <a:pt x="296" y="1418"/>
                        <a:pt x="296" y="1419"/>
                        <a:pt x="296" y="1419"/>
                      </a:cubicBezTo>
                      <a:cubicBezTo>
                        <a:pt x="296" y="1420"/>
                        <a:pt x="296" y="1421"/>
                        <a:pt x="296" y="1421"/>
                      </a:cubicBezTo>
                      <a:cubicBezTo>
                        <a:pt x="296" y="1422"/>
                        <a:pt x="296" y="1423"/>
                        <a:pt x="296" y="1424"/>
                      </a:cubicBezTo>
                      <a:cubicBezTo>
                        <a:pt x="296" y="1424"/>
                        <a:pt x="296" y="1425"/>
                        <a:pt x="296" y="1425"/>
                      </a:cubicBezTo>
                      <a:cubicBezTo>
                        <a:pt x="296" y="1427"/>
                        <a:pt x="296" y="1428"/>
                        <a:pt x="296" y="1429"/>
                      </a:cubicBezTo>
                      <a:cubicBezTo>
                        <a:pt x="293" y="1447"/>
                        <a:pt x="300" y="1472"/>
                        <a:pt x="298" y="1512"/>
                      </a:cubicBezTo>
                      <a:cubicBezTo>
                        <a:pt x="295" y="1562"/>
                        <a:pt x="251" y="1762"/>
                        <a:pt x="333" y="2014"/>
                      </a:cubicBezTo>
                      <a:cubicBezTo>
                        <a:pt x="338" y="2029"/>
                        <a:pt x="338" y="2079"/>
                        <a:pt x="344" y="2107"/>
                      </a:cubicBezTo>
                      <a:cubicBezTo>
                        <a:pt x="345" y="2114"/>
                        <a:pt x="359" y="2145"/>
                        <a:pt x="360" y="2189"/>
                      </a:cubicBezTo>
                      <a:cubicBezTo>
                        <a:pt x="361" y="2259"/>
                        <a:pt x="354" y="2349"/>
                        <a:pt x="356" y="2399"/>
                      </a:cubicBezTo>
                      <a:cubicBezTo>
                        <a:pt x="359" y="2481"/>
                        <a:pt x="393" y="2556"/>
                        <a:pt x="406" y="2609"/>
                      </a:cubicBezTo>
                      <a:cubicBezTo>
                        <a:pt x="420" y="2661"/>
                        <a:pt x="425" y="2703"/>
                        <a:pt x="422" y="2713"/>
                      </a:cubicBezTo>
                      <a:cubicBezTo>
                        <a:pt x="420" y="2722"/>
                        <a:pt x="418" y="2740"/>
                        <a:pt x="425" y="2755"/>
                      </a:cubicBezTo>
                      <a:cubicBezTo>
                        <a:pt x="426" y="2756"/>
                        <a:pt x="402" y="2808"/>
                        <a:pt x="389" y="2817"/>
                      </a:cubicBezTo>
                      <a:cubicBezTo>
                        <a:pt x="377" y="2827"/>
                        <a:pt x="373" y="2835"/>
                        <a:pt x="364" y="2840"/>
                      </a:cubicBezTo>
                      <a:cubicBezTo>
                        <a:pt x="354" y="2845"/>
                        <a:pt x="349" y="2850"/>
                        <a:pt x="345" y="2861"/>
                      </a:cubicBezTo>
                      <a:cubicBezTo>
                        <a:pt x="342" y="2869"/>
                        <a:pt x="333" y="2881"/>
                        <a:pt x="340" y="2887"/>
                      </a:cubicBezTo>
                      <a:cubicBezTo>
                        <a:pt x="341" y="2888"/>
                        <a:pt x="342" y="2888"/>
                        <a:pt x="343" y="2889"/>
                      </a:cubicBezTo>
                      <a:cubicBezTo>
                        <a:pt x="344" y="2889"/>
                        <a:pt x="344" y="2889"/>
                        <a:pt x="344" y="2889"/>
                      </a:cubicBezTo>
                      <a:cubicBezTo>
                        <a:pt x="343" y="2892"/>
                        <a:pt x="343" y="2894"/>
                        <a:pt x="344" y="2896"/>
                      </a:cubicBezTo>
                      <a:cubicBezTo>
                        <a:pt x="348" y="2903"/>
                        <a:pt x="355" y="2905"/>
                        <a:pt x="364" y="2904"/>
                      </a:cubicBezTo>
                      <a:cubicBezTo>
                        <a:pt x="365" y="2902"/>
                        <a:pt x="365" y="2902"/>
                        <a:pt x="365" y="2902"/>
                      </a:cubicBezTo>
                      <a:cubicBezTo>
                        <a:pt x="366" y="2905"/>
                        <a:pt x="366" y="2908"/>
                        <a:pt x="368" y="2910"/>
                      </a:cubicBezTo>
                      <a:cubicBezTo>
                        <a:pt x="374" y="2919"/>
                        <a:pt x="394" y="2923"/>
                        <a:pt x="402" y="2915"/>
                      </a:cubicBezTo>
                      <a:cubicBezTo>
                        <a:pt x="403" y="2916"/>
                        <a:pt x="404" y="2916"/>
                        <a:pt x="406" y="2917"/>
                      </a:cubicBezTo>
                      <a:cubicBezTo>
                        <a:pt x="407" y="2917"/>
                        <a:pt x="408" y="2917"/>
                        <a:pt x="409" y="2918"/>
                      </a:cubicBezTo>
                      <a:cubicBezTo>
                        <a:pt x="410" y="2918"/>
                        <a:pt x="410" y="2918"/>
                        <a:pt x="411" y="2918"/>
                      </a:cubicBezTo>
                      <a:cubicBezTo>
                        <a:pt x="413" y="2919"/>
                        <a:pt x="414" y="2919"/>
                        <a:pt x="416" y="2919"/>
                      </a:cubicBezTo>
                      <a:cubicBezTo>
                        <a:pt x="416" y="2919"/>
                        <a:pt x="416" y="2919"/>
                        <a:pt x="416" y="2919"/>
                      </a:cubicBezTo>
                      <a:cubicBezTo>
                        <a:pt x="425" y="2920"/>
                        <a:pt x="435" y="2918"/>
                        <a:pt x="440" y="2913"/>
                      </a:cubicBezTo>
                      <a:cubicBezTo>
                        <a:pt x="440" y="2912"/>
                        <a:pt x="440" y="2912"/>
                        <a:pt x="440" y="2912"/>
                      </a:cubicBezTo>
                      <a:cubicBezTo>
                        <a:pt x="440" y="2913"/>
                        <a:pt x="441" y="2913"/>
                        <a:pt x="441" y="2914"/>
                      </a:cubicBezTo>
                      <a:cubicBezTo>
                        <a:pt x="441" y="2913"/>
                        <a:pt x="441" y="2913"/>
                        <a:pt x="441" y="2913"/>
                      </a:cubicBezTo>
                      <a:cubicBezTo>
                        <a:pt x="446" y="2925"/>
                        <a:pt x="462" y="2926"/>
                        <a:pt x="475" y="2924"/>
                      </a:cubicBezTo>
                      <a:cubicBezTo>
                        <a:pt x="475" y="2924"/>
                        <a:pt x="475" y="2924"/>
                        <a:pt x="475" y="2924"/>
                      </a:cubicBezTo>
                      <a:cubicBezTo>
                        <a:pt x="476" y="2924"/>
                        <a:pt x="477" y="2924"/>
                        <a:pt x="478" y="2924"/>
                      </a:cubicBezTo>
                      <a:cubicBezTo>
                        <a:pt x="478" y="2924"/>
                        <a:pt x="479" y="2923"/>
                        <a:pt x="479" y="2923"/>
                      </a:cubicBezTo>
                      <a:cubicBezTo>
                        <a:pt x="480" y="2923"/>
                        <a:pt x="480" y="2923"/>
                        <a:pt x="481" y="2923"/>
                      </a:cubicBezTo>
                      <a:cubicBezTo>
                        <a:pt x="482" y="2923"/>
                        <a:pt x="482" y="2923"/>
                        <a:pt x="483" y="2923"/>
                      </a:cubicBezTo>
                      <a:cubicBezTo>
                        <a:pt x="485" y="2922"/>
                        <a:pt x="486" y="2922"/>
                        <a:pt x="488" y="2922"/>
                      </a:cubicBezTo>
                      <a:cubicBezTo>
                        <a:pt x="488" y="2921"/>
                        <a:pt x="489" y="2921"/>
                        <a:pt x="489" y="2921"/>
                      </a:cubicBezTo>
                      <a:cubicBezTo>
                        <a:pt x="490" y="2921"/>
                        <a:pt x="491" y="2920"/>
                        <a:pt x="492" y="2920"/>
                      </a:cubicBezTo>
                      <a:cubicBezTo>
                        <a:pt x="492" y="2920"/>
                        <a:pt x="493" y="2919"/>
                        <a:pt x="493" y="2919"/>
                      </a:cubicBezTo>
                      <a:cubicBezTo>
                        <a:pt x="494" y="2919"/>
                        <a:pt x="495" y="2918"/>
                        <a:pt x="496" y="2918"/>
                      </a:cubicBezTo>
                      <a:cubicBezTo>
                        <a:pt x="496" y="2918"/>
                        <a:pt x="496" y="2917"/>
                        <a:pt x="497" y="2917"/>
                      </a:cubicBezTo>
                      <a:cubicBezTo>
                        <a:pt x="498" y="2917"/>
                        <a:pt x="498" y="2916"/>
                        <a:pt x="499" y="2916"/>
                      </a:cubicBezTo>
                      <a:cubicBezTo>
                        <a:pt x="499" y="2915"/>
                        <a:pt x="500" y="2915"/>
                        <a:pt x="500" y="2915"/>
                      </a:cubicBezTo>
                      <a:cubicBezTo>
                        <a:pt x="501" y="2914"/>
                        <a:pt x="501" y="2914"/>
                        <a:pt x="502" y="2913"/>
                      </a:cubicBezTo>
                      <a:cubicBezTo>
                        <a:pt x="502" y="2913"/>
                        <a:pt x="503" y="2913"/>
                        <a:pt x="503" y="2913"/>
                      </a:cubicBezTo>
                      <a:cubicBezTo>
                        <a:pt x="505" y="2911"/>
                        <a:pt x="506" y="2909"/>
                        <a:pt x="508" y="2908"/>
                      </a:cubicBezTo>
                      <a:cubicBezTo>
                        <a:pt x="508" y="2908"/>
                        <a:pt x="508" y="2908"/>
                        <a:pt x="508" y="2908"/>
                      </a:cubicBezTo>
                      <a:cubicBezTo>
                        <a:pt x="508" y="2908"/>
                        <a:pt x="508" y="2908"/>
                        <a:pt x="508" y="2908"/>
                      </a:cubicBezTo>
                      <a:cubicBezTo>
                        <a:pt x="509" y="2907"/>
                        <a:pt x="510" y="2906"/>
                        <a:pt x="511" y="2905"/>
                      </a:cubicBezTo>
                      <a:cubicBezTo>
                        <a:pt x="519" y="2899"/>
                        <a:pt x="525" y="2894"/>
                        <a:pt x="523" y="2879"/>
                      </a:cubicBezTo>
                      <a:cubicBezTo>
                        <a:pt x="520" y="2864"/>
                        <a:pt x="522" y="2864"/>
                        <a:pt x="524" y="2846"/>
                      </a:cubicBezTo>
                      <a:cubicBezTo>
                        <a:pt x="525" y="2835"/>
                        <a:pt x="534" y="2832"/>
                        <a:pt x="536" y="2815"/>
                      </a:cubicBezTo>
                      <a:cubicBezTo>
                        <a:pt x="537" y="2801"/>
                        <a:pt x="526" y="2741"/>
                        <a:pt x="527" y="2733"/>
                      </a:cubicBezTo>
                      <a:cubicBezTo>
                        <a:pt x="530" y="2715"/>
                        <a:pt x="517" y="2700"/>
                        <a:pt x="513" y="2669"/>
                      </a:cubicBezTo>
                      <a:cubicBezTo>
                        <a:pt x="508" y="2639"/>
                        <a:pt x="520" y="2535"/>
                        <a:pt x="520" y="2516"/>
                      </a:cubicBezTo>
                      <a:cubicBezTo>
                        <a:pt x="520" y="2480"/>
                        <a:pt x="539" y="2421"/>
                        <a:pt x="534" y="2348"/>
                      </a:cubicBezTo>
                      <a:cubicBezTo>
                        <a:pt x="531" y="2306"/>
                        <a:pt x="510" y="2177"/>
                        <a:pt x="510" y="2148"/>
                      </a:cubicBezTo>
                      <a:cubicBezTo>
                        <a:pt x="510" y="2143"/>
                        <a:pt x="509" y="2110"/>
                        <a:pt x="511" y="2105"/>
                      </a:cubicBezTo>
                      <a:cubicBezTo>
                        <a:pt x="517" y="2085"/>
                        <a:pt x="544" y="1849"/>
                        <a:pt x="544" y="1847"/>
                      </a:cubicBezTo>
                      <a:cubicBezTo>
                        <a:pt x="547" y="1823"/>
                        <a:pt x="555" y="1690"/>
                        <a:pt x="558" y="1646"/>
                      </a:cubicBezTo>
                      <a:cubicBezTo>
                        <a:pt x="559" y="1646"/>
                        <a:pt x="561" y="1646"/>
                        <a:pt x="562" y="1646"/>
                      </a:cubicBezTo>
                      <a:cubicBezTo>
                        <a:pt x="565" y="1689"/>
                        <a:pt x="573" y="1823"/>
                        <a:pt x="576" y="1847"/>
                      </a:cubicBezTo>
                      <a:cubicBezTo>
                        <a:pt x="576" y="1849"/>
                        <a:pt x="603" y="2085"/>
                        <a:pt x="609" y="2105"/>
                      </a:cubicBezTo>
                      <a:cubicBezTo>
                        <a:pt x="611" y="2110"/>
                        <a:pt x="610" y="2143"/>
                        <a:pt x="610" y="2148"/>
                      </a:cubicBezTo>
                      <a:cubicBezTo>
                        <a:pt x="610" y="2177"/>
                        <a:pt x="589" y="2306"/>
                        <a:pt x="586" y="2348"/>
                      </a:cubicBezTo>
                      <a:cubicBezTo>
                        <a:pt x="581" y="2421"/>
                        <a:pt x="600" y="2480"/>
                        <a:pt x="600" y="2516"/>
                      </a:cubicBezTo>
                      <a:cubicBezTo>
                        <a:pt x="600" y="2535"/>
                        <a:pt x="612" y="2639"/>
                        <a:pt x="607" y="2669"/>
                      </a:cubicBezTo>
                      <a:cubicBezTo>
                        <a:pt x="603" y="2700"/>
                        <a:pt x="590" y="2715"/>
                        <a:pt x="593" y="2733"/>
                      </a:cubicBezTo>
                      <a:cubicBezTo>
                        <a:pt x="594" y="2741"/>
                        <a:pt x="583" y="2801"/>
                        <a:pt x="584" y="2815"/>
                      </a:cubicBezTo>
                      <a:cubicBezTo>
                        <a:pt x="586" y="2832"/>
                        <a:pt x="595" y="2835"/>
                        <a:pt x="596" y="2846"/>
                      </a:cubicBezTo>
                      <a:cubicBezTo>
                        <a:pt x="598" y="2864"/>
                        <a:pt x="600" y="2864"/>
                        <a:pt x="597" y="2879"/>
                      </a:cubicBezTo>
                      <a:cubicBezTo>
                        <a:pt x="595" y="2894"/>
                        <a:pt x="601" y="2899"/>
                        <a:pt x="609" y="2905"/>
                      </a:cubicBezTo>
                      <a:cubicBezTo>
                        <a:pt x="610" y="2906"/>
                        <a:pt x="611" y="2907"/>
                        <a:pt x="612" y="2908"/>
                      </a:cubicBezTo>
                      <a:cubicBezTo>
                        <a:pt x="612" y="2908"/>
                        <a:pt x="612" y="2908"/>
                        <a:pt x="612" y="2908"/>
                      </a:cubicBezTo>
                      <a:cubicBezTo>
                        <a:pt x="612" y="2908"/>
                        <a:pt x="612" y="2908"/>
                        <a:pt x="612" y="2908"/>
                      </a:cubicBezTo>
                      <a:cubicBezTo>
                        <a:pt x="614" y="2909"/>
                        <a:pt x="615" y="2911"/>
                        <a:pt x="617" y="2913"/>
                      </a:cubicBezTo>
                      <a:cubicBezTo>
                        <a:pt x="617" y="2913"/>
                        <a:pt x="618" y="2913"/>
                        <a:pt x="618" y="2913"/>
                      </a:cubicBezTo>
                      <a:cubicBezTo>
                        <a:pt x="619" y="2914"/>
                        <a:pt x="619" y="2914"/>
                        <a:pt x="620" y="2915"/>
                      </a:cubicBezTo>
                      <a:cubicBezTo>
                        <a:pt x="620" y="2915"/>
                        <a:pt x="621" y="2915"/>
                        <a:pt x="621" y="2916"/>
                      </a:cubicBezTo>
                      <a:cubicBezTo>
                        <a:pt x="622" y="2916"/>
                        <a:pt x="622" y="2917"/>
                        <a:pt x="623" y="2917"/>
                      </a:cubicBezTo>
                      <a:cubicBezTo>
                        <a:pt x="624" y="2917"/>
                        <a:pt x="624" y="2918"/>
                        <a:pt x="624" y="2918"/>
                      </a:cubicBezTo>
                      <a:cubicBezTo>
                        <a:pt x="625" y="2918"/>
                        <a:pt x="626" y="2919"/>
                        <a:pt x="627" y="2919"/>
                      </a:cubicBezTo>
                      <a:cubicBezTo>
                        <a:pt x="627" y="2919"/>
                        <a:pt x="628" y="2920"/>
                        <a:pt x="628" y="2920"/>
                      </a:cubicBezTo>
                      <a:cubicBezTo>
                        <a:pt x="629" y="2920"/>
                        <a:pt x="630" y="2921"/>
                        <a:pt x="631" y="2921"/>
                      </a:cubicBezTo>
                      <a:cubicBezTo>
                        <a:pt x="631" y="2921"/>
                        <a:pt x="632" y="2921"/>
                        <a:pt x="632" y="2922"/>
                      </a:cubicBezTo>
                      <a:cubicBezTo>
                        <a:pt x="634" y="2922"/>
                        <a:pt x="635" y="2922"/>
                        <a:pt x="637" y="2923"/>
                      </a:cubicBezTo>
                      <a:cubicBezTo>
                        <a:pt x="638" y="2923"/>
                        <a:pt x="639" y="2923"/>
                        <a:pt x="639" y="2923"/>
                      </a:cubicBezTo>
                      <a:cubicBezTo>
                        <a:pt x="640" y="2923"/>
                        <a:pt x="640" y="2923"/>
                        <a:pt x="641" y="2923"/>
                      </a:cubicBezTo>
                      <a:cubicBezTo>
                        <a:pt x="641" y="2923"/>
                        <a:pt x="642" y="2924"/>
                        <a:pt x="642" y="2924"/>
                      </a:cubicBezTo>
                      <a:cubicBezTo>
                        <a:pt x="643" y="2924"/>
                        <a:pt x="644" y="2924"/>
                        <a:pt x="644" y="2924"/>
                      </a:cubicBezTo>
                      <a:cubicBezTo>
                        <a:pt x="645" y="2924"/>
                        <a:pt x="645" y="2924"/>
                        <a:pt x="645" y="2924"/>
                      </a:cubicBezTo>
                      <a:cubicBezTo>
                        <a:pt x="646" y="2924"/>
                        <a:pt x="647" y="2924"/>
                        <a:pt x="648" y="2924"/>
                      </a:cubicBezTo>
                      <a:cubicBezTo>
                        <a:pt x="648" y="2924"/>
                        <a:pt x="648" y="2924"/>
                        <a:pt x="648" y="2924"/>
                      </a:cubicBezTo>
                      <a:cubicBezTo>
                        <a:pt x="660" y="2925"/>
                        <a:pt x="674" y="2924"/>
                        <a:pt x="679" y="2914"/>
                      </a:cubicBezTo>
                      <a:cubicBezTo>
                        <a:pt x="679" y="2914"/>
                        <a:pt x="679" y="2914"/>
                        <a:pt x="679" y="2914"/>
                      </a:cubicBezTo>
                      <a:cubicBezTo>
                        <a:pt x="679" y="2914"/>
                        <a:pt x="679" y="2914"/>
                        <a:pt x="679" y="2914"/>
                      </a:cubicBezTo>
                      <a:cubicBezTo>
                        <a:pt x="679" y="2913"/>
                        <a:pt x="679" y="2913"/>
                        <a:pt x="680" y="2912"/>
                      </a:cubicBezTo>
                      <a:cubicBezTo>
                        <a:pt x="680" y="2912"/>
                        <a:pt x="680" y="2912"/>
                        <a:pt x="680" y="2912"/>
                      </a:cubicBezTo>
                      <a:cubicBezTo>
                        <a:pt x="685" y="2918"/>
                        <a:pt x="695" y="2920"/>
                        <a:pt x="704" y="2919"/>
                      </a:cubicBezTo>
                      <a:cubicBezTo>
                        <a:pt x="704" y="2919"/>
                        <a:pt x="704" y="2919"/>
                        <a:pt x="704" y="2919"/>
                      </a:cubicBezTo>
                      <a:cubicBezTo>
                        <a:pt x="706" y="2919"/>
                        <a:pt x="707" y="2919"/>
                        <a:pt x="709" y="2918"/>
                      </a:cubicBezTo>
                      <a:cubicBezTo>
                        <a:pt x="710" y="2918"/>
                        <a:pt x="710" y="2918"/>
                        <a:pt x="711" y="2918"/>
                      </a:cubicBezTo>
                      <a:cubicBezTo>
                        <a:pt x="712" y="2917"/>
                        <a:pt x="713" y="2917"/>
                        <a:pt x="714" y="2917"/>
                      </a:cubicBezTo>
                      <a:cubicBezTo>
                        <a:pt x="716" y="2916"/>
                        <a:pt x="717" y="2916"/>
                        <a:pt x="718" y="2915"/>
                      </a:cubicBezTo>
                      <a:cubicBezTo>
                        <a:pt x="726" y="2923"/>
                        <a:pt x="746" y="2919"/>
                        <a:pt x="752" y="2910"/>
                      </a:cubicBezTo>
                      <a:cubicBezTo>
                        <a:pt x="754" y="2908"/>
                        <a:pt x="754" y="2905"/>
                        <a:pt x="755" y="2903"/>
                      </a:cubicBezTo>
                      <a:cubicBezTo>
                        <a:pt x="756" y="2904"/>
                        <a:pt x="756" y="2904"/>
                        <a:pt x="756" y="2904"/>
                      </a:cubicBezTo>
                      <a:cubicBezTo>
                        <a:pt x="765" y="2905"/>
                        <a:pt x="775" y="2902"/>
                        <a:pt x="776" y="2896"/>
                      </a:cubicBezTo>
                      <a:cubicBezTo>
                        <a:pt x="777" y="2894"/>
                        <a:pt x="777" y="2892"/>
                        <a:pt x="777" y="2889"/>
                      </a:cubicBezTo>
                      <a:cubicBezTo>
                        <a:pt x="777" y="2889"/>
                        <a:pt x="777" y="2889"/>
                        <a:pt x="777" y="2889"/>
                      </a:cubicBezTo>
                      <a:cubicBezTo>
                        <a:pt x="778" y="2888"/>
                        <a:pt x="779" y="2888"/>
                        <a:pt x="780" y="2887"/>
                      </a:cubicBezTo>
                      <a:cubicBezTo>
                        <a:pt x="787" y="2881"/>
                        <a:pt x="778" y="2869"/>
                        <a:pt x="775" y="2861"/>
                      </a:cubicBezTo>
                      <a:cubicBezTo>
                        <a:pt x="771" y="2850"/>
                        <a:pt x="766" y="2845"/>
                        <a:pt x="756" y="2840"/>
                      </a:cubicBezTo>
                      <a:cubicBezTo>
                        <a:pt x="747" y="2835"/>
                        <a:pt x="743" y="2827"/>
                        <a:pt x="731" y="2817"/>
                      </a:cubicBezTo>
                      <a:cubicBezTo>
                        <a:pt x="718" y="2808"/>
                        <a:pt x="694" y="2756"/>
                        <a:pt x="695" y="2755"/>
                      </a:cubicBezTo>
                      <a:cubicBezTo>
                        <a:pt x="702" y="2740"/>
                        <a:pt x="700" y="2722"/>
                        <a:pt x="698" y="2713"/>
                      </a:cubicBezTo>
                      <a:cubicBezTo>
                        <a:pt x="695" y="2703"/>
                        <a:pt x="700" y="2661"/>
                        <a:pt x="714" y="2609"/>
                      </a:cubicBezTo>
                      <a:cubicBezTo>
                        <a:pt x="727" y="2556"/>
                        <a:pt x="761" y="2481"/>
                        <a:pt x="764" y="2399"/>
                      </a:cubicBezTo>
                      <a:cubicBezTo>
                        <a:pt x="766" y="2349"/>
                        <a:pt x="759" y="2259"/>
                        <a:pt x="760" y="2189"/>
                      </a:cubicBezTo>
                      <a:cubicBezTo>
                        <a:pt x="761" y="2145"/>
                        <a:pt x="775" y="2114"/>
                        <a:pt x="776" y="2107"/>
                      </a:cubicBezTo>
                      <a:cubicBezTo>
                        <a:pt x="782" y="2079"/>
                        <a:pt x="782" y="2029"/>
                        <a:pt x="787" y="2014"/>
                      </a:cubicBezTo>
                      <a:cubicBezTo>
                        <a:pt x="869" y="1762"/>
                        <a:pt x="825" y="1562"/>
                        <a:pt x="822" y="1512"/>
                      </a:cubicBezTo>
                      <a:cubicBezTo>
                        <a:pt x="823" y="1512"/>
                        <a:pt x="823" y="1512"/>
                        <a:pt x="823" y="1512"/>
                      </a:cubicBezTo>
                      <a:cubicBezTo>
                        <a:pt x="821" y="1472"/>
                        <a:pt x="828" y="1447"/>
                        <a:pt x="825" y="1429"/>
                      </a:cubicBezTo>
                      <a:cubicBezTo>
                        <a:pt x="825" y="1428"/>
                        <a:pt x="825" y="1427"/>
                        <a:pt x="825" y="1425"/>
                      </a:cubicBezTo>
                      <a:cubicBezTo>
                        <a:pt x="825" y="1425"/>
                        <a:pt x="825" y="1424"/>
                        <a:pt x="825" y="1424"/>
                      </a:cubicBezTo>
                      <a:cubicBezTo>
                        <a:pt x="825" y="1423"/>
                        <a:pt x="824" y="1422"/>
                        <a:pt x="824" y="1421"/>
                      </a:cubicBezTo>
                      <a:cubicBezTo>
                        <a:pt x="824" y="1421"/>
                        <a:pt x="824" y="1420"/>
                        <a:pt x="824" y="1420"/>
                      </a:cubicBezTo>
                      <a:cubicBezTo>
                        <a:pt x="824" y="1419"/>
                        <a:pt x="824" y="1418"/>
                        <a:pt x="824" y="1417"/>
                      </a:cubicBezTo>
                      <a:cubicBezTo>
                        <a:pt x="824" y="1416"/>
                        <a:pt x="824" y="1416"/>
                        <a:pt x="824" y="1415"/>
                      </a:cubicBezTo>
                      <a:cubicBezTo>
                        <a:pt x="824" y="1414"/>
                        <a:pt x="824" y="1413"/>
                        <a:pt x="823" y="1412"/>
                      </a:cubicBezTo>
                      <a:cubicBezTo>
                        <a:pt x="823" y="1411"/>
                        <a:pt x="823" y="1411"/>
                        <a:pt x="823" y="1410"/>
                      </a:cubicBezTo>
                      <a:cubicBezTo>
                        <a:pt x="823" y="1409"/>
                        <a:pt x="823" y="1408"/>
                        <a:pt x="823" y="1407"/>
                      </a:cubicBezTo>
                      <a:cubicBezTo>
                        <a:pt x="823" y="1406"/>
                        <a:pt x="823" y="1406"/>
                        <a:pt x="822" y="1405"/>
                      </a:cubicBezTo>
                      <a:cubicBezTo>
                        <a:pt x="822" y="1404"/>
                        <a:pt x="822" y="1403"/>
                        <a:pt x="822" y="1401"/>
                      </a:cubicBezTo>
                      <a:cubicBezTo>
                        <a:pt x="822" y="1401"/>
                        <a:pt x="822" y="1400"/>
                        <a:pt x="822" y="1399"/>
                      </a:cubicBezTo>
                      <a:cubicBezTo>
                        <a:pt x="821" y="1398"/>
                        <a:pt x="821" y="1397"/>
                        <a:pt x="821" y="1396"/>
                      </a:cubicBezTo>
                      <a:cubicBezTo>
                        <a:pt x="821" y="1395"/>
                        <a:pt x="821" y="1394"/>
                        <a:pt x="821" y="1394"/>
                      </a:cubicBezTo>
                      <a:cubicBezTo>
                        <a:pt x="821" y="1392"/>
                        <a:pt x="820" y="1391"/>
                        <a:pt x="820" y="1390"/>
                      </a:cubicBezTo>
                      <a:cubicBezTo>
                        <a:pt x="820" y="1389"/>
                        <a:pt x="820" y="1388"/>
                        <a:pt x="820" y="1387"/>
                      </a:cubicBezTo>
                      <a:cubicBezTo>
                        <a:pt x="820" y="1386"/>
                        <a:pt x="819" y="1385"/>
                        <a:pt x="819" y="1384"/>
                      </a:cubicBezTo>
                      <a:cubicBezTo>
                        <a:pt x="819" y="1383"/>
                        <a:pt x="819" y="1382"/>
                        <a:pt x="819" y="1381"/>
                      </a:cubicBezTo>
                      <a:cubicBezTo>
                        <a:pt x="818" y="1380"/>
                        <a:pt x="818" y="1379"/>
                        <a:pt x="818" y="1377"/>
                      </a:cubicBezTo>
                      <a:cubicBezTo>
                        <a:pt x="818" y="1376"/>
                        <a:pt x="818" y="1376"/>
                        <a:pt x="818" y="1375"/>
                      </a:cubicBezTo>
                      <a:cubicBezTo>
                        <a:pt x="817" y="1374"/>
                        <a:pt x="817" y="1372"/>
                        <a:pt x="817" y="1371"/>
                      </a:cubicBezTo>
                      <a:cubicBezTo>
                        <a:pt x="817" y="1370"/>
                        <a:pt x="816" y="1369"/>
                        <a:pt x="816" y="1369"/>
                      </a:cubicBezTo>
                      <a:cubicBezTo>
                        <a:pt x="816" y="1367"/>
                        <a:pt x="816" y="1366"/>
                        <a:pt x="816" y="1364"/>
                      </a:cubicBezTo>
                      <a:cubicBezTo>
                        <a:pt x="815" y="1363"/>
                        <a:pt x="815" y="1363"/>
                        <a:pt x="815" y="1362"/>
                      </a:cubicBezTo>
                      <a:cubicBezTo>
                        <a:pt x="815" y="1360"/>
                        <a:pt x="815" y="1359"/>
                        <a:pt x="814" y="1358"/>
                      </a:cubicBezTo>
                      <a:cubicBezTo>
                        <a:pt x="814" y="1357"/>
                        <a:pt x="814" y="1356"/>
                        <a:pt x="814" y="1355"/>
                      </a:cubicBezTo>
                      <a:cubicBezTo>
                        <a:pt x="814" y="1354"/>
                        <a:pt x="813" y="1352"/>
                        <a:pt x="813" y="1351"/>
                      </a:cubicBezTo>
                      <a:cubicBezTo>
                        <a:pt x="813" y="1350"/>
                        <a:pt x="813" y="1349"/>
                        <a:pt x="812" y="1348"/>
                      </a:cubicBezTo>
                      <a:cubicBezTo>
                        <a:pt x="812" y="1347"/>
                        <a:pt x="812" y="1346"/>
                        <a:pt x="812" y="1345"/>
                      </a:cubicBezTo>
                      <a:cubicBezTo>
                        <a:pt x="811" y="1344"/>
                        <a:pt x="811" y="1343"/>
                        <a:pt x="811" y="1342"/>
                      </a:cubicBezTo>
                      <a:cubicBezTo>
                        <a:pt x="811" y="1341"/>
                        <a:pt x="811" y="1339"/>
                        <a:pt x="810" y="1338"/>
                      </a:cubicBezTo>
                      <a:cubicBezTo>
                        <a:pt x="810" y="1337"/>
                        <a:pt x="810" y="1336"/>
                        <a:pt x="810" y="1335"/>
                      </a:cubicBezTo>
                      <a:cubicBezTo>
                        <a:pt x="809" y="1334"/>
                        <a:pt x="809" y="1333"/>
                        <a:pt x="809" y="1332"/>
                      </a:cubicBezTo>
                      <a:cubicBezTo>
                        <a:pt x="809" y="1331"/>
                        <a:pt x="808" y="1330"/>
                        <a:pt x="808" y="1329"/>
                      </a:cubicBezTo>
                      <a:cubicBezTo>
                        <a:pt x="808" y="1328"/>
                        <a:pt x="808" y="1326"/>
                        <a:pt x="808" y="1325"/>
                      </a:cubicBezTo>
                      <a:cubicBezTo>
                        <a:pt x="807" y="1324"/>
                        <a:pt x="807" y="1323"/>
                        <a:pt x="807" y="1322"/>
                      </a:cubicBezTo>
                      <a:cubicBezTo>
                        <a:pt x="807" y="1321"/>
                        <a:pt x="806" y="1320"/>
                        <a:pt x="806" y="1319"/>
                      </a:cubicBezTo>
                      <a:cubicBezTo>
                        <a:pt x="806" y="1318"/>
                        <a:pt x="806" y="1317"/>
                        <a:pt x="805" y="1316"/>
                      </a:cubicBezTo>
                      <a:cubicBezTo>
                        <a:pt x="805" y="1315"/>
                        <a:pt x="805" y="1314"/>
                        <a:pt x="805" y="1314"/>
                      </a:cubicBezTo>
                      <a:cubicBezTo>
                        <a:pt x="805" y="1312"/>
                        <a:pt x="804" y="1311"/>
                        <a:pt x="804" y="1310"/>
                      </a:cubicBezTo>
                      <a:cubicBezTo>
                        <a:pt x="804" y="1309"/>
                        <a:pt x="804" y="1309"/>
                        <a:pt x="804" y="1308"/>
                      </a:cubicBezTo>
                      <a:cubicBezTo>
                        <a:pt x="803" y="1307"/>
                        <a:pt x="803" y="1305"/>
                        <a:pt x="803" y="1304"/>
                      </a:cubicBezTo>
                      <a:cubicBezTo>
                        <a:pt x="803" y="1304"/>
                        <a:pt x="802" y="1303"/>
                        <a:pt x="802" y="1303"/>
                      </a:cubicBezTo>
                      <a:cubicBezTo>
                        <a:pt x="802" y="1301"/>
                        <a:pt x="802" y="1300"/>
                        <a:pt x="801" y="1299"/>
                      </a:cubicBezTo>
                      <a:cubicBezTo>
                        <a:pt x="801" y="1298"/>
                        <a:pt x="801" y="1298"/>
                        <a:pt x="801" y="1298"/>
                      </a:cubicBezTo>
                      <a:cubicBezTo>
                        <a:pt x="798" y="1284"/>
                        <a:pt x="795" y="1273"/>
                        <a:pt x="793" y="1268"/>
                      </a:cubicBezTo>
                      <a:cubicBezTo>
                        <a:pt x="793" y="1268"/>
                        <a:pt x="793" y="1268"/>
                        <a:pt x="793" y="1268"/>
                      </a:cubicBezTo>
                      <a:cubicBezTo>
                        <a:pt x="793" y="1267"/>
                        <a:pt x="793" y="1266"/>
                        <a:pt x="792" y="1266"/>
                      </a:cubicBezTo>
                      <a:cubicBezTo>
                        <a:pt x="792" y="1266"/>
                        <a:pt x="792" y="1266"/>
                        <a:pt x="792" y="1266"/>
                      </a:cubicBezTo>
                      <a:cubicBezTo>
                        <a:pt x="792" y="1265"/>
                        <a:pt x="793" y="1265"/>
                        <a:pt x="793" y="1265"/>
                      </a:cubicBezTo>
                      <a:cubicBezTo>
                        <a:pt x="792" y="1264"/>
                        <a:pt x="792" y="1264"/>
                        <a:pt x="792" y="1264"/>
                      </a:cubicBezTo>
                      <a:cubicBezTo>
                        <a:pt x="792" y="1264"/>
                        <a:pt x="806" y="1107"/>
                        <a:pt x="803" y="1098"/>
                      </a:cubicBezTo>
                      <a:cubicBezTo>
                        <a:pt x="804" y="1068"/>
                        <a:pt x="820" y="1011"/>
                        <a:pt x="818" y="980"/>
                      </a:cubicBezTo>
                      <a:cubicBezTo>
                        <a:pt x="820" y="942"/>
                        <a:pt x="825" y="918"/>
                        <a:pt x="825" y="904"/>
                      </a:cubicBezTo>
                      <a:cubicBezTo>
                        <a:pt x="825" y="902"/>
                        <a:pt x="825" y="902"/>
                        <a:pt x="825" y="902"/>
                      </a:cubicBezTo>
                      <a:cubicBezTo>
                        <a:pt x="826" y="915"/>
                        <a:pt x="827" y="926"/>
                        <a:pt x="827" y="932"/>
                      </a:cubicBezTo>
                      <a:cubicBezTo>
                        <a:pt x="829" y="942"/>
                        <a:pt x="829" y="957"/>
                        <a:pt x="831" y="960"/>
                      </a:cubicBezTo>
                      <a:cubicBezTo>
                        <a:pt x="833" y="975"/>
                        <a:pt x="845" y="1059"/>
                        <a:pt x="846" y="1090"/>
                      </a:cubicBezTo>
                      <a:cubicBezTo>
                        <a:pt x="840" y="1132"/>
                        <a:pt x="839" y="1159"/>
                        <a:pt x="851" y="1219"/>
                      </a:cubicBezTo>
                      <a:cubicBezTo>
                        <a:pt x="856" y="1251"/>
                        <a:pt x="914" y="1393"/>
                        <a:pt x="917" y="1409"/>
                      </a:cubicBezTo>
                      <a:cubicBezTo>
                        <a:pt x="920" y="1425"/>
                        <a:pt x="924" y="1441"/>
                        <a:pt x="926" y="1445"/>
                      </a:cubicBezTo>
                      <a:cubicBezTo>
                        <a:pt x="928" y="1449"/>
                        <a:pt x="914" y="1471"/>
                        <a:pt x="918" y="1486"/>
                      </a:cubicBezTo>
                      <a:cubicBezTo>
                        <a:pt x="922" y="1500"/>
                        <a:pt x="896" y="1546"/>
                        <a:pt x="904" y="1589"/>
                      </a:cubicBezTo>
                      <a:cubicBezTo>
                        <a:pt x="912" y="1632"/>
                        <a:pt x="913" y="1638"/>
                        <a:pt x="914" y="1647"/>
                      </a:cubicBezTo>
                      <a:cubicBezTo>
                        <a:pt x="915" y="1657"/>
                        <a:pt x="921" y="1667"/>
                        <a:pt x="924" y="1679"/>
                      </a:cubicBezTo>
                      <a:cubicBezTo>
                        <a:pt x="927" y="1691"/>
                        <a:pt x="932" y="1720"/>
                        <a:pt x="939" y="1720"/>
                      </a:cubicBezTo>
                      <a:cubicBezTo>
                        <a:pt x="940" y="1720"/>
                        <a:pt x="941" y="1720"/>
                        <a:pt x="941" y="1720"/>
                      </a:cubicBezTo>
                      <a:cubicBezTo>
                        <a:pt x="942" y="1720"/>
                        <a:pt x="942" y="1720"/>
                        <a:pt x="942" y="1720"/>
                      </a:cubicBezTo>
                      <a:cubicBezTo>
                        <a:pt x="942" y="1720"/>
                        <a:pt x="943" y="1720"/>
                        <a:pt x="943" y="1720"/>
                      </a:cubicBezTo>
                      <a:cubicBezTo>
                        <a:pt x="943" y="1720"/>
                        <a:pt x="943" y="1720"/>
                        <a:pt x="944" y="1720"/>
                      </a:cubicBezTo>
                      <a:cubicBezTo>
                        <a:pt x="944" y="1720"/>
                        <a:pt x="944" y="1720"/>
                        <a:pt x="944" y="1719"/>
                      </a:cubicBezTo>
                      <a:cubicBezTo>
                        <a:pt x="945" y="1719"/>
                        <a:pt x="945" y="1719"/>
                        <a:pt x="945" y="1719"/>
                      </a:cubicBezTo>
                      <a:cubicBezTo>
                        <a:pt x="945" y="1719"/>
                        <a:pt x="945" y="1719"/>
                        <a:pt x="945" y="1719"/>
                      </a:cubicBezTo>
                      <a:cubicBezTo>
                        <a:pt x="946" y="1718"/>
                        <a:pt x="946" y="1718"/>
                        <a:pt x="947" y="1717"/>
                      </a:cubicBezTo>
                      <a:cubicBezTo>
                        <a:pt x="947" y="1717"/>
                        <a:pt x="947" y="1717"/>
                        <a:pt x="947" y="1717"/>
                      </a:cubicBezTo>
                      <a:cubicBezTo>
                        <a:pt x="947" y="1717"/>
                        <a:pt x="947" y="1717"/>
                        <a:pt x="947" y="1716"/>
                      </a:cubicBezTo>
                      <a:cubicBezTo>
                        <a:pt x="947" y="1716"/>
                        <a:pt x="947" y="1716"/>
                        <a:pt x="947" y="1716"/>
                      </a:cubicBezTo>
                      <a:cubicBezTo>
                        <a:pt x="947" y="1717"/>
                        <a:pt x="947" y="1717"/>
                        <a:pt x="947" y="1717"/>
                      </a:cubicBezTo>
                      <a:cubicBezTo>
                        <a:pt x="947" y="1717"/>
                        <a:pt x="947" y="1716"/>
                        <a:pt x="947" y="1716"/>
                      </a:cubicBezTo>
                      <a:cubicBezTo>
                        <a:pt x="947" y="1716"/>
                        <a:pt x="947" y="1716"/>
                        <a:pt x="947" y="1716"/>
                      </a:cubicBezTo>
                      <a:cubicBezTo>
                        <a:pt x="947" y="1716"/>
                        <a:pt x="947" y="1715"/>
                        <a:pt x="947" y="1715"/>
                      </a:cubicBezTo>
                      <a:cubicBezTo>
                        <a:pt x="947" y="1715"/>
                        <a:pt x="949" y="1742"/>
                        <a:pt x="963" y="1742"/>
                      </a:cubicBezTo>
                      <a:cubicBezTo>
                        <a:pt x="972" y="1741"/>
                        <a:pt x="972" y="1733"/>
                        <a:pt x="972" y="1733"/>
                      </a:cubicBezTo>
                      <a:cubicBezTo>
                        <a:pt x="972" y="1733"/>
                        <a:pt x="974" y="1755"/>
                        <a:pt x="987" y="1753"/>
                      </a:cubicBezTo>
                      <a:cubicBezTo>
                        <a:pt x="999" y="1751"/>
                        <a:pt x="999" y="1739"/>
                        <a:pt x="999" y="1739"/>
                      </a:cubicBezTo>
                      <a:cubicBezTo>
                        <a:pt x="1007" y="1743"/>
                        <a:pt x="1020" y="1742"/>
                        <a:pt x="1023" y="1728"/>
                      </a:cubicBezTo>
                      <a:cubicBezTo>
                        <a:pt x="1026" y="1714"/>
                        <a:pt x="1033" y="1686"/>
                        <a:pt x="1032" y="1675"/>
                      </a:cubicBezTo>
                      <a:cubicBezTo>
                        <a:pt x="1032" y="1665"/>
                        <a:pt x="1039" y="1642"/>
                        <a:pt x="1039" y="1633"/>
                      </a:cubicBezTo>
                      <a:cubicBezTo>
                        <a:pt x="1046" y="1606"/>
                        <a:pt x="1053" y="1597"/>
                        <a:pt x="1051" y="1589"/>
                      </a:cubicBezTo>
                      <a:cubicBezTo>
                        <a:pt x="1060" y="1599"/>
                        <a:pt x="1068" y="1609"/>
                        <a:pt x="1072" y="1611"/>
                      </a:cubicBezTo>
                      <a:cubicBezTo>
                        <a:pt x="1074" y="1627"/>
                        <a:pt x="1090" y="1651"/>
                        <a:pt x="1103" y="1652"/>
                      </a:cubicBezTo>
                      <a:cubicBezTo>
                        <a:pt x="1120" y="1653"/>
                        <a:pt x="1116" y="1641"/>
                        <a:pt x="1111" y="1628"/>
                      </a:cubicBezTo>
                      <a:close/>
                      <a:moveTo>
                        <a:pt x="672" y="310"/>
                      </a:moveTo>
                      <a:cubicBezTo>
                        <a:pt x="672" y="310"/>
                        <a:pt x="672" y="310"/>
                        <a:pt x="672" y="310"/>
                      </a:cubicBezTo>
                      <a:cubicBezTo>
                        <a:pt x="672" y="310"/>
                        <a:pt x="672" y="310"/>
                        <a:pt x="672" y="310"/>
                      </a:cubicBezTo>
                      <a:cubicBezTo>
                        <a:pt x="672" y="310"/>
                        <a:pt x="672" y="310"/>
                        <a:pt x="672" y="310"/>
                      </a:cubicBezTo>
                      <a:close/>
                    </a:path>
                  </a:pathLst>
                </a:custGeom>
                <a:noFill/>
                <a:ln w="3175" cap="rnd"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800" b="1"/>
                </a:p>
              </p:txBody>
            </p:sp>
            <p:sp>
              <p:nvSpPr>
                <p:cNvPr id="35" name="Oval 34">
                  <a:extLst>
                    <a:ext uri="{FF2B5EF4-FFF2-40B4-BE49-F238E27FC236}">
                      <a16:creationId xmlns:a16="http://schemas.microsoft.com/office/drawing/2014/main" id="{E6DF7510-972A-A923-CDAB-D23EBD688DB7}"/>
                    </a:ext>
                  </a:extLst>
                </p:cNvPr>
                <p:cNvSpPr>
                  <a:spLocks noChangeAspect="1"/>
                </p:cNvSpPr>
                <p:nvPr/>
              </p:nvSpPr>
              <p:spPr>
                <a:xfrm>
                  <a:off x="5613164" y="1389530"/>
                  <a:ext cx="73883" cy="57291"/>
                </a:xfrm>
                <a:prstGeom prst="ellipse">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p>
              </p:txBody>
            </p:sp>
            <p:sp>
              <p:nvSpPr>
                <p:cNvPr id="36" name="Oval 35">
                  <a:extLst>
                    <a:ext uri="{FF2B5EF4-FFF2-40B4-BE49-F238E27FC236}">
                      <a16:creationId xmlns:a16="http://schemas.microsoft.com/office/drawing/2014/main" id="{4DB5F729-EF92-7CFC-5FEE-B25D457ADB40}"/>
                    </a:ext>
                  </a:extLst>
                </p:cNvPr>
                <p:cNvSpPr>
                  <a:spLocks noChangeAspect="1"/>
                </p:cNvSpPr>
                <p:nvPr/>
              </p:nvSpPr>
              <p:spPr>
                <a:xfrm>
                  <a:off x="5571940" y="1040010"/>
                  <a:ext cx="73883" cy="57291"/>
                </a:xfrm>
                <a:prstGeom prst="ellipse">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p>
              </p:txBody>
            </p:sp>
            <p:sp>
              <p:nvSpPr>
                <p:cNvPr id="37" name="Oval 36">
                  <a:extLst>
                    <a:ext uri="{FF2B5EF4-FFF2-40B4-BE49-F238E27FC236}">
                      <a16:creationId xmlns:a16="http://schemas.microsoft.com/office/drawing/2014/main" id="{09492EF4-8A19-F5D8-63A5-E55AD9190768}"/>
                    </a:ext>
                  </a:extLst>
                </p:cNvPr>
                <p:cNvSpPr>
                  <a:spLocks noChangeAspect="1"/>
                </p:cNvSpPr>
                <p:nvPr/>
              </p:nvSpPr>
              <p:spPr>
                <a:xfrm>
                  <a:off x="5555682" y="1236426"/>
                  <a:ext cx="73883" cy="57291"/>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p>
              </p:txBody>
            </p:sp>
          </p:grpSp>
          <p:sp>
            <p:nvSpPr>
              <p:cNvPr id="33" name="Arrow: Curved Left 32">
                <a:extLst>
                  <a:ext uri="{FF2B5EF4-FFF2-40B4-BE49-F238E27FC236}">
                    <a16:creationId xmlns:a16="http://schemas.microsoft.com/office/drawing/2014/main" id="{0444CBD1-25B3-8272-599E-1BE3A91385B6}"/>
                  </a:ext>
                </a:extLst>
              </p:cNvPr>
              <p:cNvSpPr/>
              <p:nvPr/>
            </p:nvSpPr>
            <p:spPr>
              <a:xfrm rot="18626210">
                <a:off x="6234262" y="3412801"/>
                <a:ext cx="114799" cy="24049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solidFill>
                    <a:schemeClr val="tx1"/>
                  </a:solidFill>
                </a:endParaRPr>
              </a:p>
            </p:txBody>
          </p:sp>
        </p:grpSp>
        <p:grpSp>
          <p:nvGrpSpPr>
            <p:cNvPr id="27" name="Group 26">
              <a:extLst>
                <a:ext uri="{FF2B5EF4-FFF2-40B4-BE49-F238E27FC236}">
                  <a16:creationId xmlns:a16="http://schemas.microsoft.com/office/drawing/2014/main" id="{0DC904F9-A8F2-1E11-6F29-A7405F76A1BF}"/>
                </a:ext>
              </a:extLst>
            </p:cNvPr>
            <p:cNvGrpSpPr/>
            <p:nvPr/>
          </p:nvGrpSpPr>
          <p:grpSpPr>
            <a:xfrm>
              <a:off x="10226061" y="2407196"/>
              <a:ext cx="419648" cy="290944"/>
              <a:chOff x="9011932" y="2312028"/>
              <a:chExt cx="467600" cy="276376"/>
            </a:xfrm>
          </p:grpSpPr>
          <p:sp>
            <p:nvSpPr>
              <p:cNvPr id="28" name="Lightning Bolt 27">
                <a:extLst>
                  <a:ext uri="{FF2B5EF4-FFF2-40B4-BE49-F238E27FC236}">
                    <a16:creationId xmlns:a16="http://schemas.microsoft.com/office/drawing/2014/main" id="{1D25A2CD-2C70-8FF3-BD27-1A2E67CBE00F}"/>
                  </a:ext>
                </a:extLst>
              </p:cNvPr>
              <p:cNvSpPr>
                <a:spLocks noChangeAspect="1"/>
              </p:cNvSpPr>
              <p:nvPr/>
            </p:nvSpPr>
            <p:spPr>
              <a:xfrm rot="21110665">
                <a:off x="9011932" y="2404805"/>
                <a:ext cx="223126" cy="183599"/>
              </a:xfrm>
              <a:prstGeom prst="lightningBolt">
                <a:avLst/>
              </a:prstGeom>
              <a:ln w="6350"/>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en-GB" sz="800" b="1"/>
              </a:p>
            </p:txBody>
          </p:sp>
          <p:sp>
            <p:nvSpPr>
              <p:cNvPr id="29" name="Lightning Bolt 28">
                <a:extLst>
                  <a:ext uri="{FF2B5EF4-FFF2-40B4-BE49-F238E27FC236}">
                    <a16:creationId xmlns:a16="http://schemas.microsoft.com/office/drawing/2014/main" id="{55243C9D-C9A0-3898-4820-8CAB42E8C452}"/>
                  </a:ext>
                </a:extLst>
              </p:cNvPr>
              <p:cNvSpPr>
                <a:spLocks noChangeAspect="1"/>
              </p:cNvSpPr>
              <p:nvPr/>
            </p:nvSpPr>
            <p:spPr>
              <a:xfrm>
                <a:off x="9123495" y="2361155"/>
                <a:ext cx="223126" cy="183599"/>
              </a:xfrm>
              <a:prstGeom prst="lightningBolt">
                <a:avLst/>
              </a:prstGeom>
              <a:ln w="6350"/>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en-GB" sz="800" b="1"/>
              </a:p>
            </p:txBody>
          </p:sp>
          <p:sp>
            <p:nvSpPr>
              <p:cNvPr id="30" name="Lightning Bolt 29">
                <a:extLst>
                  <a:ext uri="{FF2B5EF4-FFF2-40B4-BE49-F238E27FC236}">
                    <a16:creationId xmlns:a16="http://schemas.microsoft.com/office/drawing/2014/main" id="{824954C3-8B95-E8D2-FC99-C3B172CFFED8}"/>
                  </a:ext>
                </a:extLst>
              </p:cNvPr>
              <p:cNvSpPr>
                <a:spLocks noChangeAspect="1"/>
              </p:cNvSpPr>
              <p:nvPr/>
            </p:nvSpPr>
            <p:spPr>
              <a:xfrm rot="319936">
                <a:off x="9256406" y="2312028"/>
                <a:ext cx="223126" cy="183599"/>
              </a:xfrm>
              <a:prstGeom prst="lightningBolt">
                <a:avLst/>
              </a:prstGeom>
              <a:ln w="6350"/>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en-GB" sz="800" b="1"/>
              </a:p>
            </p:txBody>
          </p:sp>
        </p:grpSp>
      </p:grpSp>
      <p:sp>
        <p:nvSpPr>
          <p:cNvPr id="73" name="Flowchart: Alternate Process 72">
            <a:extLst>
              <a:ext uri="{FF2B5EF4-FFF2-40B4-BE49-F238E27FC236}">
                <a16:creationId xmlns:a16="http://schemas.microsoft.com/office/drawing/2014/main" id="{C447C645-7A6B-6EAA-468F-C36C076BC6DB}"/>
              </a:ext>
            </a:extLst>
          </p:cNvPr>
          <p:cNvSpPr/>
          <p:nvPr/>
        </p:nvSpPr>
        <p:spPr>
          <a:xfrm>
            <a:off x="6528460" y="1487512"/>
            <a:ext cx="3241476" cy="2671177"/>
          </a:xfrm>
          <a:prstGeom prst="flowChartAlternate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C:\Users\khoueiryr\Desktop\Director presentation\score.tif">
            <a:extLst>
              <a:ext uri="{FF2B5EF4-FFF2-40B4-BE49-F238E27FC236}">
                <a16:creationId xmlns:a16="http://schemas.microsoft.com/office/drawing/2014/main" id="{F6C6E6DD-EF6E-F009-F3C6-41C72C29976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799"/>
          <a:stretch/>
        </p:blipFill>
        <p:spPr bwMode="auto">
          <a:xfrm>
            <a:off x="6654179" y="1620551"/>
            <a:ext cx="2402794" cy="24050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khoueiryr\Desktop\Director presentation\legend 2 score.tif">
            <a:extLst>
              <a:ext uri="{FF2B5EF4-FFF2-40B4-BE49-F238E27FC236}">
                <a16:creationId xmlns:a16="http://schemas.microsoft.com/office/drawing/2014/main" id="{2063EB06-614D-5448-86E6-1F59736D24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19804" y="3326845"/>
            <a:ext cx="799347" cy="7334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07CC06B-6D25-D1C0-D36B-A572740EEE28}"/>
              </a:ext>
            </a:extLst>
          </p:cNvPr>
          <p:cNvSpPr/>
          <p:nvPr/>
        </p:nvSpPr>
        <p:spPr>
          <a:xfrm>
            <a:off x="5906870" y="943381"/>
            <a:ext cx="4630478" cy="602963"/>
          </a:xfrm>
          <a:prstGeom prst="rect">
            <a:avLst/>
          </a:prstGeom>
          <a:noFill/>
          <a:ln>
            <a:noFill/>
          </a:ln>
        </p:spPr>
        <p:txBody>
          <a:bodyPr wrap="square" lIns="109449" tIns="54726" rIns="109449" bIns="54726">
            <a:spAutoFit/>
          </a:bodyPr>
          <a:lstStyle/>
          <a:p>
            <a:pPr algn="ctr"/>
            <a:r>
              <a:rPr lang="en-GB" sz="1600" b="1" i="1" kern="0" dirty="0">
                <a:solidFill>
                  <a:schemeClr val="accent1"/>
                </a:solidFill>
                <a:latin typeface="+mj-lt"/>
                <a:cs typeface="Arial" panose="020B0604020202020204" pitchFamily="34" charset="0"/>
              </a:rPr>
              <a:t>Characterization of the </a:t>
            </a:r>
            <a:r>
              <a:rPr lang="en-GB" sz="1600" b="1" i="1" kern="0" dirty="0" err="1">
                <a:solidFill>
                  <a:schemeClr val="accent1"/>
                </a:solidFill>
                <a:latin typeface="+mj-lt"/>
                <a:cs typeface="Arial" panose="020B0604020202020204" pitchFamily="34" charset="0"/>
              </a:rPr>
              <a:t>epidriver</a:t>
            </a:r>
            <a:r>
              <a:rPr lang="en-GB" sz="1600" b="1" i="1" kern="0" dirty="0">
                <a:solidFill>
                  <a:schemeClr val="accent1"/>
                </a:solidFill>
                <a:latin typeface="+mj-lt"/>
                <a:cs typeface="Arial" panose="020B0604020202020204" pitchFamily="34" charset="0"/>
              </a:rPr>
              <a:t> potential</a:t>
            </a:r>
          </a:p>
          <a:p>
            <a:pPr algn="ctr"/>
            <a:r>
              <a:rPr lang="en-GB" sz="1600" b="1" i="1" kern="0" dirty="0">
                <a:solidFill>
                  <a:schemeClr val="accent1"/>
                </a:solidFill>
                <a:latin typeface="+mj-lt"/>
                <a:cs typeface="Arial" panose="020B0604020202020204" pitchFamily="34" charset="0"/>
              </a:rPr>
              <a:t>(Pan and Per-Cancer) </a:t>
            </a:r>
          </a:p>
        </p:txBody>
      </p:sp>
      <p:sp>
        <p:nvSpPr>
          <p:cNvPr id="15" name="Flowchart: Alternate Process 14">
            <a:extLst>
              <a:ext uri="{FF2B5EF4-FFF2-40B4-BE49-F238E27FC236}">
                <a16:creationId xmlns:a16="http://schemas.microsoft.com/office/drawing/2014/main" id="{3854DC6B-87A6-BDD7-500C-201C82A31837}"/>
              </a:ext>
            </a:extLst>
          </p:cNvPr>
          <p:cNvSpPr/>
          <p:nvPr/>
        </p:nvSpPr>
        <p:spPr>
          <a:xfrm>
            <a:off x="1694551" y="1293491"/>
            <a:ext cx="1641135" cy="2772240"/>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p>
        </p:txBody>
      </p:sp>
      <p:sp>
        <p:nvSpPr>
          <p:cNvPr id="16" name="Flowchart: Alternate Process 15">
            <a:extLst>
              <a:ext uri="{FF2B5EF4-FFF2-40B4-BE49-F238E27FC236}">
                <a16:creationId xmlns:a16="http://schemas.microsoft.com/office/drawing/2014/main" id="{CBB8C70B-2B5F-1352-D5D8-F530385D2881}"/>
              </a:ext>
            </a:extLst>
          </p:cNvPr>
          <p:cNvSpPr/>
          <p:nvPr/>
        </p:nvSpPr>
        <p:spPr>
          <a:xfrm>
            <a:off x="3613493" y="1293491"/>
            <a:ext cx="1641135" cy="2772240"/>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p>
        </p:txBody>
      </p:sp>
      <p:sp>
        <p:nvSpPr>
          <p:cNvPr id="17" name="TextBox 16">
            <a:extLst>
              <a:ext uri="{FF2B5EF4-FFF2-40B4-BE49-F238E27FC236}">
                <a16:creationId xmlns:a16="http://schemas.microsoft.com/office/drawing/2014/main" id="{5D469356-E266-5F95-F8E1-C9B46F20CE29}"/>
              </a:ext>
            </a:extLst>
          </p:cNvPr>
          <p:cNvSpPr txBox="1"/>
          <p:nvPr/>
        </p:nvSpPr>
        <p:spPr>
          <a:xfrm>
            <a:off x="1694551" y="1281104"/>
            <a:ext cx="1691215" cy="1384995"/>
          </a:xfrm>
          <a:prstGeom prst="rect">
            <a:avLst/>
          </a:prstGeom>
          <a:noFill/>
        </p:spPr>
        <p:txBody>
          <a:bodyPr wrap="square" rtlCol="0">
            <a:spAutoFit/>
          </a:bodyPr>
          <a:lstStyle/>
          <a:p>
            <a:pPr algn="ctr"/>
            <a:r>
              <a:rPr lang="en-GB" sz="1200" b="1" i="1" dirty="0"/>
              <a:t>In Silico </a:t>
            </a:r>
            <a:r>
              <a:rPr lang="en-GB" sz="1200" b="1" dirty="0"/>
              <a:t>Data Curation in Clinical Samples of</a:t>
            </a:r>
          </a:p>
          <a:p>
            <a:pPr algn="ctr"/>
            <a:r>
              <a:rPr lang="en-GB" sz="1200" b="1" dirty="0"/>
              <a:t>Expression, (epi)Genetic and deregulation in 426 ERGs</a:t>
            </a:r>
          </a:p>
          <a:p>
            <a:pPr algn="ctr"/>
            <a:endParaRPr lang="en-GB" sz="1200" b="1" dirty="0"/>
          </a:p>
        </p:txBody>
      </p:sp>
      <p:grpSp>
        <p:nvGrpSpPr>
          <p:cNvPr id="75" name="Group 74">
            <a:extLst>
              <a:ext uri="{FF2B5EF4-FFF2-40B4-BE49-F238E27FC236}">
                <a16:creationId xmlns:a16="http://schemas.microsoft.com/office/drawing/2014/main" id="{2E6A5994-023B-860B-CC68-727BA052DA9B}"/>
              </a:ext>
            </a:extLst>
          </p:cNvPr>
          <p:cNvGrpSpPr/>
          <p:nvPr/>
        </p:nvGrpSpPr>
        <p:grpSpPr>
          <a:xfrm>
            <a:off x="1844074" y="2668934"/>
            <a:ext cx="1405605" cy="1140622"/>
            <a:chOff x="2428717" y="2596331"/>
            <a:chExt cx="1405605" cy="1140622"/>
          </a:xfrm>
        </p:grpSpPr>
        <p:pic>
          <p:nvPicPr>
            <p:cNvPr id="19" name="Picture 18">
              <a:extLst>
                <a:ext uri="{FF2B5EF4-FFF2-40B4-BE49-F238E27FC236}">
                  <a16:creationId xmlns:a16="http://schemas.microsoft.com/office/drawing/2014/main" id="{58695DC8-A58D-2629-C59E-12F7BA69C8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8717" y="2596331"/>
              <a:ext cx="1402325" cy="1140622"/>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3D031236-ECD6-B823-65AB-C78F45292A31}"/>
                </a:ext>
              </a:extLst>
            </p:cNvPr>
            <p:cNvPicPr>
              <a:picLocks noChangeAspect="1"/>
            </p:cNvPicPr>
            <p:nvPr/>
          </p:nvPicPr>
          <p:blipFill rotWithShape="1">
            <a:blip r:embed="rId10">
              <a:extLst>
                <a:ext uri="{28A0092B-C50C-407E-A947-70E740481C1C}">
                  <a14:useLocalDpi xmlns:a14="http://schemas.microsoft.com/office/drawing/2010/main" val="0"/>
                </a:ext>
              </a:extLst>
            </a:blip>
            <a:srcRect b="3436"/>
            <a:stretch/>
          </p:blipFill>
          <p:spPr>
            <a:xfrm>
              <a:off x="3185098" y="3487509"/>
              <a:ext cx="649224" cy="249444"/>
            </a:xfrm>
            <a:prstGeom prst="rect">
              <a:avLst/>
            </a:prstGeom>
          </p:spPr>
        </p:pic>
      </p:grpSp>
      <p:pic>
        <p:nvPicPr>
          <p:cNvPr id="21" name="Picture 20" descr="A picture containing sky&#10;&#10;Description automatically generated">
            <a:extLst>
              <a:ext uri="{FF2B5EF4-FFF2-40B4-BE49-F238E27FC236}">
                <a16:creationId xmlns:a16="http://schemas.microsoft.com/office/drawing/2014/main" id="{4F3DA0A2-A072-1028-8D94-38C8C323C7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03511" y="2538540"/>
            <a:ext cx="1440180" cy="1271016"/>
          </a:xfrm>
          <a:prstGeom prst="rect">
            <a:avLst/>
          </a:prstGeom>
        </p:spPr>
      </p:pic>
      <p:sp>
        <p:nvSpPr>
          <p:cNvPr id="22" name="TextBox 21">
            <a:extLst>
              <a:ext uri="{FF2B5EF4-FFF2-40B4-BE49-F238E27FC236}">
                <a16:creationId xmlns:a16="http://schemas.microsoft.com/office/drawing/2014/main" id="{D6234D4A-FFC3-F456-1682-C8C102ABA7C8}"/>
              </a:ext>
            </a:extLst>
          </p:cNvPr>
          <p:cNvSpPr txBox="1"/>
          <p:nvPr/>
        </p:nvSpPr>
        <p:spPr>
          <a:xfrm>
            <a:off x="3494744" y="1281104"/>
            <a:ext cx="1848521" cy="1015663"/>
          </a:xfrm>
          <a:prstGeom prst="rect">
            <a:avLst/>
          </a:prstGeom>
          <a:noFill/>
        </p:spPr>
        <p:txBody>
          <a:bodyPr wrap="square" rtlCol="0">
            <a:spAutoFit/>
          </a:bodyPr>
          <a:lstStyle/>
          <a:p>
            <a:pPr algn="ctr"/>
            <a:r>
              <a:rPr lang="en-GB" sz="1200" b="1" dirty="0"/>
              <a:t>Intra &amp; Pan-Cancer investigation</a:t>
            </a:r>
          </a:p>
          <a:p>
            <a:pPr algn="ctr"/>
            <a:endParaRPr lang="en-GB" sz="1200" b="1" dirty="0"/>
          </a:p>
          <a:p>
            <a:pPr algn="ctr"/>
            <a:r>
              <a:rPr lang="en-GB" sz="1200" b="1" dirty="0"/>
              <a:t>Intra &amp; cross-omics analyses</a:t>
            </a:r>
          </a:p>
        </p:txBody>
      </p:sp>
      <p:sp>
        <p:nvSpPr>
          <p:cNvPr id="38" name="Arrow: Right 37">
            <a:extLst>
              <a:ext uri="{FF2B5EF4-FFF2-40B4-BE49-F238E27FC236}">
                <a16:creationId xmlns:a16="http://schemas.microsoft.com/office/drawing/2014/main" id="{0D15D73D-62AB-5F21-E47F-A19DABCB6406}"/>
              </a:ext>
            </a:extLst>
          </p:cNvPr>
          <p:cNvSpPr/>
          <p:nvPr/>
        </p:nvSpPr>
        <p:spPr>
          <a:xfrm>
            <a:off x="5749395" y="2528496"/>
            <a:ext cx="398616" cy="224162"/>
          </a:xfrm>
          <a:prstGeom prst="rightArrow">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p>
        </p:txBody>
      </p:sp>
      <p:sp>
        <p:nvSpPr>
          <p:cNvPr id="72" name="Title 5">
            <a:extLst>
              <a:ext uri="{FF2B5EF4-FFF2-40B4-BE49-F238E27FC236}">
                <a16:creationId xmlns:a16="http://schemas.microsoft.com/office/drawing/2014/main" id="{8A4AC991-8394-3D07-C8B8-A232922CAF4F}"/>
              </a:ext>
            </a:extLst>
          </p:cNvPr>
          <p:cNvSpPr txBox="1">
            <a:spLocks/>
          </p:cNvSpPr>
          <p:nvPr/>
        </p:nvSpPr>
        <p:spPr>
          <a:xfrm>
            <a:off x="192947" y="272804"/>
            <a:ext cx="11999053" cy="600699"/>
          </a:xfrm>
          <a:prstGeom prst="rect">
            <a:avLst/>
          </a:prstGeom>
        </p:spPr>
        <p:txBody>
          <a:bodyPr anchor="t" anchorCtr="0"/>
          <a:lstStyle>
            <a:lvl1pPr algn="l" defTabSz="914400" rtl="0" eaLnBrk="1" latinLnBrk="0" hangingPunct="1">
              <a:lnSpc>
                <a:spcPct val="90000"/>
              </a:lnSpc>
              <a:spcBef>
                <a:spcPct val="0"/>
              </a:spcBef>
              <a:buNone/>
              <a:defRPr sz="3800" b="1" i="0" kern="1200">
                <a:solidFill>
                  <a:schemeClr val="bg1"/>
                </a:solidFill>
                <a:latin typeface="+mn-lt"/>
                <a:ea typeface="+mj-ea"/>
                <a:cs typeface="+mj-cs"/>
              </a:defRPr>
            </a:lvl1pPr>
          </a:lstStyle>
          <a:p>
            <a:r>
              <a:rPr lang="en-GB" sz="2800" dirty="0">
                <a:effectLst/>
                <a:latin typeface="+mj-lt"/>
                <a:ea typeface="Times New Roman" panose="02020603050405020304" pitchFamily="18" charset="0"/>
              </a:rPr>
              <a:t>Development of a conceptual framework allowing the identification of candidate </a:t>
            </a:r>
            <a:r>
              <a:rPr lang="en-GB" sz="2800" dirty="0" err="1">
                <a:effectLst/>
                <a:latin typeface="+mj-lt"/>
                <a:ea typeface="Times New Roman" panose="02020603050405020304" pitchFamily="18" charset="0"/>
              </a:rPr>
              <a:t>epidrivers</a:t>
            </a:r>
            <a:r>
              <a:rPr lang="en-GB" sz="2800" dirty="0">
                <a:effectLst/>
                <a:latin typeface="+mj-lt"/>
                <a:ea typeface="Times New Roman" panose="02020603050405020304" pitchFamily="18" charset="0"/>
              </a:rPr>
              <a:t> across different cancer types</a:t>
            </a:r>
            <a:endParaRPr lang="en-GB" sz="2800" dirty="0">
              <a:latin typeface="+mj-lt"/>
            </a:endParaRPr>
          </a:p>
        </p:txBody>
      </p:sp>
      <p:grpSp>
        <p:nvGrpSpPr>
          <p:cNvPr id="77" name="Group 76">
            <a:extLst>
              <a:ext uri="{FF2B5EF4-FFF2-40B4-BE49-F238E27FC236}">
                <a16:creationId xmlns:a16="http://schemas.microsoft.com/office/drawing/2014/main" id="{B6D4F142-73C7-EAE7-6828-B68C8D9E9304}"/>
              </a:ext>
            </a:extLst>
          </p:cNvPr>
          <p:cNvGrpSpPr/>
          <p:nvPr/>
        </p:nvGrpSpPr>
        <p:grpSpPr>
          <a:xfrm>
            <a:off x="5514721" y="4675628"/>
            <a:ext cx="4631486" cy="1543113"/>
            <a:chOff x="3503033" y="2466973"/>
            <a:chExt cx="4631486" cy="1543113"/>
          </a:xfrm>
        </p:grpSpPr>
        <p:sp>
          <p:nvSpPr>
            <p:cNvPr id="82" name="TextBox 81">
              <a:extLst>
                <a:ext uri="{FF2B5EF4-FFF2-40B4-BE49-F238E27FC236}">
                  <a16:creationId xmlns:a16="http://schemas.microsoft.com/office/drawing/2014/main" id="{69A03610-BE14-B983-EF6A-7C3250302275}"/>
                </a:ext>
              </a:extLst>
            </p:cNvPr>
            <p:cNvSpPr txBox="1"/>
            <p:nvPr/>
          </p:nvSpPr>
          <p:spPr>
            <a:xfrm>
              <a:off x="5943388" y="2466973"/>
              <a:ext cx="2191131" cy="461665"/>
            </a:xfrm>
            <a:prstGeom prst="rect">
              <a:avLst/>
            </a:prstGeom>
            <a:noFill/>
          </p:spPr>
          <p:txBody>
            <a:bodyPr wrap="square" rtlCol="0">
              <a:spAutoFit/>
            </a:bodyPr>
            <a:lstStyle/>
            <a:p>
              <a:pPr algn="ctr"/>
              <a:r>
                <a:rPr lang="en-GB" sz="1200" b="1" dirty="0"/>
                <a:t>Identification of candidate </a:t>
              </a:r>
              <a:r>
                <a:rPr lang="en-GB" sz="1200" b="1" dirty="0" err="1"/>
                <a:t>epidrivers</a:t>
              </a:r>
              <a:r>
                <a:rPr lang="en-GB" sz="1200" b="1" dirty="0"/>
                <a:t> of cancer hallmarks</a:t>
              </a:r>
            </a:p>
          </p:txBody>
        </p:sp>
        <p:grpSp>
          <p:nvGrpSpPr>
            <p:cNvPr id="83" name="Group 82">
              <a:extLst>
                <a:ext uri="{FF2B5EF4-FFF2-40B4-BE49-F238E27FC236}">
                  <a16:creationId xmlns:a16="http://schemas.microsoft.com/office/drawing/2014/main" id="{D0B0362E-1923-2757-04FB-5E670C315C4A}"/>
                </a:ext>
              </a:extLst>
            </p:cNvPr>
            <p:cNvGrpSpPr/>
            <p:nvPr/>
          </p:nvGrpSpPr>
          <p:grpSpPr>
            <a:xfrm>
              <a:off x="3503033" y="2870285"/>
              <a:ext cx="2755290" cy="1139801"/>
              <a:chOff x="3503033" y="2870285"/>
              <a:chExt cx="2755290" cy="1139801"/>
            </a:xfrm>
          </p:grpSpPr>
          <p:pic>
            <p:nvPicPr>
              <p:cNvPr id="85" name="Picture 84" descr="Figure_5a scheme.jpg">
                <a:extLst>
                  <a:ext uri="{FF2B5EF4-FFF2-40B4-BE49-F238E27FC236}">
                    <a16:creationId xmlns:a16="http://schemas.microsoft.com/office/drawing/2014/main" id="{4C1CCE1C-B19B-9470-A7B4-C21336932F3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497" r="68679" b="27976"/>
              <a:stretch/>
            </p:blipFill>
            <p:spPr>
              <a:xfrm>
                <a:off x="3503033" y="2870285"/>
                <a:ext cx="2755290" cy="1139801"/>
              </a:xfrm>
              <a:prstGeom prst="rect">
                <a:avLst/>
              </a:prstGeom>
            </p:spPr>
          </p:pic>
          <p:sp>
            <p:nvSpPr>
              <p:cNvPr id="86" name="Rounded Rectangle 192">
                <a:extLst>
                  <a:ext uri="{FF2B5EF4-FFF2-40B4-BE49-F238E27FC236}">
                    <a16:creationId xmlns:a16="http://schemas.microsoft.com/office/drawing/2014/main" id="{E927F442-8ACF-3AF3-5DFE-E12E9820B1CF}"/>
                  </a:ext>
                </a:extLst>
              </p:cNvPr>
              <p:cNvSpPr/>
              <p:nvPr/>
            </p:nvSpPr>
            <p:spPr>
              <a:xfrm>
                <a:off x="4869483" y="3759522"/>
                <a:ext cx="492861" cy="218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87" name="Rounded Rectangle 193">
                <a:extLst>
                  <a:ext uri="{FF2B5EF4-FFF2-40B4-BE49-F238E27FC236}">
                    <a16:creationId xmlns:a16="http://schemas.microsoft.com/office/drawing/2014/main" id="{E77E176B-2E4B-1B1F-9760-4BAB5B8EE12B}"/>
                  </a:ext>
                </a:extLst>
              </p:cNvPr>
              <p:cNvSpPr/>
              <p:nvPr/>
            </p:nvSpPr>
            <p:spPr>
              <a:xfrm>
                <a:off x="5303025" y="2925062"/>
                <a:ext cx="834485" cy="3434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sp>
          <p:nvSpPr>
            <p:cNvPr id="84" name="Pentagon 190">
              <a:extLst>
                <a:ext uri="{FF2B5EF4-FFF2-40B4-BE49-F238E27FC236}">
                  <a16:creationId xmlns:a16="http://schemas.microsoft.com/office/drawing/2014/main" id="{83FF68A9-E91E-C075-8506-726B38C4F26D}"/>
                </a:ext>
              </a:extLst>
            </p:cNvPr>
            <p:cNvSpPr/>
            <p:nvPr/>
          </p:nvSpPr>
          <p:spPr>
            <a:xfrm>
              <a:off x="3914480" y="2571638"/>
              <a:ext cx="2191131" cy="230992"/>
            </a:xfrm>
            <a:prstGeom prst="homePlate">
              <a:avLst/>
            </a:prstGeom>
            <a:solidFill>
              <a:srgbClr val="ABD3DD"/>
            </a:solidFill>
            <a:ln>
              <a:solidFill>
                <a:srgbClr val="AB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CRISPR/Cas9 screening</a:t>
              </a:r>
            </a:p>
          </p:txBody>
        </p:sp>
        <p:sp>
          <p:nvSpPr>
            <p:cNvPr id="80" name="TextBox 79">
              <a:extLst>
                <a:ext uri="{FF2B5EF4-FFF2-40B4-BE49-F238E27FC236}">
                  <a16:creationId xmlns:a16="http://schemas.microsoft.com/office/drawing/2014/main" id="{A2FBDDEB-09FF-CBF8-1C78-1B9213F980B3}"/>
                </a:ext>
              </a:extLst>
            </p:cNvPr>
            <p:cNvSpPr txBox="1"/>
            <p:nvPr/>
          </p:nvSpPr>
          <p:spPr>
            <a:xfrm>
              <a:off x="3569818" y="2946297"/>
              <a:ext cx="1272825" cy="400110"/>
            </a:xfrm>
            <a:prstGeom prst="rect">
              <a:avLst/>
            </a:prstGeom>
            <a:noFill/>
          </p:spPr>
          <p:txBody>
            <a:bodyPr wrap="square" rtlCol="0">
              <a:spAutoFit/>
            </a:bodyPr>
            <a:lstStyle/>
            <a:p>
              <a:pPr algn="ctr"/>
              <a:r>
                <a:rPr lang="en-GB" sz="1000" b="1" dirty="0"/>
                <a:t>Normal  and </a:t>
              </a:r>
            </a:p>
            <a:p>
              <a:pPr algn="ctr"/>
              <a:r>
                <a:rPr lang="en-GB" sz="1000" b="1" dirty="0"/>
                <a:t>cancer  cells</a:t>
              </a:r>
            </a:p>
          </p:txBody>
        </p:sp>
      </p:grpSp>
      <p:pic>
        <p:nvPicPr>
          <p:cNvPr id="88" name="Picture 4" descr="C:\Users\khoueiryr\Documents\Poster CRCL\proliferation screen.tif">
            <a:extLst>
              <a:ext uri="{FF2B5EF4-FFF2-40B4-BE49-F238E27FC236}">
                <a16:creationId xmlns:a16="http://schemas.microsoft.com/office/drawing/2014/main" id="{BA301012-1762-0507-8234-235E753F7A6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3138" t="6774" r="3780"/>
          <a:stretch/>
        </p:blipFill>
        <p:spPr bwMode="auto">
          <a:xfrm>
            <a:off x="8481863" y="5182931"/>
            <a:ext cx="980078" cy="1292628"/>
          </a:xfrm>
          <a:prstGeom prst="rect">
            <a:avLst/>
          </a:prstGeom>
          <a:noFill/>
          <a:extLst>
            <a:ext uri="{909E8E84-426E-40DD-AFC4-6F175D3DCCD1}">
              <a14:hiddenFill xmlns:a14="http://schemas.microsoft.com/office/drawing/2010/main">
                <a:solidFill>
                  <a:srgbClr val="FFFFFF"/>
                </a:solidFill>
              </a14:hiddenFill>
            </a:ext>
          </a:extLst>
        </p:spPr>
      </p:pic>
      <p:sp>
        <p:nvSpPr>
          <p:cNvPr id="90" name="Arrow: Right 89">
            <a:extLst>
              <a:ext uri="{FF2B5EF4-FFF2-40B4-BE49-F238E27FC236}">
                <a16:creationId xmlns:a16="http://schemas.microsoft.com/office/drawing/2014/main" id="{E708A4A0-2192-5890-C131-3F072F868E29}"/>
              </a:ext>
            </a:extLst>
          </p:cNvPr>
          <p:cNvSpPr/>
          <p:nvPr/>
        </p:nvSpPr>
        <p:spPr>
          <a:xfrm>
            <a:off x="4816023" y="5355007"/>
            <a:ext cx="398616" cy="224162"/>
          </a:xfrm>
          <a:prstGeom prst="rightArrow">
            <a:avLst/>
          </a:prstGeom>
          <a:solidFill>
            <a:srgbClr val="ABD3DD"/>
          </a:solidFill>
          <a:ln>
            <a:solidFill>
              <a:srgbClr val="AB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p>
        </p:txBody>
      </p:sp>
      <p:sp>
        <p:nvSpPr>
          <p:cNvPr id="93" name="TextBox 92">
            <a:extLst>
              <a:ext uri="{FF2B5EF4-FFF2-40B4-BE49-F238E27FC236}">
                <a16:creationId xmlns:a16="http://schemas.microsoft.com/office/drawing/2014/main" id="{ABAC55F1-A4EA-98D7-2B64-F361DCE0D0A7}"/>
              </a:ext>
            </a:extLst>
          </p:cNvPr>
          <p:cNvSpPr txBox="1"/>
          <p:nvPr/>
        </p:nvSpPr>
        <p:spPr>
          <a:xfrm>
            <a:off x="8964520" y="6576799"/>
            <a:ext cx="3323154" cy="307777"/>
          </a:xfrm>
          <a:prstGeom prst="rect">
            <a:avLst/>
          </a:prstGeom>
          <a:noFill/>
        </p:spPr>
        <p:txBody>
          <a:bodyPr wrap="none" rtlCol="0">
            <a:spAutoFit/>
          </a:bodyPr>
          <a:lstStyle/>
          <a:p>
            <a:r>
              <a:rPr lang="en-GB" sz="1400" b="1" dirty="0"/>
              <a:t>Halaburkova </a:t>
            </a:r>
            <a:r>
              <a:rPr lang="en-GB" sz="1400" b="1" i="1" dirty="0"/>
              <a:t>et al, Genome Research</a:t>
            </a:r>
            <a:r>
              <a:rPr lang="en-GB" sz="1400" b="1" dirty="0"/>
              <a:t> 2020</a:t>
            </a:r>
          </a:p>
        </p:txBody>
      </p:sp>
      <p:pic>
        <p:nvPicPr>
          <p:cNvPr id="41" name="Video 40">
            <a:hlinkClick r:id="" action="ppaction://media"/>
            <a:extLst>
              <a:ext uri="{FF2B5EF4-FFF2-40B4-BE49-F238E27FC236}">
                <a16:creationId xmlns:a16="http://schemas.microsoft.com/office/drawing/2014/main" id="{DBD2D68E-86A5-6A8C-790E-310E66D90A80}"/>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4"/>
          <a:srcRect l="121" r="121"/>
          <a:stretch>
            <a:fillRect/>
          </a:stretch>
        </p:blipFill>
        <p:spPr>
          <a:xfrm>
            <a:off x="10843067" y="31173"/>
            <a:ext cx="1345249" cy="758536"/>
          </a:xfrm>
          <a:prstGeom prst="rect">
            <a:avLst/>
          </a:prstGeom>
        </p:spPr>
      </p:pic>
    </p:spTree>
    <p:custDataLst>
      <p:tags r:id="rId1"/>
    </p:custDataLst>
    <p:extLst>
      <p:ext uri="{BB962C8B-B14F-4D97-AF65-F5344CB8AC3E}">
        <p14:creationId xmlns:p14="http://schemas.microsoft.com/office/powerpoint/2010/main" val="2244441197"/>
      </p:ext>
    </p:extLst>
  </p:cSld>
  <p:clrMapOvr>
    <a:masterClrMapping/>
  </p:clrMapOvr>
  <mc:AlternateContent xmlns:mc="http://schemas.openxmlformats.org/markup-compatibility/2006" xmlns:p14="http://schemas.microsoft.com/office/powerpoint/2010/main">
    <mc:Choice Requires="p14">
      <p:transition spd="slow" p14:dur="2000" advTm="43965"/>
    </mc:Choice>
    <mc:Fallback xmlns="">
      <p:transition spd="slow" advTm="4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41"/>
                </p:tgtEl>
              </p:cMediaNode>
            </p:video>
            <p:seq concurrent="1" nextAc="seek">
              <p:cTn id="48" restart="whenNotActive" fill="hold" evtFilter="cancelBubble" nodeType="interactiveSeq">
                <p:stCondLst>
                  <p:cond evt="onClick" delay="0">
                    <p:tgtEl>
                      <p:spTgt spid="41"/>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41"/>
                                        </p:tgtEl>
                                      </p:cBhvr>
                                    </p:cmd>
                                  </p:childTnLst>
                                </p:cTn>
                              </p:par>
                            </p:childTnLst>
                          </p:cTn>
                        </p:par>
                      </p:childTnLst>
                    </p:cTn>
                  </p:par>
                </p:childTnLst>
              </p:cTn>
              <p:nextCondLst>
                <p:cond evt="onClick" delay="0">
                  <p:tgtEl>
                    <p:spTgt spid="41"/>
                  </p:tgtEl>
                </p:cond>
              </p:nextCondLst>
            </p:seq>
          </p:childTnLst>
        </p:cTn>
      </p:par>
    </p:tnLst>
    <p:bldLst>
      <p:bldP spid="89" grpId="0" animBg="1"/>
      <p:bldP spid="23" grpId="0" animBg="1"/>
      <p:bldP spid="24" grpId="0"/>
      <p:bldP spid="73" grpId="0" animBg="1"/>
      <p:bldP spid="11" grpId="0"/>
      <p:bldP spid="15" grpId="0" animBg="1"/>
      <p:bldP spid="16" grpId="0" animBg="1"/>
      <p:bldP spid="17" grpId="0"/>
      <p:bldP spid="22" grpId="0"/>
      <p:bldP spid="38" grpId="0" animBg="1"/>
      <p:bldP spid="9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lowchart: Alternate Process 37">
            <a:extLst>
              <a:ext uri="{FF2B5EF4-FFF2-40B4-BE49-F238E27FC236}">
                <a16:creationId xmlns:a16="http://schemas.microsoft.com/office/drawing/2014/main" id="{336CE05D-1368-5C48-97E4-0A94CD5C673F}"/>
              </a:ext>
            </a:extLst>
          </p:cNvPr>
          <p:cNvSpPr/>
          <p:nvPr/>
        </p:nvSpPr>
        <p:spPr>
          <a:xfrm>
            <a:off x="386404" y="2151896"/>
            <a:ext cx="2629589" cy="3068127"/>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5">
            <a:extLst>
              <a:ext uri="{FF2B5EF4-FFF2-40B4-BE49-F238E27FC236}">
                <a16:creationId xmlns:a16="http://schemas.microsoft.com/office/drawing/2014/main" id="{8A1D7F18-0EE3-4D3B-BA66-CB4FA68E5CDA}"/>
              </a:ext>
            </a:extLst>
          </p:cNvPr>
          <p:cNvSpPr>
            <a:spLocks noGrp="1"/>
          </p:cNvSpPr>
          <p:nvPr>
            <p:ph type="ctrTitle"/>
          </p:nvPr>
        </p:nvSpPr>
        <p:spPr>
          <a:xfrm>
            <a:off x="192947" y="885201"/>
            <a:ext cx="11999053" cy="600699"/>
          </a:xfrm>
        </p:spPr>
        <p:txBody>
          <a:bodyPr/>
          <a:lstStyle/>
          <a:p>
            <a:r>
              <a:rPr lang="en-GB" sz="2800" b="1" i="1" kern="0" dirty="0" err="1">
                <a:cs typeface="Arial" panose="020B0604020202020204" pitchFamily="34" charset="0"/>
              </a:rPr>
              <a:t>Epidrivers</a:t>
            </a:r>
            <a:r>
              <a:rPr lang="en-GB" sz="2800" b="1" i="1" kern="0" dirty="0">
                <a:cs typeface="Arial" panose="020B0604020202020204" pitchFamily="34" charset="0"/>
              </a:rPr>
              <a:t> of Breast Cancer Development and their link to Endocrine disruptors</a:t>
            </a:r>
            <a:br>
              <a:rPr lang="en-GB" sz="2800" dirty="0"/>
            </a:br>
            <a:endParaRPr lang="en-GB" sz="2800" dirty="0"/>
          </a:p>
        </p:txBody>
      </p:sp>
      <p:sp>
        <p:nvSpPr>
          <p:cNvPr id="7" name="Flowchart: Alternate Process 6">
            <a:extLst>
              <a:ext uri="{FF2B5EF4-FFF2-40B4-BE49-F238E27FC236}">
                <a16:creationId xmlns:a16="http://schemas.microsoft.com/office/drawing/2014/main" id="{78316EF2-97E2-DA3C-0D2B-CD1AEC8C0068}"/>
              </a:ext>
            </a:extLst>
          </p:cNvPr>
          <p:cNvSpPr/>
          <p:nvPr/>
        </p:nvSpPr>
        <p:spPr>
          <a:xfrm>
            <a:off x="3165270" y="2151896"/>
            <a:ext cx="8845046" cy="3068127"/>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a:extLst>
              <a:ext uri="{FF2B5EF4-FFF2-40B4-BE49-F238E27FC236}">
                <a16:creationId xmlns:a16="http://schemas.microsoft.com/office/drawing/2014/main" id="{CF53495C-8FBF-F6DA-83B0-1CA2ECB1F660}"/>
              </a:ext>
            </a:extLst>
          </p:cNvPr>
          <p:cNvGrpSpPr/>
          <p:nvPr/>
        </p:nvGrpSpPr>
        <p:grpSpPr>
          <a:xfrm>
            <a:off x="7163855" y="2308385"/>
            <a:ext cx="4846461" cy="2907875"/>
            <a:chOff x="7163855" y="2308385"/>
            <a:chExt cx="4846461" cy="2907875"/>
          </a:xfrm>
        </p:grpSpPr>
        <p:grpSp>
          <p:nvGrpSpPr>
            <p:cNvPr id="8" name="Group 7">
              <a:extLst>
                <a:ext uri="{FF2B5EF4-FFF2-40B4-BE49-F238E27FC236}">
                  <a16:creationId xmlns:a16="http://schemas.microsoft.com/office/drawing/2014/main" id="{275D00C5-FBB3-489B-616D-778E84F359EB}"/>
                </a:ext>
              </a:extLst>
            </p:cNvPr>
            <p:cNvGrpSpPr/>
            <p:nvPr/>
          </p:nvGrpSpPr>
          <p:grpSpPr>
            <a:xfrm>
              <a:off x="7163855" y="2308385"/>
              <a:ext cx="4779644" cy="2907875"/>
              <a:chOff x="1257307" y="4718602"/>
              <a:chExt cx="3186429" cy="1938583"/>
            </a:xfrm>
          </p:grpSpPr>
          <p:grpSp>
            <p:nvGrpSpPr>
              <p:cNvPr id="9" name="Group 8">
                <a:extLst>
                  <a:ext uri="{FF2B5EF4-FFF2-40B4-BE49-F238E27FC236}">
                    <a16:creationId xmlns:a16="http://schemas.microsoft.com/office/drawing/2014/main" id="{C4678513-1C66-3302-079F-93BD68999EE8}"/>
                  </a:ext>
                </a:extLst>
              </p:cNvPr>
              <p:cNvGrpSpPr/>
              <p:nvPr/>
            </p:nvGrpSpPr>
            <p:grpSpPr>
              <a:xfrm>
                <a:off x="1257307" y="4718602"/>
                <a:ext cx="3080044" cy="1938583"/>
                <a:chOff x="948808" y="1379796"/>
                <a:chExt cx="3080044" cy="1938583"/>
              </a:xfrm>
            </p:grpSpPr>
            <p:pic>
              <p:nvPicPr>
                <p:cNvPr id="11" name="Imagem 69" descr="organoid schematics.png">
                  <a:extLst>
                    <a:ext uri="{FF2B5EF4-FFF2-40B4-BE49-F238E27FC236}">
                      <a16:creationId xmlns:a16="http://schemas.microsoft.com/office/drawing/2014/main" id="{9662661C-D09A-1107-51FB-60677F5AEB76}"/>
                    </a:ext>
                  </a:extLst>
                </p:cNvPr>
                <p:cNvPicPr>
                  <a:picLocks noChangeAspect="1"/>
                </p:cNvPicPr>
                <p:nvPr/>
              </p:nvPicPr>
              <p:blipFill rotWithShape="1">
                <a:blip r:embed="rId6" cstate="print"/>
                <a:srcRect l="1730" t="2437" r="54517" b="44915"/>
                <a:stretch/>
              </p:blipFill>
              <p:spPr>
                <a:xfrm>
                  <a:off x="948808" y="1554001"/>
                  <a:ext cx="2128448" cy="1617286"/>
                </a:xfrm>
                <a:prstGeom prst="rect">
                  <a:avLst/>
                </a:prstGeom>
              </p:spPr>
            </p:pic>
            <p:pic>
              <p:nvPicPr>
                <p:cNvPr id="12" name="Imagem 69" descr="organoid schematics.png">
                  <a:extLst>
                    <a:ext uri="{FF2B5EF4-FFF2-40B4-BE49-F238E27FC236}">
                      <a16:creationId xmlns:a16="http://schemas.microsoft.com/office/drawing/2014/main" id="{616C6EA5-B326-3201-5D0C-E9EBF068EAA5}"/>
                    </a:ext>
                  </a:extLst>
                </p:cNvPr>
                <p:cNvPicPr>
                  <a:picLocks noChangeAspect="1"/>
                </p:cNvPicPr>
                <p:nvPr/>
              </p:nvPicPr>
              <p:blipFill rotWithShape="1">
                <a:blip r:embed="rId6" cstate="print"/>
                <a:srcRect l="75710" t="39440" b="21074"/>
                <a:stretch/>
              </p:blipFill>
              <p:spPr>
                <a:xfrm>
                  <a:off x="2553486" y="1379796"/>
                  <a:ext cx="1475366" cy="1514475"/>
                </a:xfrm>
                <a:prstGeom prst="rect">
                  <a:avLst/>
                </a:prstGeom>
              </p:spPr>
            </p:pic>
            <p:sp>
              <p:nvSpPr>
                <p:cNvPr id="13" name="Rectangle 12">
                  <a:extLst>
                    <a:ext uri="{FF2B5EF4-FFF2-40B4-BE49-F238E27FC236}">
                      <a16:creationId xmlns:a16="http://schemas.microsoft.com/office/drawing/2014/main" id="{EC7FBA39-A8FE-4590-8D7E-7223DFF6A947}"/>
                    </a:ext>
                  </a:extLst>
                </p:cNvPr>
                <p:cNvSpPr/>
                <p:nvPr/>
              </p:nvSpPr>
              <p:spPr>
                <a:xfrm>
                  <a:off x="2972586" y="1379796"/>
                  <a:ext cx="200025" cy="449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14" name="Rectangle 13">
                  <a:extLst>
                    <a:ext uri="{FF2B5EF4-FFF2-40B4-BE49-F238E27FC236}">
                      <a16:creationId xmlns:a16="http://schemas.microsoft.com/office/drawing/2014/main" id="{47FF085A-4272-66F1-DFF3-57A85838CD0D}"/>
                    </a:ext>
                  </a:extLst>
                </p:cNvPr>
                <p:cNvSpPr/>
                <p:nvPr/>
              </p:nvSpPr>
              <p:spPr>
                <a:xfrm>
                  <a:off x="1825041" y="1422111"/>
                  <a:ext cx="1565644" cy="349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pic>
              <p:nvPicPr>
                <p:cNvPr id="15" name="Picture 14" descr="Diagram&#10;&#10;Description automatically generated">
                  <a:extLst>
                    <a:ext uri="{FF2B5EF4-FFF2-40B4-BE49-F238E27FC236}">
                      <a16:creationId xmlns:a16="http://schemas.microsoft.com/office/drawing/2014/main" id="{11511FB8-E28D-D200-2CDA-C6A4B43A40AE}"/>
                    </a:ext>
                  </a:extLst>
                </p:cNvPr>
                <p:cNvPicPr>
                  <a:picLocks noChangeAspect="1"/>
                </p:cNvPicPr>
                <p:nvPr/>
              </p:nvPicPr>
              <p:blipFill rotWithShape="1">
                <a:blip r:embed="rId7"/>
                <a:srcRect l="3505" t="34121" r="72448" b="38003"/>
                <a:stretch/>
              </p:blipFill>
              <p:spPr>
                <a:xfrm>
                  <a:off x="3140641" y="2842052"/>
                  <a:ext cx="594095" cy="476327"/>
                </a:xfrm>
                <a:prstGeom prst="rect">
                  <a:avLst/>
                </a:prstGeom>
              </p:spPr>
            </p:pic>
            <p:sp>
              <p:nvSpPr>
                <p:cNvPr id="16" name="TextBox 15">
                  <a:extLst>
                    <a:ext uri="{FF2B5EF4-FFF2-40B4-BE49-F238E27FC236}">
                      <a16:creationId xmlns:a16="http://schemas.microsoft.com/office/drawing/2014/main" id="{800C7807-A484-5D58-CA55-5BCBC0FE77C8}"/>
                    </a:ext>
                  </a:extLst>
                </p:cNvPr>
                <p:cNvSpPr txBox="1"/>
                <p:nvPr/>
              </p:nvSpPr>
              <p:spPr>
                <a:xfrm>
                  <a:off x="1813703" y="2977624"/>
                  <a:ext cx="1154504" cy="205185"/>
                </a:xfrm>
                <a:prstGeom prst="rect">
                  <a:avLst/>
                </a:prstGeom>
                <a:noFill/>
              </p:spPr>
              <p:txBody>
                <a:bodyPr wrap="none" rtlCol="0">
                  <a:spAutoFit/>
                </a:bodyPr>
                <a:lstStyle/>
                <a:p>
                  <a:r>
                    <a:rPr lang="en-GB" sz="1400" b="1" dirty="0"/>
                    <a:t>Endocrine disruptors</a:t>
                  </a:r>
                </a:p>
              </p:txBody>
            </p:sp>
            <p:sp>
              <p:nvSpPr>
                <p:cNvPr id="17" name="Lightning Bolt 16">
                  <a:extLst>
                    <a:ext uri="{FF2B5EF4-FFF2-40B4-BE49-F238E27FC236}">
                      <a16:creationId xmlns:a16="http://schemas.microsoft.com/office/drawing/2014/main" id="{CA1F4B19-CD1A-0CC7-2EDE-878E6A470C2E}"/>
                    </a:ext>
                  </a:extLst>
                </p:cNvPr>
                <p:cNvSpPr>
                  <a:spLocks noChangeAspect="1"/>
                </p:cNvSpPr>
                <p:nvPr/>
              </p:nvSpPr>
              <p:spPr>
                <a:xfrm rot="14320458">
                  <a:off x="2884162" y="2865340"/>
                  <a:ext cx="273535" cy="264016"/>
                </a:xfrm>
                <a:prstGeom prst="lightningBol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en-GB" sz="1000"/>
                </a:p>
              </p:txBody>
            </p:sp>
          </p:grpSp>
          <p:sp>
            <p:nvSpPr>
              <p:cNvPr id="10" name="TextBox 9">
                <a:extLst>
                  <a:ext uri="{FF2B5EF4-FFF2-40B4-BE49-F238E27FC236}">
                    <a16:creationId xmlns:a16="http://schemas.microsoft.com/office/drawing/2014/main" id="{2952B60E-82C5-A446-7A1D-23FCC2A2DBE5}"/>
                  </a:ext>
                </a:extLst>
              </p:cNvPr>
              <p:cNvSpPr txBox="1"/>
              <p:nvPr/>
            </p:nvSpPr>
            <p:spPr>
              <a:xfrm>
                <a:off x="3814333" y="5624006"/>
                <a:ext cx="629403" cy="205185"/>
              </a:xfrm>
              <a:prstGeom prst="rect">
                <a:avLst/>
              </a:prstGeom>
              <a:noFill/>
            </p:spPr>
            <p:txBody>
              <a:bodyPr wrap="none" rtlCol="0">
                <a:spAutoFit/>
              </a:bodyPr>
              <a:lstStyle/>
              <a:p>
                <a:r>
                  <a:rPr lang="en-GB" sz="1400" b="1" dirty="0"/>
                  <a:t>Organoids</a:t>
                </a:r>
              </a:p>
            </p:txBody>
          </p:sp>
        </p:grpSp>
        <p:sp>
          <p:nvSpPr>
            <p:cNvPr id="19" name="Flowchart: Alternate Process 18">
              <a:extLst>
                <a:ext uri="{FF2B5EF4-FFF2-40B4-BE49-F238E27FC236}">
                  <a16:creationId xmlns:a16="http://schemas.microsoft.com/office/drawing/2014/main" id="{9F950106-9C99-5443-0F14-436136282E68}"/>
                </a:ext>
              </a:extLst>
            </p:cNvPr>
            <p:cNvSpPr/>
            <p:nvPr/>
          </p:nvSpPr>
          <p:spPr>
            <a:xfrm>
              <a:off x="10943550" y="2410935"/>
              <a:ext cx="944105" cy="910559"/>
            </a:xfrm>
            <a:prstGeom prst="flowChartAlternateProcess">
              <a:avLst/>
            </a:prstGeom>
            <a:solidFill>
              <a:schemeClr val="bg1"/>
            </a:solidFill>
            <a:ln>
              <a:solidFill>
                <a:srgbClr val="FBF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71414F14-50D8-774B-6370-D20C5824CE4C}"/>
                </a:ext>
              </a:extLst>
            </p:cNvPr>
            <p:cNvSpPr txBox="1"/>
            <p:nvPr/>
          </p:nvSpPr>
          <p:spPr>
            <a:xfrm>
              <a:off x="10123517" y="2405209"/>
              <a:ext cx="1886799" cy="584775"/>
            </a:xfrm>
            <a:prstGeom prst="rect">
              <a:avLst/>
            </a:prstGeom>
            <a:noFill/>
          </p:spPr>
          <p:txBody>
            <a:bodyPr wrap="square" rtlCol="0">
              <a:spAutoFit/>
            </a:bodyPr>
            <a:lstStyle/>
            <a:p>
              <a:pPr algn="ctr"/>
              <a:r>
                <a:rPr lang="en-GB" sz="1400" b="1" dirty="0" err="1"/>
                <a:t>Epidriver</a:t>
              </a:r>
              <a:r>
                <a:rPr lang="en-GB" sz="1400" b="1" dirty="0"/>
                <a:t> alteration</a:t>
              </a:r>
            </a:p>
            <a:p>
              <a:pPr algn="ctr"/>
              <a:r>
                <a:rPr lang="en-GB" sz="900" b="1" dirty="0"/>
                <a:t>(CRISPR loss-of-function or activation)</a:t>
              </a:r>
            </a:p>
          </p:txBody>
        </p:sp>
      </p:grpSp>
      <p:sp>
        <p:nvSpPr>
          <p:cNvPr id="23" name="TextBox 22">
            <a:extLst>
              <a:ext uri="{FF2B5EF4-FFF2-40B4-BE49-F238E27FC236}">
                <a16:creationId xmlns:a16="http://schemas.microsoft.com/office/drawing/2014/main" id="{12D193B9-802C-4B27-F749-10F3F2654D43}"/>
              </a:ext>
            </a:extLst>
          </p:cNvPr>
          <p:cNvSpPr txBox="1"/>
          <p:nvPr/>
        </p:nvSpPr>
        <p:spPr>
          <a:xfrm>
            <a:off x="10528916" y="6576799"/>
            <a:ext cx="1655838" cy="307777"/>
          </a:xfrm>
          <a:prstGeom prst="rect">
            <a:avLst/>
          </a:prstGeom>
          <a:noFill/>
        </p:spPr>
        <p:txBody>
          <a:bodyPr wrap="none" rtlCol="0">
            <a:spAutoFit/>
          </a:bodyPr>
          <a:lstStyle/>
          <a:p>
            <a:r>
              <a:rPr lang="en-GB" sz="1400" b="1" dirty="0"/>
              <a:t>Araujo </a:t>
            </a:r>
            <a:r>
              <a:rPr lang="en-GB" sz="1400" b="1" i="1" dirty="0"/>
              <a:t>et al, in prep</a:t>
            </a:r>
            <a:endParaRPr lang="en-GB" sz="1400" b="1" dirty="0"/>
          </a:p>
        </p:txBody>
      </p:sp>
      <p:pic>
        <p:nvPicPr>
          <p:cNvPr id="18" name="Picture 17" descr="Chart, sunburst chart&#10;&#10;Description automatically generated">
            <a:extLst>
              <a:ext uri="{FF2B5EF4-FFF2-40B4-BE49-F238E27FC236}">
                <a16:creationId xmlns:a16="http://schemas.microsoft.com/office/drawing/2014/main" id="{FB073555-4009-7A5C-7150-DBFBFD4C93AD}"/>
              </a:ext>
            </a:extLst>
          </p:cNvPr>
          <p:cNvPicPr>
            <a:picLocks noChangeAspect="1"/>
          </p:cNvPicPr>
          <p:nvPr/>
        </p:nvPicPr>
        <p:blipFill rotWithShape="1">
          <a:blip r:embed="rId8">
            <a:extLst>
              <a:ext uri="{28A0092B-C50C-407E-A947-70E740481C1C}">
                <a14:useLocalDpi xmlns:a14="http://schemas.microsoft.com/office/drawing/2010/main" val="0"/>
              </a:ext>
            </a:extLst>
          </a:blip>
          <a:srcRect l="16202" t="8539" r="18251" b="6122"/>
          <a:stretch/>
        </p:blipFill>
        <p:spPr>
          <a:xfrm>
            <a:off x="438553" y="3001081"/>
            <a:ext cx="2464647" cy="1980862"/>
          </a:xfrm>
          <a:prstGeom prst="rect">
            <a:avLst/>
          </a:prstGeom>
        </p:spPr>
      </p:pic>
      <p:grpSp>
        <p:nvGrpSpPr>
          <p:cNvPr id="2" name="Group 1">
            <a:extLst>
              <a:ext uri="{FF2B5EF4-FFF2-40B4-BE49-F238E27FC236}">
                <a16:creationId xmlns:a16="http://schemas.microsoft.com/office/drawing/2014/main" id="{5C132891-070C-3C33-9101-38405D6036A9}"/>
              </a:ext>
            </a:extLst>
          </p:cNvPr>
          <p:cNvGrpSpPr/>
          <p:nvPr/>
        </p:nvGrpSpPr>
        <p:grpSpPr>
          <a:xfrm>
            <a:off x="3490270" y="3675113"/>
            <a:ext cx="2977088" cy="1502162"/>
            <a:chOff x="3523782" y="3663234"/>
            <a:chExt cx="2295289" cy="1244402"/>
          </a:xfrm>
        </p:grpSpPr>
        <p:pic>
          <p:nvPicPr>
            <p:cNvPr id="24" name="Picture 2" descr="C:\Users\khoueiryr\Documents\MiSEQ gRNA screening Analysis\second trial of analysis\Bulk vs P6\HitCalling_MAGeCK_RankedPValue_Enrichment.png">
              <a:extLst>
                <a:ext uri="{FF2B5EF4-FFF2-40B4-BE49-F238E27FC236}">
                  <a16:creationId xmlns:a16="http://schemas.microsoft.com/office/drawing/2014/main" id="{AFCD1563-F21D-2A6D-2A83-054185F2A97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518" t="15347" r="11721" b="11645"/>
            <a:stretch/>
          </p:blipFill>
          <p:spPr bwMode="auto">
            <a:xfrm>
              <a:off x="3581925" y="3663234"/>
              <a:ext cx="2237146" cy="124440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A2E5291-4C81-A847-A9EA-1EA6431549E1}"/>
                </a:ext>
              </a:extLst>
            </p:cNvPr>
            <p:cNvSpPr txBox="1"/>
            <p:nvPr/>
          </p:nvSpPr>
          <p:spPr>
            <a:xfrm>
              <a:off x="3594343" y="3829322"/>
              <a:ext cx="395733" cy="203971"/>
            </a:xfrm>
            <a:prstGeom prst="rect">
              <a:avLst/>
            </a:prstGeom>
            <a:noFill/>
          </p:spPr>
          <p:txBody>
            <a:bodyPr wrap="none" rtlCol="0">
              <a:spAutoFit/>
            </a:bodyPr>
            <a:lstStyle/>
            <a:p>
              <a:r>
                <a:rPr lang="en-GB" sz="1000" b="1" dirty="0">
                  <a:latin typeface="+mj-lt"/>
                  <a:cs typeface="Arial" panose="020B0604020202020204" pitchFamily="34" charset="0"/>
                </a:rPr>
                <a:t>ASXL2</a:t>
              </a:r>
            </a:p>
          </p:txBody>
        </p:sp>
        <p:sp>
          <p:nvSpPr>
            <p:cNvPr id="26" name="TextBox 25">
              <a:extLst>
                <a:ext uri="{FF2B5EF4-FFF2-40B4-BE49-F238E27FC236}">
                  <a16:creationId xmlns:a16="http://schemas.microsoft.com/office/drawing/2014/main" id="{67024858-6B60-BB5A-A6EC-A3F6D5D69394}"/>
                </a:ext>
              </a:extLst>
            </p:cNvPr>
            <p:cNvSpPr txBox="1"/>
            <p:nvPr/>
          </p:nvSpPr>
          <p:spPr>
            <a:xfrm>
              <a:off x="3656643" y="3701925"/>
              <a:ext cx="455055" cy="203971"/>
            </a:xfrm>
            <a:prstGeom prst="rect">
              <a:avLst/>
            </a:prstGeom>
            <a:noFill/>
          </p:spPr>
          <p:txBody>
            <a:bodyPr wrap="none" rtlCol="0">
              <a:spAutoFit/>
            </a:bodyPr>
            <a:lstStyle/>
            <a:p>
              <a:r>
                <a:rPr lang="en-GB" sz="1000" b="1" dirty="0">
                  <a:latin typeface="+mj-lt"/>
                  <a:cs typeface="Arial" panose="020B0604020202020204" pitchFamily="34" charset="0"/>
                </a:rPr>
                <a:t>KDM6A</a:t>
              </a:r>
            </a:p>
          </p:txBody>
        </p:sp>
        <p:sp>
          <p:nvSpPr>
            <p:cNvPr id="27" name="TextBox 26">
              <a:extLst>
                <a:ext uri="{FF2B5EF4-FFF2-40B4-BE49-F238E27FC236}">
                  <a16:creationId xmlns:a16="http://schemas.microsoft.com/office/drawing/2014/main" id="{EFFA8E88-6E9A-10B7-2A68-F4B889BE43C4}"/>
                </a:ext>
              </a:extLst>
            </p:cNvPr>
            <p:cNvSpPr txBox="1"/>
            <p:nvPr/>
          </p:nvSpPr>
          <p:spPr>
            <a:xfrm>
              <a:off x="3523782" y="3942577"/>
              <a:ext cx="361128" cy="203971"/>
            </a:xfrm>
            <a:prstGeom prst="rect">
              <a:avLst/>
            </a:prstGeom>
            <a:noFill/>
          </p:spPr>
          <p:txBody>
            <a:bodyPr wrap="none" rtlCol="0">
              <a:spAutoFit/>
            </a:bodyPr>
            <a:lstStyle/>
            <a:p>
              <a:r>
                <a:rPr lang="en-GB" sz="1000" b="1" dirty="0">
                  <a:latin typeface="+mj-lt"/>
                  <a:cs typeface="Arial" panose="020B0604020202020204" pitchFamily="34" charset="0"/>
                </a:rPr>
                <a:t>BAP1</a:t>
              </a:r>
            </a:p>
          </p:txBody>
        </p:sp>
        <p:sp>
          <p:nvSpPr>
            <p:cNvPr id="28" name="TextBox 27">
              <a:extLst>
                <a:ext uri="{FF2B5EF4-FFF2-40B4-BE49-F238E27FC236}">
                  <a16:creationId xmlns:a16="http://schemas.microsoft.com/office/drawing/2014/main" id="{DA4970FF-000E-3427-C2C8-C827089E15AD}"/>
                </a:ext>
              </a:extLst>
            </p:cNvPr>
            <p:cNvSpPr txBox="1"/>
            <p:nvPr/>
          </p:nvSpPr>
          <p:spPr>
            <a:xfrm>
              <a:off x="3829340" y="4044511"/>
              <a:ext cx="450112" cy="203971"/>
            </a:xfrm>
            <a:prstGeom prst="rect">
              <a:avLst/>
            </a:prstGeom>
            <a:noFill/>
          </p:spPr>
          <p:txBody>
            <a:bodyPr wrap="none" rtlCol="0">
              <a:spAutoFit/>
            </a:bodyPr>
            <a:lstStyle/>
            <a:p>
              <a:r>
                <a:rPr lang="en-GB" sz="1000" b="1" dirty="0">
                  <a:latin typeface="+mj-lt"/>
                  <a:cs typeface="Arial" panose="020B0604020202020204" pitchFamily="34" charset="0"/>
                </a:rPr>
                <a:t>PRDM9</a:t>
              </a:r>
            </a:p>
          </p:txBody>
        </p:sp>
        <p:sp>
          <p:nvSpPr>
            <p:cNvPr id="29" name="TextBox 28">
              <a:extLst>
                <a:ext uri="{FF2B5EF4-FFF2-40B4-BE49-F238E27FC236}">
                  <a16:creationId xmlns:a16="http://schemas.microsoft.com/office/drawing/2014/main" id="{7A92410F-B453-AE9F-FDE1-EBB49C67E0AE}"/>
                </a:ext>
              </a:extLst>
            </p:cNvPr>
            <p:cNvSpPr txBox="1"/>
            <p:nvPr/>
          </p:nvSpPr>
          <p:spPr>
            <a:xfrm>
              <a:off x="3550075" y="4150408"/>
              <a:ext cx="411799" cy="203971"/>
            </a:xfrm>
            <a:prstGeom prst="rect">
              <a:avLst/>
            </a:prstGeom>
            <a:noFill/>
          </p:spPr>
          <p:txBody>
            <a:bodyPr wrap="none" rtlCol="0">
              <a:spAutoFit/>
            </a:bodyPr>
            <a:lstStyle/>
            <a:p>
              <a:r>
                <a:rPr lang="en-GB" sz="1000" b="1" dirty="0">
                  <a:latin typeface="+mj-lt"/>
                  <a:cs typeface="Arial" panose="020B0604020202020204" pitchFamily="34" charset="0"/>
                </a:rPr>
                <a:t>KAT6B</a:t>
              </a:r>
            </a:p>
          </p:txBody>
        </p:sp>
        <p:sp>
          <p:nvSpPr>
            <p:cNvPr id="30" name="TextBox 29">
              <a:extLst>
                <a:ext uri="{FF2B5EF4-FFF2-40B4-BE49-F238E27FC236}">
                  <a16:creationId xmlns:a16="http://schemas.microsoft.com/office/drawing/2014/main" id="{787A64DB-C312-4A9D-B566-3E4B4B9345A8}"/>
                </a:ext>
              </a:extLst>
            </p:cNvPr>
            <p:cNvSpPr txBox="1"/>
            <p:nvPr/>
          </p:nvSpPr>
          <p:spPr>
            <a:xfrm>
              <a:off x="3807377" y="4284148"/>
              <a:ext cx="354947" cy="203971"/>
            </a:xfrm>
            <a:prstGeom prst="rect">
              <a:avLst/>
            </a:prstGeom>
            <a:noFill/>
          </p:spPr>
          <p:txBody>
            <a:bodyPr wrap="none" rtlCol="0">
              <a:spAutoFit/>
            </a:bodyPr>
            <a:lstStyle/>
            <a:p>
              <a:r>
                <a:rPr lang="en-GB" sz="1000" b="1" dirty="0">
                  <a:latin typeface="+mj-lt"/>
                  <a:cs typeface="Arial" panose="020B0604020202020204" pitchFamily="34" charset="0"/>
                </a:rPr>
                <a:t>CBX4</a:t>
              </a:r>
            </a:p>
          </p:txBody>
        </p:sp>
      </p:grpSp>
      <p:grpSp>
        <p:nvGrpSpPr>
          <p:cNvPr id="32" name="Group 31">
            <a:extLst>
              <a:ext uri="{FF2B5EF4-FFF2-40B4-BE49-F238E27FC236}">
                <a16:creationId xmlns:a16="http://schemas.microsoft.com/office/drawing/2014/main" id="{C8F45F13-0800-703F-F3DF-1754FD0C5E09}"/>
              </a:ext>
            </a:extLst>
          </p:cNvPr>
          <p:cNvGrpSpPr/>
          <p:nvPr/>
        </p:nvGrpSpPr>
        <p:grpSpPr>
          <a:xfrm>
            <a:off x="3594844" y="2700311"/>
            <a:ext cx="2169791" cy="906661"/>
            <a:chOff x="3503033" y="2870285"/>
            <a:chExt cx="2755290" cy="1139801"/>
          </a:xfrm>
        </p:grpSpPr>
        <p:pic>
          <p:nvPicPr>
            <p:cNvPr id="35" name="Picture 34" descr="Figure_5a scheme.jpg">
              <a:extLst>
                <a:ext uri="{FF2B5EF4-FFF2-40B4-BE49-F238E27FC236}">
                  <a16:creationId xmlns:a16="http://schemas.microsoft.com/office/drawing/2014/main" id="{0F9176B7-0D73-C625-92B9-54FFB6FDAAE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497" r="68679" b="27976"/>
            <a:stretch/>
          </p:blipFill>
          <p:spPr>
            <a:xfrm>
              <a:off x="3503033" y="2870285"/>
              <a:ext cx="2755290" cy="1139801"/>
            </a:xfrm>
            <a:prstGeom prst="rect">
              <a:avLst/>
            </a:prstGeom>
          </p:spPr>
        </p:pic>
        <p:sp>
          <p:nvSpPr>
            <p:cNvPr id="36" name="Rounded Rectangle 192">
              <a:extLst>
                <a:ext uri="{FF2B5EF4-FFF2-40B4-BE49-F238E27FC236}">
                  <a16:creationId xmlns:a16="http://schemas.microsoft.com/office/drawing/2014/main" id="{4608B9B3-4296-A144-BCD0-D3321672D2F8}"/>
                </a:ext>
              </a:extLst>
            </p:cNvPr>
            <p:cNvSpPr/>
            <p:nvPr/>
          </p:nvSpPr>
          <p:spPr>
            <a:xfrm>
              <a:off x="4869483" y="3759522"/>
              <a:ext cx="492861" cy="218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7" name="Rounded Rectangle 193">
              <a:extLst>
                <a:ext uri="{FF2B5EF4-FFF2-40B4-BE49-F238E27FC236}">
                  <a16:creationId xmlns:a16="http://schemas.microsoft.com/office/drawing/2014/main" id="{83C9644E-7594-C6CF-285D-B3016EC5DFFF}"/>
                </a:ext>
              </a:extLst>
            </p:cNvPr>
            <p:cNvSpPr/>
            <p:nvPr/>
          </p:nvSpPr>
          <p:spPr>
            <a:xfrm>
              <a:off x="5303025" y="2925062"/>
              <a:ext cx="834485" cy="3434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sp>
        <p:nvSpPr>
          <p:cNvPr id="33" name="Pentagon 190">
            <a:extLst>
              <a:ext uri="{FF2B5EF4-FFF2-40B4-BE49-F238E27FC236}">
                <a16:creationId xmlns:a16="http://schemas.microsoft.com/office/drawing/2014/main" id="{4882E3CB-4496-FE7C-5077-46D42FFD7212}"/>
              </a:ext>
            </a:extLst>
          </p:cNvPr>
          <p:cNvSpPr/>
          <p:nvPr/>
        </p:nvSpPr>
        <p:spPr>
          <a:xfrm>
            <a:off x="4378082" y="3454033"/>
            <a:ext cx="1044927" cy="229053"/>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CRISPR/Cas9 </a:t>
            </a:r>
          </a:p>
          <a:p>
            <a:pPr algn="ctr"/>
            <a:r>
              <a:rPr lang="en-GB" sz="1100" b="1" dirty="0">
                <a:solidFill>
                  <a:schemeClr val="tx1"/>
                </a:solidFill>
              </a:rPr>
              <a:t>screening</a:t>
            </a:r>
          </a:p>
        </p:txBody>
      </p:sp>
      <p:sp>
        <p:nvSpPr>
          <p:cNvPr id="34" name="TextBox 33">
            <a:extLst>
              <a:ext uri="{FF2B5EF4-FFF2-40B4-BE49-F238E27FC236}">
                <a16:creationId xmlns:a16="http://schemas.microsoft.com/office/drawing/2014/main" id="{814E8B62-F6E5-EFC6-54F5-8C6AD4AB937F}"/>
              </a:ext>
            </a:extLst>
          </p:cNvPr>
          <p:cNvSpPr txBox="1"/>
          <p:nvPr/>
        </p:nvSpPr>
        <p:spPr>
          <a:xfrm>
            <a:off x="3561906" y="2601913"/>
            <a:ext cx="1002350" cy="523220"/>
          </a:xfrm>
          <a:prstGeom prst="rect">
            <a:avLst/>
          </a:prstGeom>
          <a:noFill/>
        </p:spPr>
        <p:txBody>
          <a:bodyPr wrap="square" rtlCol="0">
            <a:spAutoFit/>
          </a:bodyPr>
          <a:lstStyle/>
          <a:p>
            <a:pPr algn="ctr"/>
            <a:r>
              <a:rPr lang="en-GB" sz="1400" b="1" dirty="0"/>
              <a:t>Mammary</a:t>
            </a:r>
          </a:p>
          <a:p>
            <a:pPr algn="ctr"/>
            <a:r>
              <a:rPr lang="en-GB" sz="1400" b="1" dirty="0"/>
              <a:t>Cell lines</a:t>
            </a:r>
          </a:p>
        </p:txBody>
      </p:sp>
      <p:sp>
        <p:nvSpPr>
          <p:cNvPr id="39" name="Rectangle 38">
            <a:extLst>
              <a:ext uri="{FF2B5EF4-FFF2-40B4-BE49-F238E27FC236}">
                <a16:creationId xmlns:a16="http://schemas.microsoft.com/office/drawing/2014/main" id="{62A8B683-6C52-BD6B-C8BB-111C2D906247}"/>
              </a:ext>
            </a:extLst>
          </p:cNvPr>
          <p:cNvSpPr/>
          <p:nvPr/>
        </p:nvSpPr>
        <p:spPr>
          <a:xfrm>
            <a:off x="350353" y="2115285"/>
            <a:ext cx="2679842" cy="849185"/>
          </a:xfrm>
          <a:prstGeom prst="rect">
            <a:avLst/>
          </a:prstGeom>
          <a:noFill/>
          <a:ln>
            <a:noFill/>
          </a:ln>
        </p:spPr>
        <p:txBody>
          <a:bodyPr wrap="square" lIns="109449" tIns="54726" rIns="109449" bIns="54726">
            <a:spAutoFit/>
          </a:bodyPr>
          <a:lstStyle/>
          <a:p>
            <a:pPr algn="ctr"/>
            <a:r>
              <a:rPr lang="en-GB" sz="1600" b="1" i="1" kern="0" dirty="0">
                <a:solidFill>
                  <a:schemeClr val="accent1"/>
                </a:solidFill>
                <a:latin typeface="+mj-lt"/>
                <a:cs typeface="Arial" panose="020B0604020202020204" pitchFamily="34" charset="0"/>
              </a:rPr>
              <a:t>1- Characterization of the </a:t>
            </a:r>
            <a:r>
              <a:rPr lang="en-GB" sz="1600" b="1" i="1" kern="0" dirty="0" err="1">
                <a:solidFill>
                  <a:schemeClr val="accent1"/>
                </a:solidFill>
                <a:latin typeface="+mj-lt"/>
                <a:cs typeface="Arial" panose="020B0604020202020204" pitchFamily="34" charset="0"/>
              </a:rPr>
              <a:t>epidriver</a:t>
            </a:r>
            <a:r>
              <a:rPr lang="en-GB" sz="1600" b="1" i="1" kern="0" dirty="0">
                <a:solidFill>
                  <a:schemeClr val="accent1"/>
                </a:solidFill>
                <a:latin typeface="+mj-lt"/>
                <a:cs typeface="Arial" panose="020B0604020202020204" pitchFamily="34" charset="0"/>
              </a:rPr>
              <a:t> potential of ERGs in </a:t>
            </a:r>
          </a:p>
          <a:p>
            <a:pPr algn="ctr"/>
            <a:r>
              <a:rPr lang="en-GB" sz="1600" b="1" i="1" kern="0" dirty="0">
                <a:solidFill>
                  <a:schemeClr val="accent1"/>
                </a:solidFill>
                <a:latin typeface="+mj-lt"/>
                <a:cs typeface="Arial" panose="020B0604020202020204" pitchFamily="34" charset="0"/>
              </a:rPr>
              <a:t>Breast cancer</a:t>
            </a:r>
          </a:p>
        </p:txBody>
      </p:sp>
      <p:sp>
        <p:nvSpPr>
          <p:cNvPr id="40" name="Rectangle 39">
            <a:extLst>
              <a:ext uri="{FF2B5EF4-FFF2-40B4-BE49-F238E27FC236}">
                <a16:creationId xmlns:a16="http://schemas.microsoft.com/office/drawing/2014/main" id="{FA3C2238-3985-2EA9-CE42-9D3EA0B9B9A6}"/>
              </a:ext>
            </a:extLst>
          </p:cNvPr>
          <p:cNvSpPr/>
          <p:nvPr/>
        </p:nvSpPr>
        <p:spPr>
          <a:xfrm>
            <a:off x="3326998" y="2115285"/>
            <a:ext cx="8534042" cy="356742"/>
          </a:xfrm>
          <a:prstGeom prst="rect">
            <a:avLst/>
          </a:prstGeom>
          <a:noFill/>
          <a:ln>
            <a:noFill/>
          </a:ln>
        </p:spPr>
        <p:txBody>
          <a:bodyPr wrap="square" lIns="109449" tIns="54726" rIns="109449" bIns="54726">
            <a:spAutoFit/>
          </a:bodyPr>
          <a:lstStyle/>
          <a:p>
            <a:pPr algn="ctr"/>
            <a:r>
              <a:rPr lang="en-GB" sz="1600" b="1" i="1" kern="0" dirty="0">
                <a:solidFill>
                  <a:schemeClr val="accent1"/>
                </a:solidFill>
                <a:latin typeface="+mj-lt"/>
                <a:cs typeface="Arial" panose="020B0604020202020204" pitchFamily="34" charset="0"/>
              </a:rPr>
              <a:t>2- in-vitro orthogonal validation with CRISPR Cas9 screenings and cancer modelling in organoids</a:t>
            </a:r>
          </a:p>
        </p:txBody>
      </p:sp>
      <p:sp>
        <p:nvSpPr>
          <p:cNvPr id="42" name="Lightning Bolt 41">
            <a:extLst>
              <a:ext uri="{FF2B5EF4-FFF2-40B4-BE49-F238E27FC236}">
                <a16:creationId xmlns:a16="http://schemas.microsoft.com/office/drawing/2014/main" id="{9825B3CB-7193-609C-A2E1-AC79C97F05BF}"/>
              </a:ext>
            </a:extLst>
          </p:cNvPr>
          <p:cNvSpPr>
            <a:spLocks noChangeAspect="1"/>
          </p:cNvSpPr>
          <p:nvPr/>
        </p:nvSpPr>
        <p:spPr>
          <a:xfrm rot="5400000">
            <a:off x="5077135" y="2572023"/>
            <a:ext cx="397862" cy="393203"/>
          </a:xfrm>
          <a:prstGeom prst="lightningBol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en-GB" sz="1400"/>
          </a:p>
        </p:txBody>
      </p:sp>
      <p:sp>
        <p:nvSpPr>
          <p:cNvPr id="43" name="TextBox 42">
            <a:extLst>
              <a:ext uri="{FF2B5EF4-FFF2-40B4-BE49-F238E27FC236}">
                <a16:creationId xmlns:a16="http://schemas.microsoft.com/office/drawing/2014/main" id="{EA7D8A39-B441-427A-9074-BD0DB05F2398}"/>
              </a:ext>
            </a:extLst>
          </p:cNvPr>
          <p:cNvSpPr txBox="1"/>
          <p:nvPr/>
        </p:nvSpPr>
        <p:spPr>
          <a:xfrm>
            <a:off x="5407331" y="2365585"/>
            <a:ext cx="984757" cy="523220"/>
          </a:xfrm>
          <a:prstGeom prst="rect">
            <a:avLst/>
          </a:prstGeom>
          <a:noFill/>
        </p:spPr>
        <p:txBody>
          <a:bodyPr wrap="none" rtlCol="0">
            <a:spAutoFit/>
          </a:bodyPr>
          <a:lstStyle/>
          <a:p>
            <a:pPr algn="ctr"/>
            <a:r>
              <a:rPr lang="en-GB" sz="1400" b="1" dirty="0"/>
              <a:t>Endocrine</a:t>
            </a:r>
          </a:p>
          <a:p>
            <a:pPr algn="ctr"/>
            <a:r>
              <a:rPr lang="en-GB" sz="1400" b="1" dirty="0"/>
              <a:t> disruptors</a:t>
            </a:r>
          </a:p>
        </p:txBody>
      </p:sp>
      <p:pic>
        <p:nvPicPr>
          <p:cNvPr id="54" name="Video 53">
            <a:hlinkClick r:id="" action="ppaction://media"/>
            <a:extLst>
              <a:ext uri="{FF2B5EF4-FFF2-40B4-BE49-F238E27FC236}">
                <a16:creationId xmlns:a16="http://schemas.microsoft.com/office/drawing/2014/main" id="{3B5CC9C3-CA2E-B8B4-156C-172DD028C21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1"/>
          <a:srcRect l="121" r="121"/>
          <a:stretch>
            <a:fillRect/>
          </a:stretch>
        </p:blipFill>
        <p:spPr>
          <a:xfrm>
            <a:off x="10968501" y="24344"/>
            <a:ext cx="1216253" cy="685800"/>
          </a:xfrm>
          <a:prstGeom prst="rect">
            <a:avLst/>
          </a:prstGeom>
        </p:spPr>
      </p:pic>
    </p:spTree>
    <p:custDataLst>
      <p:tags r:id="rId1"/>
    </p:custDataLst>
    <p:extLst>
      <p:ext uri="{BB962C8B-B14F-4D97-AF65-F5344CB8AC3E}">
        <p14:creationId xmlns:p14="http://schemas.microsoft.com/office/powerpoint/2010/main" val="1789680660"/>
      </p:ext>
    </p:extLst>
  </p:cSld>
  <p:clrMapOvr>
    <a:masterClrMapping/>
  </p:clrMapOvr>
  <mc:AlternateContent xmlns:mc="http://schemas.openxmlformats.org/markup-compatibility/2006" xmlns:p14="http://schemas.microsoft.com/office/powerpoint/2010/main">
    <mc:Choice Requires="p14">
      <p:transition spd="slow" p14:dur="2000" advTm="50211"/>
    </mc:Choice>
    <mc:Fallback xmlns="">
      <p:transition spd="slow" advTm="50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54"/>
                </p:tgtEl>
              </p:cMediaNode>
            </p:video>
            <p:seq concurrent="1" nextAc="seek">
              <p:cTn id="36" restart="whenNotActive" fill="hold" evtFilter="cancelBubble" nodeType="interactiveSeq">
                <p:stCondLst>
                  <p:cond evt="onClick" delay="0">
                    <p:tgtEl>
                      <p:spTgt spid="54"/>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4"/>
                                        </p:tgtEl>
                                      </p:cBhvr>
                                    </p:cmd>
                                  </p:childTnLst>
                                </p:cTn>
                              </p:par>
                            </p:childTnLst>
                          </p:cTn>
                        </p:par>
                      </p:childTnLst>
                    </p:cTn>
                  </p:par>
                </p:childTnLst>
              </p:cTn>
              <p:nextCondLst>
                <p:cond evt="onClick" delay="0">
                  <p:tgtEl>
                    <p:spTgt spid="54"/>
                  </p:tgtEl>
                </p:cond>
              </p:nextCondLst>
            </p:seq>
          </p:childTnLst>
        </p:cTn>
      </p:par>
    </p:tnLst>
    <p:bldLst>
      <p:bldP spid="38" grpId="0" animBg="1"/>
      <p:bldP spid="7" grpId="0" animBg="1"/>
      <p:bldP spid="33" grpId="0"/>
      <p:bldP spid="34" grpId="0"/>
      <p:bldP spid="39" grpId="0"/>
      <p:bldP spid="40" grpId="0"/>
      <p:bldP spid="42" grpId="0" animBg="1"/>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67B509-441B-E95F-62F7-4E4C774B7C2D}"/>
              </a:ext>
            </a:extLst>
          </p:cNvPr>
          <p:cNvSpPr>
            <a:spLocks noGrp="1"/>
          </p:cNvSpPr>
          <p:nvPr>
            <p:ph type="ctrTitle"/>
          </p:nvPr>
        </p:nvSpPr>
        <p:spPr>
          <a:xfrm>
            <a:off x="167780" y="885201"/>
            <a:ext cx="11711031" cy="600699"/>
          </a:xfrm>
        </p:spPr>
        <p:txBody>
          <a:bodyPr/>
          <a:lstStyle/>
          <a:p>
            <a:r>
              <a:rPr lang="en-GB" sz="2800" b="1" i="1" kern="0" dirty="0" err="1">
                <a:cs typeface="Arial" panose="020B0604020202020204" pitchFamily="34" charset="0"/>
              </a:rPr>
              <a:t>Epidrivers</a:t>
            </a:r>
            <a:r>
              <a:rPr lang="en-GB" sz="2800" b="1" i="1" kern="0" dirty="0">
                <a:cs typeface="Arial" panose="020B0604020202020204" pitchFamily="34" charset="0"/>
              </a:rPr>
              <a:t> of EBV-induced Burkitt’s Lymphoma and their link to mycotoxins</a:t>
            </a:r>
            <a:br>
              <a:rPr lang="en-GB" sz="2800" dirty="0"/>
            </a:br>
            <a:endParaRPr lang="en-GB" sz="2800" dirty="0"/>
          </a:p>
        </p:txBody>
      </p:sp>
      <p:grpSp>
        <p:nvGrpSpPr>
          <p:cNvPr id="23" name="Group 22">
            <a:extLst>
              <a:ext uri="{FF2B5EF4-FFF2-40B4-BE49-F238E27FC236}">
                <a16:creationId xmlns:a16="http://schemas.microsoft.com/office/drawing/2014/main" id="{88E1A249-971F-1BBD-1463-59C9DF932036}"/>
              </a:ext>
            </a:extLst>
          </p:cNvPr>
          <p:cNvGrpSpPr>
            <a:grpSpLocks noChangeAspect="1"/>
          </p:cNvGrpSpPr>
          <p:nvPr/>
        </p:nvGrpSpPr>
        <p:grpSpPr>
          <a:xfrm>
            <a:off x="6505506" y="2299568"/>
            <a:ext cx="4781319" cy="2677100"/>
            <a:chOff x="3207210" y="3070268"/>
            <a:chExt cx="3287214" cy="1840538"/>
          </a:xfrm>
        </p:grpSpPr>
        <p:sp>
          <p:nvSpPr>
            <p:cNvPr id="7" name="Flowchart: Alternate Process 6">
              <a:extLst>
                <a:ext uri="{FF2B5EF4-FFF2-40B4-BE49-F238E27FC236}">
                  <a16:creationId xmlns:a16="http://schemas.microsoft.com/office/drawing/2014/main" id="{E785B695-DDEC-FC91-E3A2-111C6DF5E60D}"/>
                </a:ext>
              </a:extLst>
            </p:cNvPr>
            <p:cNvSpPr/>
            <p:nvPr/>
          </p:nvSpPr>
          <p:spPr>
            <a:xfrm>
              <a:off x="3207210" y="3070268"/>
              <a:ext cx="3287214" cy="1840538"/>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8" name="Immagine 20">
              <a:extLst>
                <a:ext uri="{FF2B5EF4-FFF2-40B4-BE49-F238E27FC236}">
                  <a16:creationId xmlns:a16="http://schemas.microsoft.com/office/drawing/2014/main" id="{8E56D803-CC19-348A-1BF3-C09118B68567}"/>
                </a:ext>
              </a:extLst>
            </p:cNvPr>
            <p:cNvPicPr>
              <a:picLocks noChangeAspect="1"/>
            </p:cNvPicPr>
            <p:nvPr/>
          </p:nvPicPr>
          <p:blipFill rotWithShape="1">
            <a:blip r:embed="rId6"/>
            <a:srcRect r="77458" b="25949"/>
            <a:stretch/>
          </p:blipFill>
          <p:spPr>
            <a:xfrm>
              <a:off x="3418871" y="3197404"/>
              <a:ext cx="1114964" cy="1446681"/>
            </a:xfrm>
            <a:prstGeom prst="rect">
              <a:avLst/>
            </a:prstGeom>
          </p:spPr>
        </p:pic>
        <p:sp>
          <p:nvSpPr>
            <p:cNvPr id="9" name="Rectangle 8">
              <a:extLst>
                <a:ext uri="{FF2B5EF4-FFF2-40B4-BE49-F238E27FC236}">
                  <a16:creationId xmlns:a16="http://schemas.microsoft.com/office/drawing/2014/main" id="{D62DC2B4-B84B-B771-C3E0-05DA368B2462}"/>
                </a:ext>
              </a:extLst>
            </p:cNvPr>
            <p:cNvSpPr/>
            <p:nvPr/>
          </p:nvSpPr>
          <p:spPr>
            <a:xfrm>
              <a:off x="3383808" y="3144507"/>
              <a:ext cx="2035077" cy="844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10" name="Picture 9">
              <a:extLst>
                <a:ext uri="{FF2B5EF4-FFF2-40B4-BE49-F238E27FC236}">
                  <a16:creationId xmlns:a16="http://schemas.microsoft.com/office/drawing/2014/main" id="{CABF36F9-804E-D66D-D974-0C2ABF4AB3F7}"/>
                </a:ext>
              </a:extLst>
            </p:cNvPr>
            <p:cNvPicPr>
              <a:picLocks noChangeAspect="1"/>
            </p:cNvPicPr>
            <p:nvPr/>
          </p:nvPicPr>
          <p:blipFill>
            <a:blip r:embed="rId7"/>
            <a:stretch>
              <a:fillRect/>
            </a:stretch>
          </p:blipFill>
          <p:spPr>
            <a:xfrm>
              <a:off x="4316916" y="3346066"/>
              <a:ext cx="409620" cy="400050"/>
            </a:xfrm>
            <a:prstGeom prst="rect">
              <a:avLst/>
            </a:prstGeom>
          </p:spPr>
        </p:pic>
        <p:sp>
          <p:nvSpPr>
            <p:cNvPr id="11" name="TextBox 10">
              <a:extLst>
                <a:ext uri="{FF2B5EF4-FFF2-40B4-BE49-F238E27FC236}">
                  <a16:creationId xmlns:a16="http://schemas.microsoft.com/office/drawing/2014/main" id="{4F347CA0-3102-5DD3-BE8D-EFFBEC478F5F}"/>
                </a:ext>
              </a:extLst>
            </p:cNvPr>
            <p:cNvSpPr txBox="1"/>
            <p:nvPr/>
          </p:nvSpPr>
          <p:spPr>
            <a:xfrm>
              <a:off x="4190889" y="3167265"/>
              <a:ext cx="717325" cy="211600"/>
            </a:xfrm>
            <a:prstGeom prst="rect">
              <a:avLst/>
            </a:prstGeom>
            <a:noFill/>
          </p:spPr>
          <p:txBody>
            <a:bodyPr wrap="none" rtlCol="0">
              <a:spAutoFit/>
            </a:bodyPr>
            <a:lstStyle/>
            <a:p>
              <a:r>
                <a:rPr lang="en-GB" sz="1400" b="1" dirty="0"/>
                <a:t>Mycotoxins</a:t>
              </a:r>
            </a:p>
          </p:txBody>
        </p:sp>
        <p:pic>
          <p:nvPicPr>
            <p:cNvPr id="12" name="Immagine 20">
              <a:extLst>
                <a:ext uri="{FF2B5EF4-FFF2-40B4-BE49-F238E27FC236}">
                  <a16:creationId xmlns:a16="http://schemas.microsoft.com/office/drawing/2014/main" id="{EE4F809C-CC1D-5B8B-6B7E-B18F752DFDA4}"/>
                </a:ext>
              </a:extLst>
            </p:cNvPr>
            <p:cNvPicPr>
              <a:picLocks noChangeAspect="1"/>
            </p:cNvPicPr>
            <p:nvPr/>
          </p:nvPicPr>
          <p:blipFill rotWithShape="1">
            <a:blip r:embed="rId6"/>
            <a:srcRect t="9289" r="89028" b="68021"/>
            <a:stretch/>
          </p:blipFill>
          <p:spPr>
            <a:xfrm>
              <a:off x="3448304" y="3302848"/>
              <a:ext cx="542704" cy="443268"/>
            </a:xfrm>
            <a:prstGeom prst="rect">
              <a:avLst/>
            </a:prstGeom>
          </p:spPr>
        </p:pic>
        <p:sp>
          <p:nvSpPr>
            <p:cNvPr id="13" name="TextBox 12">
              <a:extLst>
                <a:ext uri="{FF2B5EF4-FFF2-40B4-BE49-F238E27FC236}">
                  <a16:creationId xmlns:a16="http://schemas.microsoft.com/office/drawing/2014/main" id="{6878DCF2-9EA5-FF47-4A90-C27DB09EB6D0}"/>
                </a:ext>
              </a:extLst>
            </p:cNvPr>
            <p:cNvSpPr txBox="1"/>
            <p:nvPr/>
          </p:nvSpPr>
          <p:spPr>
            <a:xfrm>
              <a:off x="3300999" y="3167265"/>
              <a:ext cx="807519" cy="211600"/>
            </a:xfrm>
            <a:prstGeom prst="rect">
              <a:avLst/>
            </a:prstGeom>
            <a:noFill/>
          </p:spPr>
          <p:txBody>
            <a:bodyPr wrap="none" rtlCol="0">
              <a:spAutoFit/>
            </a:bodyPr>
            <a:lstStyle/>
            <a:p>
              <a:r>
                <a:rPr lang="en-GB" sz="1400" b="1" dirty="0"/>
                <a:t>EBV infection</a:t>
              </a:r>
            </a:p>
          </p:txBody>
        </p:sp>
        <p:sp>
          <p:nvSpPr>
            <p:cNvPr id="14" name="TextBox 13">
              <a:extLst>
                <a:ext uri="{FF2B5EF4-FFF2-40B4-BE49-F238E27FC236}">
                  <a16:creationId xmlns:a16="http://schemas.microsoft.com/office/drawing/2014/main" id="{092F81F7-ACA5-F21F-70CB-89ED0FA9B73A}"/>
                </a:ext>
              </a:extLst>
            </p:cNvPr>
            <p:cNvSpPr txBox="1"/>
            <p:nvPr/>
          </p:nvSpPr>
          <p:spPr>
            <a:xfrm>
              <a:off x="3687584" y="4622269"/>
              <a:ext cx="881314" cy="211600"/>
            </a:xfrm>
            <a:prstGeom prst="rect">
              <a:avLst/>
            </a:prstGeom>
            <a:noFill/>
          </p:spPr>
          <p:txBody>
            <a:bodyPr wrap="none" rtlCol="0">
              <a:spAutoFit/>
            </a:bodyPr>
            <a:lstStyle/>
            <a:p>
              <a:r>
                <a:rPr lang="en-GB" sz="1400" b="1" dirty="0"/>
                <a:t>Primary B cells</a:t>
              </a:r>
            </a:p>
          </p:txBody>
        </p:sp>
        <p:sp>
          <p:nvSpPr>
            <p:cNvPr id="15" name="TextBox 14">
              <a:extLst>
                <a:ext uri="{FF2B5EF4-FFF2-40B4-BE49-F238E27FC236}">
                  <a16:creationId xmlns:a16="http://schemas.microsoft.com/office/drawing/2014/main" id="{C0D8445A-D8E7-7A4A-7A33-606D51584B4B}"/>
                </a:ext>
              </a:extLst>
            </p:cNvPr>
            <p:cNvSpPr txBox="1"/>
            <p:nvPr/>
          </p:nvSpPr>
          <p:spPr>
            <a:xfrm>
              <a:off x="5299948" y="4622269"/>
              <a:ext cx="1068449" cy="211600"/>
            </a:xfrm>
            <a:prstGeom prst="rect">
              <a:avLst/>
            </a:prstGeom>
            <a:noFill/>
          </p:spPr>
          <p:txBody>
            <a:bodyPr wrap="none" rtlCol="0">
              <a:spAutoFit/>
            </a:bodyPr>
            <a:lstStyle/>
            <a:p>
              <a:r>
                <a:rPr lang="en-GB" sz="1400" b="1" dirty="0"/>
                <a:t>Lymphomagenesis</a:t>
              </a:r>
            </a:p>
          </p:txBody>
        </p:sp>
        <p:grpSp>
          <p:nvGrpSpPr>
            <p:cNvPr id="17" name="Group 16">
              <a:extLst>
                <a:ext uri="{FF2B5EF4-FFF2-40B4-BE49-F238E27FC236}">
                  <a16:creationId xmlns:a16="http://schemas.microsoft.com/office/drawing/2014/main" id="{97FDE56C-D506-E248-8B07-650CE7E5EE18}"/>
                </a:ext>
              </a:extLst>
            </p:cNvPr>
            <p:cNvGrpSpPr/>
            <p:nvPr/>
          </p:nvGrpSpPr>
          <p:grpSpPr>
            <a:xfrm>
              <a:off x="3606692" y="3770974"/>
              <a:ext cx="2709720" cy="873111"/>
              <a:chOff x="7548837" y="5358512"/>
              <a:chExt cx="2709720" cy="873111"/>
            </a:xfrm>
          </p:grpSpPr>
          <p:pic>
            <p:nvPicPr>
              <p:cNvPr id="18" name="Immagine 20">
                <a:extLst>
                  <a:ext uri="{FF2B5EF4-FFF2-40B4-BE49-F238E27FC236}">
                    <a16:creationId xmlns:a16="http://schemas.microsoft.com/office/drawing/2014/main" id="{E5D9E22E-8027-82C1-869F-1CD93BC81CD2}"/>
                  </a:ext>
                </a:extLst>
              </p:cNvPr>
              <p:cNvPicPr>
                <a:picLocks noChangeAspect="1"/>
              </p:cNvPicPr>
              <p:nvPr/>
            </p:nvPicPr>
            <p:blipFill rotWithShape="1">
              <a:blip r:embed="rId6"/>
              <a:srcRect l="79624" t="31143" b="24165"/>
              <a:stretch/>
            </p:blipFill>
            <p:spPr>
              <a:xfrm>
                <a:off x="9250755" y="5358512"/>
                <a:ext cx="1007802" cy="873111"/>
              </a:xfrm>
              <a:prstGeom prst="rect">
                <a:avLst/>
              </a:prstGeom>
            </p:spPr>
          </p:pic>
          <p:sp>
            <p:nvSpPr>
              <p:cNvPr id="19" name="Arrow: Right 18">
                <a:extLst>
                  <a:ext uri="{FF2B5EF4-FFF2-40B4-BE49-F238E27FC236}">
                    <a16:creationId xmlns:a16="http://schemas.microsoft.com/office/drawing/2014/main" id="{8CC070C8-9846-FE53-B945-D7132E06950A}"/>
                  </a:ext>
                </a:extLst>
              </p:cNvPr>
              <p:cNvSpPr/>
              <p:nvPr/>
            </p:nvSpPr>
            <p:spPr>
              <a:xfrm>
                <a:off x="8524969" y="5823791"/>
                <a:ext cx="717124" cy="228600"/>
              </a:xfrm>
              <a:prstGeom prst="rightArrow">
                <a:avLst/>
              </a:prstGeom>
              <a:solidFill>
                <a:srgbClr val="9FD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 name="Lightning Bolt 19">
                <a:extLst>
                  <a:ext uri="{FF2B5EF4-FFF2-40B4-BE49-F238E27FC236}">
                    <a16:creationId xmlns:a16="http://schemas.microsoft.com/office/drawing/2014/main" id="{E455A151-3891-F685-7F59-CEF904B8E939}"/>
                  </a:ext>
                </a:extLst>
              </p:cNvPr>
              <p:cNvSpPr>
                <a:spLocks noChangeAspect="1"/>
              </p:cNvSpPr>
              <p:nvPr/>
            </p:nvSpPr>
            <p:spPr>
              <a:xfrm rot="5400000">
                <a:off x="8211974" y="5368522"/>
                <a:ext cx="273535" cy="270332"/>
              </a:xfrm>
              <a:prstGeom prst="lightningBol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en-GB" sz="1400"/>
              </a:p>
            </p:txBody>
          </p:sp>
          <p:sp>
            <p:nvSpPr>
              <p:cNvPr id="21" name="Lightning Bolt 20">
                <a:extLst>
                  <a:ext uri="{FF2B5EF4-FFF2-40B4-BE49-F238E27FC236}">
                    <a16:creationId xmlns:a16="http://schemas.microsoft.com/office/drawing/2014/main" id="{E7D6B7AF-79BB-1959-02E8-C76BD38C55AA}"/>
                  </a:ext>
                </a:extLst>
              </p:cNvPr>
              <p:cNvSpPr>
                <a:spLocks noChangeAspect="1"/>
              </p:cNvSpPr>
              <p:nvPr/>
            </p:nvSpPr>
            <p:spPr>
              <a:xfrm rot="863125">
                <a:off x="7548837" y="5404069"/>
                <a:ext cx="280078" cy="264016"/>
              </a:xfrm>
              <a:prstGeom prst="lightningBol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en-GB" sz="1400"/>
              </a:p>
            </p:txBody>
          </p:sp>
          <p:sp>
            <p:nvSpPr>
              <p:cNvPr id="22" name="TextBox 21">
                <a:extLst>
                  <a:ext uri="{FF2B5EF4-FFF2-40B4-BE49-F238E27FC236}">
                    <a16:creationId xmlns:a16="http://schemas.microsoft.com/office/drawing/2014/main" id="{2C81F7C0-2539-6F4C-707B-1BE8774B1807}"/>
                  </a:ext>
                </a:extLst>
              </p:cNvPr>
              <p:cNvSpPr txBox="1"/>
              <p:nvPr/>
            </p:nvSpPr>
            <p:spPr>
              <a:xfrm>
                <a:off x="8373833" y="5525425"/>
                <a:ext cx="932658" cy="359720"/>
              </a:xfrm>
              <a:prstGeom prst="rect">
                <a:avLst/>
              </a:prstGeom>
              <a:noFill/>
            </p:spPr>
            <p:txBody>
              <a:bodyPr wrap="square" rtlCol="0">
                <a:spAutoFit/>
              </a:bodyPr>
              <a:lstStyle/>
              <a:p>
                <a:pPr algn="ctr"/>
                <a:r>
                  <a:rPr lang="en-GB" sz="1400" b="1" dirty="0" err="1"/>
                  <a:t>Epidriver</a:t>
                </a:r>
                <a:r>
                  <a:rPr lang="en-GB" sz="1400" b="1" dirty="0"/>
                  <a:t> deregulation</a:t>
                </a:r>
              </a:p>
            </p:txBody>
          </p:sp>
        </p:grpSp>
      </p:grpSp>
      <p:sp>
        <p:nvSpPr>
          <p:cNvPr id="25" name="Flowchart: Alternate Process 24">
            <a:extLst>
              <a:ext uri="{FF2B5EF4-FFF2-40B4-BE49-F238E27FC236}">
                <a16:creationId xmlns:a16="http://schemas.microsoft.com/office/drawing/2014/main" id="{6492878B-F5BD-CC9A-14FC-E3E2A4C728B8}"/>
              </a:ext>
            </a:extLst>
          </p:cNvPr>
          <p:cNvSpPr/>
          <p:nvPr/>
        </p:nvSpPr>
        <p:spPr>
          <a:xfrm>
            <a:off x="534141" y="2594540"/>
            <a:ext cx="5377211" cy="2256306"/>
          </a:xfrm>
          <a:prstGeom prst="flowChartAlternateProcess">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F1E8382F-AC54-78B6-CE8B-5FD1CE69654B}"/>
              </a:ext>
            </a:extLst>
          </p:cNvPr>
          <p:cNvSpPr txBox="1"/>
          <p:nvPr/>
        </p:nvSpPr>
        <p:spPr>
          <a:xfrm>
            <a:off x="619650" y="2558981"/>
            <a:ext cx="3007282" cy="368049"/>
          </a:xfrm>
          <a:prstGeom prst="rect">
            <a:avLst/>
          </a:prstGeom>
          <a:noFill/>
        </p:spPr>
        <p:txBody>
          <a:bodyPr wrap="square" rtlCol="0">
            <a:spAutoFit/>
          </a:bodyPr>
          <a:lstStyle/>
          <a:p>
            <a:pPr marL="0" marR="0" lvl="0" indent="0" algn="l" defTabSz="914289" rtl="0" eaLnBrk="1" fontAlgn="auto" latinLnBrk="0" hangingPunct="1">
              <a:lnSpc>
                <a:spcPct val="120000"/>
              </a:lnSpc>
              <a:spcBef>
                <a:spcPts val="0"/>
              </a:spcBef>
              <a:spcAft>
                <a:spcPts val="0"/>
              </a:spcAft>
              <a:buClrTx/>
              <a:buSzTx/>
              <a:buFontTx/>
              <a:buNone/>
              <a:tabLst/>
              <a:defRPr/>
            </a:pPr>
            <a:r>
              <a:rPr kumimoji="0" lang="en-US" sz="1600" b="1" i="0" u="none" strike="noStrike" kern="1200" cap="small" spc="0" normalizeH="0" baseline="0" noProof="0" dirty="0">
                <a:ln>
                  <a:noFill/>
                </a:ln>
                <a:solidFill>
                  <a:schemeClr val="bg1"/>
                </a:solidFill>
                <a:uLnTx/>
                <a:uFillTx/>
                <a:ea typeface="+mn-ea"/>
                <a:cs typeface="Times New Roman" panose="02020603050405020304" pitchFamily="18" charset="0"/>
              </a:rPr>
              <a:t>Interplay Exposome - Epigenome</a:t>
            </a:r>
            <a:endParaRPr kumimoji="0" lang="nl-BE" sz="1600" b="1" i="0" u="none" strike="noStrike" kern="1200" cap="small" spc="0" normalizeH="0" baseline="0" noProof="0" dirty="0">
              <a:ln>
                <a:noFill/>
              </a:ln>
              <a:solidFill>
                <a:schemeClr val="bg1"/>
              </a:solidFill>
              <a:uLnTx/>
              <a:uFillTx/>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7475D475-3314-E5A4-356A-957E2B404987}"/>
              </a:ext>
            </a:extLst>
          </p:cNvPr>
          <p:cNvSpPr txBox="1"/>
          <p:nvPr/>
        </p:nvSpPr>
        <p:spPr>
          <a:xfrm>
            <a:off x="3907220" y="2558981"/>
            <a:ext cx="1840377" cy="368049"/>
          </a:xfrm>
          <a:prstGeom prst="rect">
            <a:avLst/>
          </a:prstGeom>
          <a:noFill/>
        </p:spPr>
        <p:txBody>
          <a:bodyPr wrap="square" rtlCol="0">
            <a:spAutoFit/>
          </a:bodyPr>
          <a:lstStyle/>
          <a:p>
            <a:pPr marL="0" marR="0" lvl="0" indent="0" algn="l" defTabSz="914289" rtl="0" eaLnBrk="1" fontAlgn="auto" latinLnBrk="0" hangingPunct="1">
              <a:lnSpc>
                <a:spcPct val="120000"/>
              </a:lnSpc>
              <a:spcBef>
                <a:spcPts val="0"/>
              </a:spcBef>
              <a:spcAft>
                <a:spcPts val="0"/>
              </a:spcAft>
              <a:buClrTx/>
              <a:buSzTx/>
              <a:buFontTx/>
              <a:buNone/>
              <a:tabLst/>
              <a:defRPr/>
            </a:pPr>
            <a:r>
              <a:rPr kumimoji="0" lang="en-US" sz="1600" b="1" i="0" u="none" strike="noStrike" kern="1200" cap="small" spc="0" normalizeH="0" baseline="0" noProof="0" dirty="0">
                <a:ln>
                  <a:noFill/>
                </a:ln>
                <a:solidFill>
                  <a:schemeClr val="bg1"/>
                </a:solidFill>
                <a:uLnTx/>
                <a:uFillTx/>
                <a:ea typeface="+mn-ea"/>
                <a:cs typeface="Times New Roman" panose="02020603050405020304" pitchFamily="18" charset="0"/>
              </a:rPr>
              <a:t>Burkitt’s Lymphoma</a:t>
            </a:r>
          </a:p>
        </p:txBody>
      </p:sp>
      <p:cxnSp>
        <p:nvCxnSpPr>
          <p:cNvPr id="28" name="Straight Arrow Connector 27">
            <a:extLst>
              <a:ext uri="{FF2B5EF4-FFF2-40B4-BE49-F238E27FC236}">
                <a16:creationId xmlns:a16="http://schemas.microsoft.com/office/drawing/2014/main" id="{6E59CDFD-E42D-3C56-586D-44467844DF9A}"/>
              </a:ext>
            </a:extLst>
          </p:cNvPr>
          <p:cNvCxnSpPr>
            <a:cxnSpLocks/>
          </p:cNvCxnSpPr>
          <p:nvPr/>
        </p:nvCxnSpPr>
        <p:spPr>
          <a:xfrm>
            <a:off x="3360669" y="2781292"/>
            <a:ext cx="534446" cy="0"/>
          </a:xfrm>
          <a:prstGeom prst="straightConnector1">
            <a:avLst/>
          </a:prstGeom>
          <a:ln w="57150">
            <a:solidFill>
              <a:schemeClr val="bg1">
                <a:lumMod val="9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1BF0D6F-EF5B-D8CD-39A6-87AE46CAF823}"/>
              </a:ext>
            </a:extLst>
          </p:cNvPr>
          <p:cNvGrpSpPr>
            <a:grpSpLocks noChangeAspect="1"/>
          </p:cNvGrpSpPr>
          <p:nvPr/>
        </p:nvGrpSpPr>
        <p:grpSpPr>
          <a:xfrm>
            <a:off x="4030166" y="3021868"/>
            <a:ext cx="1330433" cy="1447351"/>
            <a:chOff x="6275216" y="1468783"/>
            <a:chExt cx="1387620" cy="1509565"/>
          </a:xfrm>
        </p:grpSpPr>
        <p:pic>
          <p:nvPicPr>
            <p:cNvPr id="41" name="Picture 40">
              <a:extLst>
                <a:ext uri="{FF2B5EF4-FFF2-40B4-BE49-F238E27FC236}">
                  <a16:creationId xmlns:a16="http://schemas.microsoft.com/office/drawing/2014/main" id="{4D55FE03-1D87-3388-CADD-E82CB33CEA5F}"/>
                </a:ext>
              </a:extLst>
            </p:cNvPr>
            <p:cNvPicPr>
              <a:picLocks noChangeAspect="1"/>
            </p:cNvPicPr>
            <p:nvPr/>
          </p:nvPicPr>
          <p:blipFill>
            <a:blip r:embed="rId8"/>
            <a:stretch>
              <a:fillRect/>
            </a:stretch>
          </p:blipFill>
          <p:spPr>
            <a:xfrm>
              <a:off x="6275216" y="1468783"/>
              <a:ext cx="1387620" cy="1509565"/>
            </a:xfrm>
            <a:prstGeom prst="rect">
              <a:avLst/>
            </a:prstGeom>
          </p:spPr>
        </p:pic>
        <p:sp>
          <p:nvSpPr>
            <p:cNvPr id="42" name="Oval 41">
              <a:extLst>
                <a:ext uri="{FF2B5EF4-FFF2-40B4-BE49-F238E27FC236}">
                  <a16:creationId xmlns:a16="http://schemas.microsoft.com/office/drawing/2014/main" id="{5751C9BA-B318-9DC5-BDE7-FBB07F501641}"/>
                </a:ext>
              </a:extLst>
            </p:cNvPr>
            <p:cNvSpPr>
              <a:spLocks noChangeAspect="1"/>
            </p:cNvSpPr>
            <p:nvPr/>
          </p:nvSpPr>
          <p:spPr>
            <a:xfrm>
              <a:off x="7059550" y="2038380"/>
              <a:ext cx="520505" cy="507827"/>
            </a:xfrm>
            <a:prstGeom prst="ellipse">
              <a:avLst/>
            </a:prstGeom>
            <a:blipFill>
              <a:blip r:embed="rId9"/>
              <a:stretch>
                <a:fillRect/>
              </a:stretch>
            </a:blipFill>
            <a:ln w="25400">
              <a:solidFill>
                <a:schemeClr val="bg2">
                  <a:lumMod val="25000"/>
                </a:schemeClr>
              </a:solidFill>
            </a:ln>
            <a:effectLst>
              <a:outerShdw blurRad="152400" dir="528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small" spc="0" normalizeH="0" baseline="0" noProof="0" dirty="0">
                <a:ln>
                  <a:noFill/>
                </a:ln>
                <a:solidFill>
                  <a:schemeClr val="bg1"/>
                </a:solidFill>
                <a:uLnTx/>
                <a:uFillTx/>
                <a:ea typeface="+mn-ea"/>
                <a:cs typeface="+mn-cs"/>
              </a:endParaRPr>
            </a:p>
          </p:txBody>
        </p:sp>
      </p:grpSp>
      <p:sp>
        <p:nvSpPr>
          <p:cNvPr id="37" name="TextBox 36">
            <a:extLst>
              <a:ext uri="{FF2B5EF4-FFF2-40B4-BE49-F238E27FC236}">
                <a16:creationId xmlns:a16="http://schemas.microsoft.com/office/drawing/2014/main" id="{09B14D39-E721-62D4-7401-84F1621C91DC}"/>
              </a:ext>
            </a:extLst>
          </p:cNvPr>
          <p:cNvSpPr txBox="1"/>
          <p:nvPr/>
        </p:nvSpPr>
        <p:spPr>
          <a:xfrm>
            <a:off x="3688353" y="4405045"/>
            <a:ext cx="1975347" cy="368049"/>
          </a:xfrm>
          <a:prstGeom prst="rect">
            <a:avLst/>
          </a:prstGeom>
          <a:noFill/>
        </p:spPr>
        <p:txBody>
          <a:bodyPr wrap="square" rtlCol="0">
            <a:spAutoFit/>
          </a:bodyPr>
          <a:lstStyle/>
          <a:p>
            <a:pPr marL="0" marR="0" lvl="0" indent="0" algn="ctr" defTabSz="914289" rtl="0" eaLnBrk="1" fontAlgn="auto" latinLnBrk="0" hangingPunct="1">
              <a:lnSpc>
                <a:spcPct val="120000"/>
              </a:lnSpc>
              <a:spcBef>
                <a:spcPts val="0"/>
              </a:spcBef>
              <a:spcAft>
                <a:spcPts val="0"/>
              </a:spcAft>
              <a:buClrTx/>
              <a:buSzTx/>
              <a:buFontTx/>
              <a:buNone/>
              <a:tabLst/>
              <a:defRPr/>
            </a:pPr>
            <a:r>
              <a:rPr kumimoji="0" lang="en-US" sz="1600" b="1" i="0" u="none" strike="noStrike" kern="1200" cap="small" spc="0" normalizeH="0" baseline="0" noProof="0" dirty="0">
                <a:ln>
                  <a:noFill/>
                </a:ln>
                <a:solidFill>
                  <a:schemeClr val="bg1"/>
                </a:solidFill>
                <a:uLnTx/>
                <a:uFillTx/>
                <a:cs typeface="Times New Roman" panose="02020603050405020304" pitchFamily="18" charset="0"/>
              </a:rPr>
              <a:t>Sub-Saharan</a:t>
            </a:r>
            <a:r>
              <a:rPr lang="en-US" sz="1600" b="1" cap="small" dirty="0">
                <a:solidFill>
                  <a:schemeClr val="bg1"/>
                </a:solidFill>
                <a:cs typeface="Times New Roman" panose="02020603050405020304" pitchFamily="18" charset="0"/>
              </a:rPr>
              <a:t> Africa</a:t>
            </a:r>
            <a:endParaRPr kumimoji="0" lang="en-US" sz="1600" b="1" i="0" u="none" strike="noStrike" kern="1200" cap="small" spc="0" normalizeH="0" baseline="0" noProof="0" dirty="0">
              <a:ln>
                <a:noFill/>
              </a:ln>
              <a:solidFill>
                <a:schemeClr val="bg1"/>
              </a:solidFill>
              <a:uLnTx/>
              <a:uFillTx/>
              <a:cs typeface="Times New Roman" panose="02020603050405020304" pitchFamily="18" charset="0"/>
            </a:endParaRPr>
          </a:p>
        </p:txBody>
      </p:sp>
      <p:grpSp>
        <p:nvGrpSpPr>
          <p:cNvPr id="44" name="Group 43">
            <a:extLst>
              <a:ext uri="{FF2B5EF4-FFF2-40B4-BE49-F238E27FC236}">
                <a16:creationId xmlns:a16="http://schemas.microsoft.com/office/drawing/2014/main" id="{CC6EFAA6-E502-024F-B33C-B1C661396C77}"/>
              </a:ext>
            </a:extLst>
          </p:cNvPr>
          <p:cNvGrpSpPr>
            <a:grpSpLocks noChangeAspect="1"/>
          </p:cNvGrpSpPr>
          <p:nvPr/>
        </p:nvGrpSpPr>
        <p:grpSpPr>
          <a:xfrm>
            <a:off x="1047509" y="2906910"/>
            <a:ext cx="2551263" cy="1877258"/>
            <a:chOff x="1187196" y="2972823"/>
            <a:chExt cx="2248915" cy="1654783"/>
          </a:xfrm>
        </p:grpSpPr>
        <p:sp>
          <p:nvSpPr>
            <p:cNvPr id="29" name="Oval 28">
              <a:extLst>
                <a:ext uri="{FF2B5EF4-FFF2-40B4-BE49-F238E27FC236}">
                  <a16:creationId xmlns:a16="http://schemas.microsoft.com/office/drawing/2014/main" id="{0C385E9D-0CF7-7DD8-7F99-31AAC9330575}"/>
                </a:ext>
              </a:extLst>
            </p:cNvPr>
            <p:cNvSpPr>
              <a:spLocks noChangeAspect="1"/>
            </p:cNvSpPr>
            <p:nvPr/>
          </p:nvSpPr>
          <p:spPr>
            <a:xfrm>
              <a:off x="2064256" y="2972824"/>
              <a:ext cx="1023406" cy="935424"/>
            </a:xfrm>
            <a:prstGeom prst="ellipse">
              <a:avLst/>
            </a:prstGeom>
            <a:solidFill>
              <a:srgbClr val="8888B4"/>
            </a:solidFill>
            <a:ln w="31750">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0" marR="0" lvl="0" indent="0" algn="ctr" defTabSz="914289" rtl="0" eaLnBrk="1" fontAlgn="auto" latinLnBrk="0" hangingPunct="1">
                <a:lnSpc>
                  <a:spcPct val="100000"/>
                </a:lnSpc>
                <a:spcBef>
                  <a:spcPts val="0"/>
                </a:spcBef>
                <a:spcAft>
                  <a:spcPts val="0"/>
                </a:spcAft>
                <a:buClrTx/>
                <a:buSzTx/>
                <a:buFontTx/>
                <a:buNone/>
                <a:tabLst/>
                <a:defRPr/>
              </a:pPr>
              <a:endParaRPr kumimoji="0" lang="nl-BE" sz="1400" b="1" i="0" u="none" strike="noStrike" kern="1200" cap="small" spc="0" normalizeH="0" baseline="0" noProof="0" dirty="0">
                <a:ln>
                  <a:noFill/>
                </a:ln>
                <a:solidFill>
                  <a:schemeClr val="bg1"/>
                </a:solidFill>
                <a:uLnTx/>
                <a:uFillTx/>
                <a:ea typeface="+mn-ea"/>
                <a:cs typeface="Times New Roman" panose="02020603050405020304" pitchFamily="18" charset="0"/>
              </a:endParaRPr>
            </a:p>
          </p:txBody>
        </p:sp>
        <p:pic>
          <p:nvPicPr>
            <p:cNvPr id="30" name="Picture 29">
              <a:extLst>
                <a:ext uri="{FF2B5EF4-FFF2-40B4-BE49-F238E27FC236}">
                  <a16:creationId xmlns:a16="http://schemas.microsoft.com/office/drawing/2014/main" id="{BB244A5C-770F-344A-788E-1651E0A2A06A}"/>
                </a:ext>
              </a:extLst>
            </p:cNvPr>
            <p:cNvPicPr>
              <a:picLocks noChangeAspect="1"/>
            </p:cNvPicPr>
            <p:nvPr/>
          </p:nvPicPr>
          <p:blipFill>
            <a:blip r:embed="rId10">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371946" y="3402672"/>
              <a:ext cx="449891" cy="361501"/>
            </a:xfrm>
            <a:prstGeom prst="rect">
              <a:avLst/>
            </a:prstGeom>
            <a:solidFill>
              <a:srgbClr val="8888B4"/>
            </a:solidFill>
          </p:spPr>
        </p:pic>
        <p:sp>
          <p:nvSpPr>
            <p:cNvPr id="32" name="Oval 31">
              <a:extLst>
                <a:ext uri="{FF2B5EF4-FFF2-40B4-BE49-F238E27FC236}">
                  <a16:creationId xmlns:a16="http://schemas.microsoft.com/office/drawing/2014/main" id="{42964002-4364-69FB-8DE6-6162899B9B2F}"/>
                </a:ext>
              </a:extLst>
            </p:cNvPr>
            <p:cNvSpPr>
              <a:spLocks noChangeAspect="1"/>
            </p:cNvSpPr>
            <p:nvPr/>
          </p:nvSpPr>
          <p:spPr>
            <a:xfrm>
              <a:off x="1187196" y="2972823"/>
              <a:ext cx="1023406" cy="935424"/>
            </a:xfrm>
            <a:prstGeom prst="ellipse">
              <a:avLst/>
            </a:prstGeom>
            <a:solidFill>
              <a:schemeClr val="accent6">
                <a:lumMod val="60000"/>
                <a:lumOff val="4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289" rtl="0" eaLnBrk="1" fontAlgn="auto" latinLnBrk="0" hangingPunct="1">
                <a:lnSpc>
                  <a:spcPct val="100000"/>
                </a:lnSpc>
                <a:spcBef>
                  <a:spcPts val="0"/>
                </a:spcBef>
                <a:spcAft>
                  <a:spcPts val="0"/>
                </a:spcAft>
                <a:buClrTx/>
                <a:buSzTx/>
                <a:buFontTx/>
                <a:buNone/>
                <a:tabLst/>
                <a:defRPr/>
              </a:pPr>
              <a:endParaRPr kumimoji="0" lang="nl-BE" sz="1400" b="1" i="0" u="none" strike="noStrike" kern="1200" cap="small" spc="0" normalizeH="0" baseline="0" noProof="0" dirty="0">
                <a:ln>
                  <a:noFill/>
                </a:ln>
                <a:solidFill>
                  <a:schemeClr val="bg1"/>
                </a:solidFill>
                <a:uLnTx/>
                <a:uFillTx/>
                <a:ea typeface="+mn-ea"/>
                <a:cs typeface="Times New Roman" panose="02020603050405020304" pitchFamily="18" charset="0"/>
              </a:endParaRPr>
            </a:p>
          </p:txBody>
        </p:sp>
        <p:pic>
          <p:nvPicPr>
            <p:cNvPr id="33" name="Picture 4" descr="Do you want information on mycotoxins? This is your site - Mycotoxinsite :  MycotoxinSite">
              <a:extLst>
                <a:ext uri="{FF2B5EF4-FFF2-40B4-BE49-F238E27FC236}">
                  <a16:creationId xmlns:a16="http://schemas.microsoft.com/office/drawing/2014/main" id="{06D965AD-2617-E23D-0B6F-7111B3320A4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510743" y="3300773"/>
              <a:ext cx="505855" cy="505856"/>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74B5A63A-CBDF-9015-4769-AC6BDADA0F73}"/>
                </a:ext>
              </a:extLst>
            </p:cNvPr>
            <p:cNvSpPr>
              <a:spLocks noChangeAspect="1"/>
            </p:cNvSpPr>
            <p:nvPr/>
          </p:nvSpPr>
          <p:spPr>
            <a:xfrm>
              <a:off x="1639200" y="3692182"/>
              <a:ext cx="1023410" cy="935424"/>
            </a:xfrm>
            <a:prstGeom prst="ellipse">
              <a:avLst/>
            </a:prstGeom>
            <a:solidFill>
              <a:srgbClr val="2D4A7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289" rtl="0" eaLnBrk="1" fontAlgn="auto" latinLnBrk="0" hangingPunct="1">
                <a:lnSpc>
                  <a:spcPct val="100000"/>
                </a:lnSpc>
                <a:spcBef>
                  <a:spcPts val="0"/>
                </a:spcBef>
                <a:spcAft>
                  <a:spcPts val="0"/>
                </a:spcAft>
                <a:buClrTx/>
                <a:buSzTx/>
                <a:buFontTx/>
                <a:buNone/>
                <a:tabLst/>
                <a:defRPr/>
              </a:pPr>
              <a:endParaRPr kumimoji="0" lang="nl-BE" sz="1400" b="1" i="0" u="none" strike="noStrike" kern="1200" cap="small" spc="0" normalizeH="0" baseline="0" noProof="0" dirty="0">
                <a:ln>
                  <a:noFill/>
                </a:ln>
                <a:solidFill>
                  <a:schemeClr val="bg1"/>
                </a:solidFill>
                <a:uLnTx/>
                <a:uFillTx/>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EB5E6BDD-7E89-CE85-F0BE-80B0CE4205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886215">
              <a:off x="1919312" y="4097843"/>
              <a:ext cx="431484" cy="449073"/>
            </a:xfrm>
            <a:prstGeom prst="rect">
              <a:avLst/>
            </a:prstGeom>
            <a:solidFill>
              <a:srgbClr val="2D4A71"/>
            </a:solidFill>
          </p:spPr>
        </p:pic>
        <p:pic>
          <p:nvPicPr>
            <p:cNvPr id="36" name="Picture 35">
              <a:extLst>
                <a:ext uri="{FF2B5EF4-FFF2-40B4-BE49-F238E27FC236}">
                  <a16:creationId xmlns:a16="http://schemas.microsoft.com/office/drawing/2014/main" id="{29E4CAD9-E0B9-D2B5-BFA7-B1707D53DBB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91315" y="3462283"/>
              <a:ext cx="255643" cy="229900"/>
            </a:xfrm>
            <a:prstGeom prst="rect">
              <a:avLst/>
            </a:prstGeom>
          </p:spPr>
        </p:pic>
        <p:sp>
          <p:nvSpPr>
            <p:cNvPr id="38" name="TextBox 37">
              <a:extLst>
                <a:ext uri="{FF2B5EF4-FFF2-40B4-BE49-F238E27FC236}">
                  <a16:creationId xmlns:a16="http://schemas.microsoft.com/office/drawing/2014/main" id="{FDC66F2A-FBC8-423A-06E6-3B9F6E3CB623}"/>
                </a:ext>
              </a:extLst>
            </p:cNvPr>
            <p:cNvSpPr txBox="1"/>
            <p:nvPr/>
          </p:nvSpPr>
          <p:spPr>
            <a:xfrm>
              <a:off x="1213985" y="3030842"/>
              <a:ext cx="1187989" cy="368049"/>
            </a:xfrm>
            <a:prstGeom prst="rect">
              <a:avLst/>
            </a:prstGeom>
            <a:noFill/>
          </p:spPr>
          <p:txBody>
            <a:bodyPr wrap="square" rtlCol="0">
              <a:spAutoFit/>
            </a:bodyPr>
            <a:lstStyle/>
            <a:p>
              <a:pPr marL="0" marR="0" lvl="0" indent="0" algn="l" defTabSz="914289" rtl="0" eaLnBrk="1" fontAlgn="auto" latinLnBrk="0" hangingPunct="1">
                <a:lnSpc>
                  <a:spcPct val="120000"/>
                </a:lnSpc>
                <a:spcBef>
                  <a:spcPts val="0"/>
                </a:spcBef>
                <a:spcAft>
                  <a:spcPts val="0"/>
                </a:spcAft>
                <a:buClrTx/>
                <a:buSzTx/>
                <a:buFontTx/>
                <a:buNone/>
                <a:tabLst/>
                <a:defRPr/>
              </a:pPr>
              <a:r>
                <a:rPr kumimoji="0" lang="en-US" sz="1600" b="1" i="0" u="none" strike="noStrike" kern="1200" cap="small" spc="0" normalizeH="0" baseline="0" noProof="0" dirty="0">
                  <a:ln>
                    <a:noFill/>
                  </a:ln>
                  <a:solidFill>
                    <a:schemeClr val="bg1"/>
                  </a:solidFill>
                  <a:uLnTx/>
                  <a:uFillTx/>
                  <a:ea typeface="+mn-ea"/>
                  <a:cs typeface="Times New Roman" panose="02020603050405020304" pitchFamily="18" charset="0"/>
                </a:rPr>
                <a:t>Mycotoxins</a:t>
              </a:r>
            </a:p>
          </p:txBody>
        </p:sp>
        <p:sp>
          <p:nvSpPr>
            <p:cNvPr id="39" name="TextBox 38">
              <a:extLst>
                <a:ext uri="{FF2B5EF4-FFF2-40B4-BE49-F238E27FC236}">
                  <a16:creationId xmlns:a16="http://schemas.microsoft.com/office/drawing/2014/main" id="{CE12CC56-C2ED-73A5-F7CC-457566CA188B}"/>
                </a:ext>
              </a:extLst>
            </p:cNvPr>
            <p:cNvSpPr txBox="1"/>
            <p:nvPr/>
          </p:nvSpPr>
          <p:spPr>
            <a:xfrm>
              <a:off x="1681796" y="3786313"/>
              <a:ext cx="1196895" cy="368049"/>
            </a:xfrm>
            <a:prstGeom prst="rect">
              <a:avLst/>
            </a:prstGeom>
            <a:noFill/>
          </p:spPr>
          <p:txBody>
            <a:bodyPr wrap="square" rtlCol="0">
              <a:spAutoFit/>
            </a:bodyPr>
            <a:lstStyle/>
            <a:p>
              <a:pPr marL="0" marR="0" lvl="0" indent="0" algn="l" defTabSz="914289" rtl="0" eaLnBrk="1" fontAlgn="auto" latinLnBrk="0" hangingPunct="1">
                <a:lnSpc>
                  <a:spcPct val="120000"/>
                </a:lnSpc>
                <a:spcBef>
                  <a:spcPts val="0"/>
                </a:spcBef>
                <a:spcAft>
                  <a:spcPts val="0"/>
                </a:spcAft>
                <a:buClrTx/>
                <a:buSzTx/>
                <a:buFontTx/>
                <a:buNone/>
                <a:tabLst/>
                <a:defRPr/>
              </a:pPr>
              <a:r>
                <a:rPr kumimoji="0" lang="en-US" sz="1600" b="1" i="0" u="none" strike="noStrike" kern="1200" cap="small" spc="0" normalizeH="0" baseline="0" noProof="0" dirty="0">
                  <a:ln>
                    <a:noFill/>
                  </a:ln>
                  <a:solidFill>
                    <a:schemeClr val="bg1"/>
                  </a:solidFill>
                  <a:uLnTx/>
                  <a:uFillTx/>
                  <a:ea typeface="+mn-ea"/>
                  <a:cs typeface="Times New Roman" panose="02020603050405020304" pitchFamily="18" charset="0"/>
                </a:rPr>
                <a:t>Epigenetics</a:t>
              </a:r>
            </a:p>
          </p:txBody>
        </p:sp>
        <p:sp>
          <p:nvSpPr>
            <p:cNvPr id="40" name="TextBox 39">
              <a:extLst>
                <a:ext uri="{FF2B5EF4-FFF2-40B4-BE49-F238E27FC236}">
                  <a16:creationId xmlns:a16="http://schemas.microsoft.com/office/drawing/2014/main" id="{A2F95EE9-1344-AE9C-1D19-662D5BDC211A}"/>
                </a:ext>
              </a:extLst>
            </p:cNvPr>
            <p:cNvSpPr txBox="1"/>
            <p:nvPr/>
          </p:nvSpPr>
          <p:spPr>
            <a:xfrm>
              <a:off x="1748010" y="3102470"/>
              <a:ext cx="1688101" cy="361894"/>
            </a:xfrm>
            <a:prstGeom prst="rect">
              <a:avLst/>
            </a:prstGeom>
            <a:noFill/>
          </p:spPr>
          <p:txBody>
            <a:bodyPr wrap="square" rtlCol="0">
              <a:spAutoFit/>
            </a:bodyPr>
            <a:lstStyle/>
            <a:p>
              <a:pPr marL="0" marR="0" lvl="0" indent="0" algn="ctr" defTabSz="914289" rtl="0" eaLnBrk="1" fontAlgn="auto" latinLnBrk="0" hangingPunct="1">
                <a:lnSpc>
                  <a:spcPct val="50000"/>
                </a:lnSpc>
                <a:spcBef>
                  <a:spcPts val="0"/>
                </a:spcBef>
                <a:spcAft>
                  <a:spcPts val="0"/>
                </a:spcAft>
                <a:buClrTx/>
                <a:buSzTx/>
                <a:buFontTx/>
                <a:buNone/>
                <a:tabLst/>
                <a:defRPr/>
              </a:pPr>
              <a:r>
                <a:rPr kumimoji="0" lang="en-US" sz="1600" b="1" i="0" u="none" strike="noStrike" kern="1200" cap="small" spc="0" normalizeH="0" baseline="0" noProof="0" dirty="0">
                  <a:ln>
                    <a:noFill/>
                  </a:ln>
                  <a:solidFill>
                    <a:schemeClr val="bg1"/>
                  </a:solidFill>
                  <a:uLnTx/>
                  <a:uFillTx/>
                  <a:ea typeface="+mn-ea"/>
                  <a:cs typeface="Times New Roman" panose="02020603050405020304" pitchFamily="18" charset="0"/>
                </a:rPr>
                <a:t>Infectious </a:t>
              </a:r>
            </a:p>
            <a:p>
              <a:pPr marL="0" marR="0" lvl="0" indent="0" algn="ctr" defTabSz="914289" rtl="0" eaLnBrk="1" fontAlgn="auto" latinLnBrk="0" hangingPunct="1">
                <a:lnSpc>
                  <a:spcPct val="50000"/>
                </a:lnSpc>
                <a:spcBef>
                  <a:spcPts val="0"/>
                </a:spcBef>
                <a:spcAft>
                  <a:spcPts val="0"/>
                </a:spcAft>
                <a:buClrTx/>
                <a:buSzTx/>
                <a:buFontTx/>
                <a:buNone/>
                <a:tabLst/>
                <a:defRPr/>
              </a:pPr>
              <a:r>
                <a:rPr kumimoji="0" lang="en-US" sz="1600" b="1" i="0" u="none" strike="noStrike" kern="1200" cap="small" spc="0" normalizeH="0" baseline="0" noProof="0" dirty="0">
                  <a:ln>
                    <a:noFill/>
                  </a:ln>
                  <a:solidFill>
                    <a:schemeClr val="bg1"/>
                  </a:solidFill>
                  <a:uLnTx/>
                  <a:uFillTx/>
                  <a:ea typeface="+mn-ea"/>
                  <a:cs typeface="Times New Roman" panose="02020603050405020304" pitchFamily="18" charset="0"/>
                </a:rPr>
                <a:t>agents</a:t>
              </a:r>
            </a:p>
          </p:txBody>
        </p:sp>
      </p:grpSp>
      <p:sp>
        <p:nvSpPr>
          <p:cNvPr id="43" name="TextBox 42">
            <a:extLst>
              <a:ext uri="{FF2B5EF4-FFF2-40B4-BE49-F238E27FC236}">
                <a16:creationId xmlns:a16="http://schemas.microsoft.com/office/drawing/2014/main" id="{4D427338-EFF8-2ED4-9AB5-51AA3907203C}"/>
              </a:ext>
            </a:extLst>
          </p:cNvPr>
          <p:cNvSpPr txBox="1"/>
          <p:nvPr/>
        </p:nvSpPr>
        <p:spPr>
          <a:xfrm>
            <a:off x="10451797" y="6576799"/>
            <a:ext cx="1737592" cy="307777"/>
          </a:xfrm>
          <a:prstGeom prst="rect">
            <a:avLst/>
          </a:prstGeom>
          <a:noFill/>
        </p:spPr>
        <p:txBody>
          <a:bodyPr wrap="none" rtlCol="0">
            <a:spAutoFit/>
          </a:bodyPr>
          <a:lstStyle/>
          <a:p>
            <a:r>
              <a:rPr lang="en-GB" sz="1400" b="1" dirty="0"/>
              <a:t>Manara </a:t>
            </a:r>
            <a:r>
              <a:rPr lang="en-GB" sz="1400" b="1" i="1" dirty="0"/>
              <a:t>et al, in prep</a:t>
            </a:r>
            <a:endParaRPr lang="en-GB" sz="1400" b="1" dirty="0"/>
          </a:p>
        </p:txBody>
      </p:sp>
      <p:sp>
        <p:nvSpPr>
          <p:cNvPr id="45" name="TextBox 44">
            <a:extLst>
              <a:ext uri="{FF2B5EF4-FFF2-40B4-BE49-F238E27FC236}">
                <a16:creationId xmlns:a16="http://schemas.microsoft.com/office/drawing/2014/main" id="{01C9DA9E-270C-099B-1E8C-C3DE1D62D8FB}"/>
              </a:ext>
            </a:extLst>
          </p:cNvPr>
          <p:cNvSpPr txBox="1"/>
          <p:nvPr/>
        </p:nvSpPr>
        <p:spPr>
          <a:xfrm>
            <a:off x="8156258" y="4209802"/>
            <a:ext cx="1617122" cy="307777"/>
          </a:xfrm>
          <a:prstGeom prst="rect">
            <a:avLst/>
          </a:prstGeom>
          <a:noFill/>
        </p:spPr>
        <p:txBody>
          <a:bodyPr wrap="square" rtlCol="0">
            <a:spAutoFit/>
          </a:bodyPr>
          <a:lstStyle/>
          <a:p>
            <a:pPr algn="ctr"/>
            <a:r>
              <a:rPr lang="en-GB" sz="1400" b="1" dirty="0"/>
              <a:t>CRISPR screening</a:t>
            </a:r>
          </a:p>
        </p:txBody>
      </p:sp>
      <p:pic>
        <p:nvPicPr>
          <p:cNvPr id="5" name="Video 4">
            <a:hlinkClick r:id="" action="ppaction://media"/>
            <a:extLst>
              <a:ext uri="{FF2B5EF4-FFF2-40B4-BE49-F238E27FC236}">
                <a16:creationId xmlns:a16="http://schemas.microsoft.com/office/drawing/2014/main" id="{D722EF10-D47A-D48C-7127-FDB5B013685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5"/>
          <a:srcRect l="121" r="121"/>
          <a:stretch>
            <a:fillRect/>
          </a:stretch>
        </p:blipFill>
        <p:spPr>
          <a:xfrm>
            <a:off x="11027903" y="27132"/>
            <a:ext cx="1140536" cy="643106"/>
          </a:xfrm>
          <a:prstGeom prst="rect">
            <a:avLst/>
          </a:prstGeom>
        </p:spPr>
      </p:pic>
    </p:spTree>
    <p:custDataLst>
      <p:tags r:id="rId1"/>
    </p:custDataLst>
    <p:extLst>
      <p:ext uri="{BB962C8B-B14F-4D97-AF65-F5344CB8AC3E}">
        <p14:creationId xmlns:p14="http://schemas.microsoft.com/office/powerpoint/2010/main" val="521328508"/>
      </p:ext>
    </p:extLst>
  </p:cSld>
  <p:clrMapOvr>
    <a:masterClrMapping/>
  </p:clrMapOvr>
  <mc:AlternateContent xmlns:mc="http://schemas.openxmlformats.org/markup-compatibility/2006" xmlns:p14="http://schemas.microsoft.com/office/powerpoint/2010/main">
    <mc:Choice Requires="p14">
      <p:transition spd="slow" p14:dur="2000" advTm="32332"/>
    </mc:Choice>
    <mc:Fallback xmlns="">
      <p:transition spd="slow" advTm="32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5"/>
                </p:tgtEl>
              </p:cMediaNode>
            </p:video>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
                                        </p:tgtEl>
                                      </p:cBhvr>
                                    </p:cmd>
                                  </p:childTnLst>
                                </p:cTn>
                              </p:par>
                            </p:childTnLst>
                          </p:cTn>
                        </p:par>
                      </p:childTnLst>
                    </p:cTn>
                  </p:par>
                </p:childTnLst>
              </p:cTn>
              <p:nextCondLst>
                <p:cond evt="onClick" delay="0">
                  <p:tgtEl>
                    <p:spTgt spid="5"/>
                  </p:tgtEl>
                </p:cond>
              </p:nextCondLst>
            </p:seq>
          </p:childTnLst>
        </p:cTn>
      </p:par>
    </p:tnLst>
    <p:bldLst>
      <p:bldP spid="25" grpId="0" animBg="1"/>
      <p:bldP spid="26" grpId="0"/>
      <p:bldP spid="27" grpId="0"/>
      <p:bldP spid="37"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8CF550-D962-5965-E8E9-DE2B6879FE6C}"/>
              </a:ext>
            </a:extLst>
          </p:cNvPr>
          <p:cNvSpPr txBox="1"/>
          <p:nvPr/>
        </p:nvSpPr>
        <p:spPr>
          <a:xfrm>
            <a:off x="112057" y="5164105"/>
            <a:ext cx="4385351" cy="1138773"/>
          </a:xfrm>
          <a:prstGeom prst="rect">
            <a:avLst/>
          </a:prstGeom>
          <a:noFill/>
        </p:spPr>
        <p:txBody>
          <a:bodyPr wrap="square" rtlCol="0">
            <a:spAutoFit/>
          </a:bodyPr>
          <a:lstStyle/>
          <a:p>
            <a:pPr algn="just"/>
            <a:r>
              <a:rPr lang="en-GB" sz="2400" b="1" dirty="0">
                <a:solidFill>
                  <a:schemeClr val="bg1"/>
                </a:solidFill>
                <a:latin typeface="+mn-lt"/>
                <a:cs typeface="Arial" panose="020B0604020202020204" pitchFamily="34" charset="0"/>
              </a:rPr>
              <a:t>Acknowledgements</a:t>
            </a:r>
            <a:endParaRPr lang="en-US" sz="4000" dirty="0">
              <a:solidFill>
                <a:schemeClr val="bg1"/>
              </a:solidFill>
              <a:latin typeface="+mn-lt"/>
              <a:cs typeface="Arial" panose="020B0604020202020204" pitchFamily="34" charset="0"/>
            </a:endParaRPr>
          </a:p>
          <a:p>
            <a:pPr algn="just"/>
            <a:endParaRPr lang="en-US" sz="4400" dirty="0">
              <a:solidFill>
                <a:schemeClr val="bg1"/>
              </a:solidFill>
              <a:latin typeface="+mn-lt"/>
              <a:cs typeface="Arial" panose="020B0604020202020204" pitchFamily="34" charset="0"/>
            </a:endParaRPr>
          </a:p>
        </p:txBody>
      </p:sp>
      <p:grpSp>
        <p:nvGrpSpPr>
          <p:cNvPr id="3" name="Group 2">
            <a:extLst>
              <a:ext uri="{FF2B5EF4-FFF2-40B4-BE49-F238E27FC236}">
                <a16:creationId xmlns:a16="http://schemas.microsoft.com/office/drawing/2014/main" id="{F414875B-4EBC-AFD9-AE70-22FF8926B06D}"/>
              </a:ext>
            </a:extLst>
          </p:cNvPr>
          <p:cNvGrpSpPr>
            <a:grpSpLocks noChangeAspect="1"/>
          </p:cNvGrpSpPr>
          <p:nvPr/>
        </p:nvGrpSpPr>
        <p:grpSpPr>
          <a:xfrm>
            <a:off x="4438289" y="5874475"/>
            <a:ext cx="7753711" cy="842969"/>
            <a:chOff x="3764171" y="5922580"/>
            <a:chExt cx="8427829" cy="916259"/>
          </a:xfrm>
        </p:grpSpPr>
        <p:pic>
          <p:nvPicPr>
            <p:cNvPr id="9" name="Picture 8" descr="h_logo">
              <a:extLst>
                <a:ext uri="{FF2B5EF4-FFF2-40B4-BE49-F238E27FC236}">
                  <a16:creationId xmlns:a16="http://schemas.microsoft.com/office/drawing/2014/main" id="{639D3367-727A-2D52-644A-F34BCE142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4171" y="5973123"/>
              <a:ext cx="1195947" cy="86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874CEFE8-4364-598D-7422-4B3B41ECCE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108" y="5930788"/>
              <a:ext cx="758430" cy="90805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41DF5602-1381-512B-FEC1-705349627A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0938"/>
            <a:stretch>
              <a:fillRect/>
            </a:stretch>
          </p:blipFill>
          <p:spPr bwMode="auto">
            <a:xfrm>
              <a:off x="6186528" y="5937621"/>
              <a:ext cx="975786" cy="90121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4" name="Image 7">
              <a:extLst>
                <a:ext uri="{FF2B5EF4-FFF2-40B4-BE49-F238E27FC236}">
                  <a16:creationId xmlns:a16="http://schemas.microsoft.com/office/drawing/2014/main" id="{38EF8C70-48D2-33D8-30C8-C35FB9575484}"/>
                </a:ext>
              </a:extLst>
            </p:cNvPr>
            <p:cNvPicPr>
              <a:picLocks noChangeAspect="1"/>
            </p:cNvPicPr>
            <p:nvPr/>
          </p:nvPicPr>
          <p:blipFill rotWithShape="1">
            <a:blip r:embed="rId8"/>
            <a:srcRect l="9303" r="-1" b="21580"/>
            <a:stretch/>
          </p:blipFill>
          <p:spPr>
            <a:xfrm>
              <a:off x="7303582" y="5922580"/>
              <a:ext cx="1234019" cy="916259"/>
            </a:xfrm>
            <a:prstGeom prst="rect">
              <a:avLst/>
            </a:prstGeom>
          </p:spPr>
        </p:pic>
        <p:pic>
          <p:nvPicPr>
            <p:cNvPr id="16" name="Picture 15" descr="fwo logo">
              <a:extLst>
                <a:ext uri="{FF2B5EF4-FFF2-40B4-BE49-F238E27FC236}">
                  <a16:creationId xmlns:a16="http://schemas.microsoft.com/office/drawing/2014/main" id="{F93E87C0-1656-486D-A414-909906A8531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18244" y="6399870"/>
              <a:ext cx="1573756" cy="43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2CF7452-E054-ACBB-242F-4FF15ADDC8E1}"/>
                </a:ext>
              </a:extLst>
            </p:cNvPr>
            <p:cNvPicPr>
              <a:picLocks noChangeAspect="1"/>
            </p:cNvPicPr>
            <p:nvPr/>
          </p:nvPicPr>
          <p:blipFill>
            <a:blip r:embed="rId10"/>
            <a:stretch>
              <a:fillRect/>
            </a:stretch>
          </p:blipFill>
          <p:spPr>
            <a:xfrm>
              <a:off x="8621198" y="5922580"/>
              <a:ext cx="1769159" cy="916259"/>
            </a:xfrm>
            <a:prstGeom prst="rect">
              <a:avLst/>
            </a:prstGeom>
            <a:solidFill>
              <a:schemeClr val="bg1"/>
            </a:solidFill>
          </p:spPr>
        </p:pic>
      </p:grpSp>
      <p:sp>
        <p:nvSpPr>
          <p:cNvPr id="20" name="TextBox 19">
            <a:extLst>
              <a:ext uri="{FF2B5EF4-FFF2-40B4-BE49-F238E27FC236}">
                <a16:creationId xmlns:a16="http://schemas.microsoft.com/office/drawing/2014/main" id="{18C08B92-BE7E-B0A4-6AFA-A35B9C70B11E}"/>
              </a:ext>
            </a:extLst>
          </p:cNvPr>
          <p:cNvSpPr txBox="1"/>
          <p:nvPr/>
        </p:nvSpPr>
        <p:spPr>
          <a:xfrm>
            <a:off x="328474" y="1407778"/>
            <a:ext cx="12659943" cy="2131353"/>
          </a:xfrm>
          <a:prstGeom prst="rect">
            <a:avLst/>
          </a:prstGeom>
          <a:noFill/>
        </p:spPr>
        <p:txBody>
          <a:bodyPr wrap="square" rtlCol="0">
            <a:spAutoFit/>
          </a:bodyPr>
          <a:lstStyle/>
          <a:p>
            <a:pPr algn="just"/>
            <a:endParaRPr lang="en-GB" sz="2000" b="1" dirty="0">
              <a:solidFill>
                <a:schemeClr val="bg1"/>
              </a:solidFill>
              <a:latin typeface="+mn-lt"/>
            </a:endParaRPr>
          </a:p>
          <a:p>
            <a:pPr algn="just">
              <a:spcBef>
                <a:spcPts val="268"/>
              </a:spcBef>
            </a:pPr>
            <a:r>
              <a:rPr lang="en-GB" sz="2000" b="1" dirty="0">
                <a:solidFill>
                  <a:schemeClr val="bg1"/>
                </a:solidFill>
                <a:latin typeface="+mn-lt"/>
                <a:cs typeface="Arial" panose="020B0604020202020204" pitchFamily="34" charset="0"/>
              </a:rPr>
              <a:t>Identifying biomarkers</a:t>
            </a:r>
            <a:endParaRPr lang="en-GB" sz="2000" b="1" dirty="0">
              <a:solidFill>
                <a:schemeClr val="bg1"/>
              </a:solidFill>
              <a:cs typeface="Arial" panose="020B0604020202020204" pitchFamily="34" charset="0"/>
            </a:endParaRPr>
          </a:p>
          <a:p>
            <a:pPr algn="just">
              <a:spcBef>
                <a:spcPts val="268"/>
              </a:spcBef>
            </a:pPr>
            <a:endParaRPr lang="en-GB" sz="2000" b="1" dirty="0">
              <a:solidFill>
                <a:schemeClr val="bg1"/>
              </a:solidFill>
              <a:latin typeface="+mn-lt"/>
            </a:endParaRPr>
          </a:p>
          <a:p>
            <a:pPr algn="just">
              <a:spcBef>
                <a:spcPts val="268"/>
              </a:spcBef>
            </a:pPr>
            <a:r>
              <a:rPr lang="en-GB" sz="2000" b="1" dirty="0">
                <a:solidFill>
                  <a:schemeClr val="bg1"/>
                </a:solidFill>
                <a:latin typeface="+mn-lt"/>
              </a:rPr>
              <a:t>New strategies for carcinogen evaluation</a:t>
            </a:r>
          </a:p>
          <a:p>
            <a:pPr algn="just">
              <a:spcBef>
                <a:spcPts val="268"/>
              </a:spcBef>
            </a:pPr>
            <a:endParaRPr lang="en-GB" sz="2000" b="1" dirty="0">
              <a:solidFill>
                <a:schemeClr val="bg1"/>
              </a:solidFill>
              <a:cs typeface="Arial" panose="020B0604020202020204" pitchFamily="34" charset="0"/>
            </a:endParaRPr>
          </a:p>
          <a:p>
            <a:pPr algn="just">
              <a:spcBef>
                <a:spcPts val="268"/>
              </a:spcBef>
            </a:pPr>
            <a:r>
              <a:rPr lang="en-GB" sz="2000" b="1" dirty="0">
                <a:solidFill>
                  <a:schemeClr val="bg1"/>
                </a:solidFill>
                <a:cs typeface="Arial" panose="020B0604020202020204" pitchFamily="34" charset="0"/>
              </a:rPr>
              <a:t>N</a:t>
            </a:r>
            <a:r>
              <a:rPr lang="en-US" sz="2000" b="1" dirty="0" err="1">
                <a:solidFill>
                  <a:schemeClr val="bg1"/>
                </a:solidFill>
                <a:latin typeface="+mn-lt"/>
              </a:rPr>
              <a:t>ew</a:t>
            </a:r>
            <a:r>
              <a:rPr lang="en-US" sz="2000" b="1" dirty="0">
                <a:solidFill>
                  <a:schemeClr val="bg1"/>
                </a:solidFill>
                <a:latin typeface="+mn-lt"/>
              </a:rPr>
              <a:t> strategies for epigenetics-based early detection, prognosis and personalized prevention. </a:t>
            </a:r>
            <a:endParaRPr lang="en-GB" sz="2400" b="1" dirty="0">
              <a:solidFill>
                <a:schemeClr val="bg1"/>
              </a:solidFill>
              <a:latin typeface="+mj-lt"/>
            </a:endParaRPr>
          </a:p>
        </p:txBody>
      </p:sp>
      <p:sp>
        <p:nvSpPr>
          <p:cNvPr id="18" name="Text Box 3">
            <a:extLst>
              <a:ext uri="{FF2B5EF4-FFF2-40B4-BE49-F238E27FC236}">
                <a16:creationId xmlns:a16="http://schemas.microsoft.com/office/drawing/2014/main" id="{FF483ED3-D615-9B62-84DE-23A78ABF7510}"/>
              </a:ext>
            </a:extLst>
          </p:cNvPr>
          <p:cNvSpPr txBox="1">
            <a:spLocks noChangeArrowheads="1"/>
          </p:cNvSpPr>
          <p:nvPr/>
        </p:nvSpPr>
        <p:spPr bwMode="auto">
          <a:xfrm>
            <a:off x="88364" y="5775537"/>
            <a:ext cx="170058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1100" b="1" dirty="0">
                <a:solidFill>
                  <a:schemeClr val="bg1"/>
                </a:solidFill>
                <a:latin typeface="Calibri"/>
                <a:cs typeface="Calibri"/>
              </a:rPr>
              <a:t>ENV/IARC</a:t>
            </a:r>
          </a:p>
          <a:p>
            <a:pPr>
              <a:defRPr/>
            </a:pPr>
            <a:r>
              <a:rPr lang="en-GB" sz="1100" b="1" dirty="0">
                <a:solidFill>
                  <a:schemeClr val="bg1"/>
                </a:solidFill>
                <a:latin typeface="Calibri"/>
                <a:cs typeface="Calibri"/>
              </a:rPr>
              <a:t>J. Schuz</a:t>
            </a:r>
          </a:p>
          <a:p>
            <a:pPr>
              <a:defRPr/>
            </a:pPr>
            <a:endParaRPr lang="en-GB" sz="1100" b="1" dirty="0">
              <a:solidFill>
                <a:schemeClr val="bg1"/>
              </a:solidFill>
              <a:latin typeface="Calibri"/>
              <a:cs typeface="Calibri"/>
            </a:endParaRPr>
          </a:p>
          <a:p>
            <a:pPr>
              <a:defRPr/>
            </a:pPr>
            <a:r>
              <a:rPr lang="en-GB" sz="1100" b="1" dirty="0">
                <a:solidFill>
                  <a:schemeClr val="bg1"/>
                </a:solidFill>
                <a:latin typeface="Calibri"/>
                <a:cs typeface="Calibri"/>
              </a:rPr>
              <a:t>Ghent U</a:t>
            </a:r>
          </a:p>
          <a:p>
            <a:pPr>
              <a:defRPr/>
            </a:pPr>
            <a:r>
              <a:rPr lang="en-GB" sz="1100" dirty="0">
                <a:solidFill>
                  <a:schemeClr val="bg1"/>
                </a:solidFill>
                <a:latin typeface="Calibri"/>
                <a:cs typeface="Calibri"/>
              </a:rPr>
              <a:t>M. De Boevre/S. de Saeger</a:t>
            </a:r>
          </a:p>
          <a:p>
            <a:pPr>
              <a:defRPr/>
            </a:pPr>
            <a:endParaRPr lang="en-GB" sz="1100" dirty="0">
              <a:solidFill>
                <a:schemeClr val="bg1"/>
              </a:solidFill>
              <a:latin typeface="Calibri"/>
              <a:cs typeface="Calibri"/>
            </a:endParaRPr>
          </a:p>
          <a:p>
            <a:pPr>
              <a:defRPr/>
            </a:pPr>
            <a:endParaRPr lang="en-GB" sz="1100" u="none" dirty="0">
              <a:solidFill>
                <a:schemeClr val="bg1"/>
              </a:solidFill>
              <a:latin typeface="Calibri"/>
              <a:cs typeface="Calibri"/>
            </a:endParaRPr>
          </a:p>
          <a:p>
            <a:pPr>
              <a:spcBef>
                <a:spcPts val="0"/>
              </a:spcBef>
              <a:defRPr/>
            </a:pPr>
            <a:endParaRPr lang="en-GB" sz="1100" u="none" dirty="0">
              <a:solidFill>
                <a:schemeClr val="bg1"/>
              </a:solidFill>
              <a:latin typeface="Calibri"/>
              <a:cs typeface="Calibri"/>
            </a:endParaRPr>
          </a:p>
        </p:txBody>
      </p:sp>
      <p:sp>
        <p:nvSpPr>
          <p:cNvPr id="21" name="TextBox 20">
            <a:extLst>
              <a:ext uri="{FF2B5EF4-FFF2-40B4-BE49-F238E27FC236}">
                <a16:creationId xmlns:a16="http://schemas.microsoft.com/office/drawing/2014/main" id="{4A68B246-C141-F0B1-1546-A7D99AF58F67}"/>
              </a:ext>
            </a:extLst>
          </p:cNvPr>
          <p:cNvSpPr txBox="1"/>
          <p:nvPr/>
        </p:nvSpPr>
        <p:spPr>
          <a:xfrm>
            <a:off x="1695296" y="5775537"/>
            <a:ext cx="2101752" cy="938719"/>
          </a:xfrm>
          <a:prstGeom prst="rect">
            <a:avLst/>
          </a:prstGeom>
          <a:noFill/>
        </p:spPr>
        <p:txBody>
          <a:bodyPr wrap="square">
            <a:spAutoFit/>
          </a:bodyPr>
          <a:lstStyle/>
          <a:p>
            <a:pPr>
              <a:defRPr/>
            </a:pPr>
            <a:r>
              <a:rPr lang="en-GB" sz="1100" b="1" dirty="0">
                <a:solidFill>
                  <a:schemeClr val="bg1"/>
                </a:solidFill>
                <a:latin typeface="Calibri"/>
                <a:cs typeface="Calibri"/>
              </a:rPr>
              <a:t>Univ. of Zagreb</a:t>
            </a:r>
          </a:p>
          <a:p>
            <a:pPr>
              <a:defRPr/>
            </a:pPr>
            <a:r>
              <a:rPr lang="en-GB" sz="1100" dirty="0">
                <a:solidFill>
                  <a:schemeClr val="bg1"/>
                </a:solidFill>
                <a:latin typeface="Calibri"/>
                <a:cs typeface="Calibri"/>
              </a:rPr>
              <a:t>V. </a:t>
            </a:r>
            <a:r>
              <a:rPr lang="en-GB" sz="1100" dirty="0" err="1">
                <a:solidFill>
                  <a:schemeClr val="bg1"/>
                </a:solidFill>
                <a:latin typeface="Calibri"/>
                <a:cs typeface="Calibri"/>
              </a:rPr>
              <a:t>Zoldos</a:t>
            </a:r>
            <a:r>
              <a:rPr lang="en-GB" sz="1100" dirty="0">
                <a:solidFill>
                  <a:schemeClr val="bg1"/>
                </a:solidFill>
                <a:latin typeface="Calibri"/>
                <a:cs typeface="Calibri"/>
              </a:rPr>
              <a:t>, N. </a:t>
            </a:r>
            <a:r>
              <a:rPr lang="en-GB" sz="1100" dirty="0" err="1">
                <a:solidFill>
                  <a:schemeClr val="bg1"/>
                </a:solidFill>
                <a:latin typeface="Calibri"/>
                <a:cs typeface="Calibri"/>
              </a:rPr>
              <a:t>Sincic</a:t>
            </a:r>
            <a:endParaRPr lang="en-GB" sz="1100" dirty="0">
              <a:solidFill>
                <a:schemeClr val="bg1"/>
              </a:solidFill>
              <a:latin typeface="Calibri"/>
              <a:cs typeface="Calibri"/>
            </a:endParaRPr>
          </a:p>
          <a:p>
            <a:pPr>
              <a:defRPr/>
            </a:pPr>
            <a:endParaRPr lang="en-GB" sz="1100" b="1" dirty="0">
              <a:solidFill>
                <a:schemeClr val="bg1"/>
              </a:solidFill>
              <a:latin typeface="Calibri"/>
              <a:cs typeface="Calibri"/>
            </a:endParaRPr>
          </a:p>
          <a:p>
            <a:pPr>
              <a:defRPr/>
            </a:pPr>
            <a:r>
              <a:rPr lang="en-GB" sz="1100" b="1" dirty="0" err="1">
                <a:solidFill>
                  <a:schemeClr val="bg1"/>
                </a:solidFill>
                <a:latin typeface="Calibri"/>
                <a:cs typeface="Calibri"/>
              </a:rPr>
              <a:t>CeMM</a:t>
            </a:r>
            <a:r>
              <a:rPr lang="en-GB" sz="1100" b="1" dirty="0">
                <a:solidFill>
                  <a:schemeClr val="bg1"/>
                </a:solidFill>
                <a:latin typeface="Calibri"/>
                <a:cs typeface="Calibri"/>
              </a:rPr>
              <a:t>, Vienna</a:t>
            </a:r>
          </a:p>
          <a:p>
            <a:pPr>
              <a:defRPr/>
            </a:pPr>
            <a:r>
              <a:rPr lang="en-GB" sz="1100" u="none" dirty="0">
                <a:solidFill>
                  <a:schemeClr val="bg1"/>
                </a:solidFill>
                <a:latin typeface="Calibri"/>
                <a:cs typeface="Calibri"/>
              </a:rPr>
              <a:t>Christoph Bock</a:t>
            </a:r>
          </a:p>
        </p:txBody>
      </p:sp>
      <p:sp>
        <p:nvSpPr>
          <p:cNvPr id="22" name="TextBox 21">
            <a:extLst>
              <a:ext uri="{FF2B5EF4-FFF2-40B4-BE49-F238E27FC236}">
                <a16:creationId xmlns:a16="http://schemas.microsoft.com/office/drawing/2014/main" id="{28C3A14D-8E2C-E037-D0AC-3D6CC5E44C2D}"/>
              </a:ext>
            </a:extLst>
          </p:cNvPr>
          <p:cNvSpPr txBox="1"/>
          <p:nvPr/>
        </p:nvSpPr>
        <p:spPr>
          <a:xfrm>
            <a:off x="3140704" y="5775537"/>
            <a:ext cx="1117349" cy="430887"/>
          </a:xfrm>
          <a:prstGeom prst="rect">
            <a:avLst/>
          </a:prstGeom>
          <a:noFill/>
        </p:spPr>
        <p:txBody>
          <a:bodyPr wrap="square">
            <a:spAutoFit/>
          </a:bodyPr>
          <a:lstStyle/>
          <a:p>
            <a:pPr>
              <a:defRPr/>
            </a:pPr>
            <a:r>
              <a:rPr lang="en-GB" sz="1100" b="1" dirty="0">
                <a:solidFill>
                  <a:schemeClr val="bg1"/>
                </a:solidFill>
                <a:latin typeface="Calibri"/>
                <a:cs typeface="Calibri"/>
              </a:rPr>
              <a:t>CRCL Lyon</a:t>
            </a:r>
          </a:p>
          <a:p>
            <a:pPr>
              <a:defRPr/>
            </a:pPr>
            <a:r>
              <a:rPr lang="en-GB" sz="1100" u="none" dirty="0">
                <a:solidFill>
                  <a:schemeClr val="bg1"/>
                </a:solidFill>
                <a:latin typeface="Calibri"/>
                <a:cs typeface="Calibri"/>
              </a:rPr>
              <a:t>M. </a:t>
            </a:r>
            <a:r>
              <a:rPr lang="en-GB" sz="1100" u="none" dirty="0" err="1">
                <a:solidFill>
                  <a:schemeClr val="bg1"/>
                </a:solidFill>
                <a:latin typeface="Calibri"/>
                <a:cs typeface="Calibri"/>
              </a:rPr>
              <a:t>Ouzounova</a:t>
            </a:r>
            <a:endParaRPr lang="en-GB" sz="1100" u="none" dirty="0">
              <a:solidFill>
                <a:schemeClr val="bg1"/>
              </a:solidFill>
              <a:latin typeface="Calibri"/>
              <a:cs typeface="Calibri"/>
            </a:endParaRPr>
          </a:p>
        </p:txBody>
      </p:sp>
      <p:sp>
        <p:nvSpPr>
          <p:cNvPr id="23" name="TextBox 22">
            <a:extLst>
              <a:ext uri="{FF2B5EF4-FFF2-40B4-BE49-F238E27FC236}">
                <a16:creationId xmlns:a16="http://schemas.microsoft.com/office/drawing/2014/main" id="{D6086FF9-90A8-F0C4-5ED5-2904032E67C5}"/>
              </a:ext>
            </a:extLst>
          </p:cNvPr>
          <p:cNvSpPr txBox="1"/>
          <p:nvPr/>
        </p:nvSpPr>
        <p:spPr>
          <a:xfrm>
            <a:off x="112057" y="903159"/>
            <a:ext cx="4385351" cy="461665"/>
          </a:xfrm>
          <a:prstGeom prst="rect">
            <a:avLst/>
          </a:prstGeom>
          <a:noFill/>
        </p:spPr>
        <p:txBody>
          <a:bodyPr wrap="square" rtlCol="0">
            <a:spAutoFit/>
          </a:bodyPr>
          <a:lstStyle/>
          <a:p>
            <a:pPr algn="just"/>
            <a:r>
              <a:rPr lang="en-GB" sz="2400" b="1" u="sng" dirty="0">
                <a:solidFill>
                  <a:schemeClr val="bg1"/>
                </a:solidFill>
                <a:latin typeface="+mn-lt"/>
                <a:cs typeface="Arial" panose="020B0604020202020204" pitchFamily="34" charset="0"/>
              </a:rPr>
              <a:t>Outcomes</a:t>
            </a:r>
            <a:endParaRPr lang="en-US" sz="4400" u="sng" dirty="0">
              <a:solidFill>
                <a:schemeClr val="bg1"/>
              </a:solidFill>
              <a:latin typeface="+mn-lt"/>
              <a:cs typeface="Arial" panose="020B0604020202020204" pitchFamily="34" charset="0"/>
            </a:endParaRPr>
          </a:p>
        </p:txBody>
      </p:sp>
      <p:pic>
        <p:nvPicPr>
          <p:cNvPr id="10" name="Video 9">
            <a:hlinkClick r:id="" action="ppaction://media"/>
            <a:extLst>
              <a:ext uri="{FF2B5EF4-FFF2-40B4-BE49-F238E27FC236}">
                <a16:creationId xmlns:a16="http://schemas.microsoft.com/office/drawing/2014/main" id="{DBAEE0BC-23C6-693F-4D07-9F9AB0D534A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121" r="121"/>
          <a:stretch>
            <a:fillRect/>
          </a:stretch>
        </p:blipFill>
        <p:spPr>
          <a:xfrm>
            <a:off x="10916778" y="39698"/>
            <a:ext cx="1271538" cy="716973"/>
          </a:xfrm>
          <a:prstGeom prst="rect">
            <a:avLst/>
          </a:prstGeom>
        </p:spPr>
      </p:pic>
    </p:spTree>
    <p:extLst>
      <p:ext uri="{BB962C8B-B14F-4D97-AF65-F5344CB8AC3E}">
        <p14:creationId xmlns:p14="http://schemas.microsoft.com/office/powerpoint/2010/main" val="454256448"/>
      </p:ext>
    </p:extLst>
  </p:cSld>
  <p:clrMapOvr>
    <a:masterClrMapping/>
  </p:clrMapOvr>
  <mc:AlternateContent xmlns:mc="http://schemas.openxmlformats.org/markup-compatibility/2006" xmlns:p14="http://schemas.microsoft.com/office/powerpoint/2010/main">
    <mc:Choice Requires="p14">
      <p:transition spd="slow" p14:dur="2000" advTm="16410"/>
    </mc:Choice>
    <mc:Fallback xmlns="">
      <p:transition spd="slow" advTm="1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21.2"/>
</p:tagLst>
</file>

<file path=ppt/tags/tag2.xml><?xml version="1.0" encoding="utf-8"?>
<p:tagLst xmlns:a="http://schemas.openxmlformats.org/drawingml/2006/main" xmlns:r="http://schemas.openxmlformats.org/officeDocument/2006/relationships" xmlns:p="http://schemas.openxmlformats.org/presentationml/2006/main">
  <p:tag name="TIMING" val="|5.7|28.2"/>
</p:tagLst>
</file>

<file path=ppt/tags/tag3.xml><?xml version="1.0" encoding="utf-8"?>
<p:tagLst xmlns:a="http://schemas.openxmlformats.org/drawingml/2006/main" xmlns:r="http://schemas.openxmlformats.org/officeDocument/2006/relationships" xmlns:p="http://schemas.openxmlformats.org/presentationml/2006/main">
  <p:tag name="TIMING" val="|16.7|8.7"/>
</p:tagLst>
</file>

<file path=ppt/tags/tag4.xml><?xml version="1.0" encoding="utf-8"?>
<p:tagLst xmlns:a="http://schemas.openxmlformats.org/drawingml/2006/main" xmlns:r="http://schemas.openxmlformats.org/officeDocument/2006/relationships" xmlns:p="http://schemas.openxmlformats.org/presentationml/2006/main">
  <p:tag name="TIMING" val="|5.5|10.6"/>
</p:tagLst>
</file>

<file path=ppt/theme/theme1.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resentation.potx  -  Read-Only" id="{86D1405C-1426-42BB-8698-EC7B981F6CDE}" vid="{6370C2C9-BB48-441F-83B3-A3CA503A474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9" ma:contentTypeDescription="Create a new document." ma:contentTypeScope="" ma:versionID="681dc14871f7463257d30a5442082b25">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c14ce3789e6852db920f2eb05416ed11"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ad090cb5-12b9-4f70-811c-3800aa903eaf" ContentTypeId="0x010100EA35B492F1A6D544A458FEA2C32F4821" PreviousValue="false"/>
</file>

<file path=customXml/itemProps1.xml><?xml version="1.0" encoding="utf-8"?>
<ds:datastoreItem xmlns:ds="http://schemas.openxmlformats.org/officeDocument/2006/customXml" ds:itemID="{57179D43-0CB3-49E0-A954-69BE936D2000}"/>
</file>

<file path=customXml/itemProps2.xml><?xml version="1.0" encoding="utf-8"?>
<ds:datastoreItem xmlns:ds="http://schemas.openxmlformats.org/officeDocument/2006/customXml" ds:itemID="{7B022FF6-2A79-49EE-BC65-5A23BE7B8DF8}">
  <ds:schemaRefs>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f498459a-8748-4502-a4b8-39c3e7d66e00"/>
    <ds:schemaRef ds:uri="http://purl.org/dc/terms/"/>
    <ds:schemaRef ds:uri="http://purl.org/dc/dcmitype/"/>
  </ds:schemaRefs>
</ds:datastoreItem>
</file>

<file path=customXml/itemProps3.xml><?xml version="1.0" encoding="utf-8"?>
<ds:datastoreItem xmlns:ds="http://schemas.openxmlformats.org/officeDocument/2006/customXml" ds:itemID="{3F3BF28A-72C3-44AC-A280-1DE87B759B98}">
  <ds:schemaRefs>
    <ds:schemaRef ds:uri="http://schemas.microsoft.com/sharepoint/v3/contenttype/forms"/>
  </ds:schemaRefs>
</ds:datastoreItem>
</file>

<file path=customXml/itemProps4.xml><?xml version="1.0" encoding="utf-8"?>
<ds:datastoreItem xmlns:ds="http://schemas.openxmlformats.org/officeDocument/2006/customXml" ds:itemID="{8FDB7953-814D-4090-AE61-2FE20EE0352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PPT presentation (1)</Template>
  <TotalTime>5656</TotalTime>
  <Words>401</Words>
  <Application>Microsoft Office PowerPoint</Application>
  <PresentationFormat>Widescreen</PresentationFormat>
  <Paragraphs>92</Paragraphs>
  <Slides>6</Slides>
  <Notes>6</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Wingdings</vt:lpstr>
      <vt:lpstr>PP Object Sans</vt:lpstr>
      <vt:lpstr>Calibri</vt:lpstr>
      <vt:lpstr>Tema de Office</vt:lpstr>
      <vt:lpstr>PowerPoint Presentation</vt:lpstr>
      <vt:lpstr>Epidriver Project: </vt:lpstr>
      <vt:lpstr>PowerPoint Presentation</vt:lpstr>
      <vt:lpstr>Epidrivers of Breast Cancer Development and their link to Endocrine disruptors </vt:lpstr>
      <vt:lpstr>Epidrivers of EBV-induced Burkitt’s Lymphoma and their link to mycotoxins </vt:lpstr>
      <vt:lpstr>PowerPoint Presentation</vt:lpstr>
    </vt:vector>
  </TitlesOfParts>
  <Company>IARC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Meaghan Fortune</dc:creator>
  <cp:lastModifiedBy>Rita Khoueiry</cp:lastModifiedBy>
  <cp:revision>106</cp:revision>
  <dcterms:created xsi:type="dcterms:W3CDTF">2021-12-14T15:09:26Z</dcterms:created>
  <dcterms:modified xsi:type="dcterms:W3CDTF">2022-09-12T10:02:09Z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0x010100EA35B492F1A6D544A458FEA2C32F4821007FEBF3165A996841A1CCE18916985F57</vt:lpwstr>
  </property>
  <property fmtid="{D5CDD505-2E9C-101B-9397-08002B2CF9AE}" pid="3" name="TaxKeyword">
    <vt:lpwstr/>
  </property>
</Properties>
</file>