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418" r:id="rId5"/>
    <p:sldId id="449" r:id="rId6"/>
    <p:sldId id="424" r:id="rId7"/>
    <p:sldId id="430" r:id="rId8"/>
    <p:sldId id="433" r:id="rId9"/>
    <p:sldId id="432" r:id="rId10"/>
    <p:sldId id="44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7E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132" autoAdjust="0"/>
  </p:normalViewPr>
  <p:slideViewPr>
    <p:cSldViewPr snapToGrid="0">
      <p:cViewPr varScale="1">
        <p:scale>
          <a:sx n="58" d="100"/>
          <a:sy n="58" d="100"/>
        </p:scale>
        <p:origin x="9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492F5-489F-49C4-91DB-4A35B44AEB3B}" type="datetimeFigureOut">
              <a:rPr lang="en-GB" smtClean="0"/>
              <a:t>12/09/2022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D577A-88EF-4899-B098-847CCECA6381}" type="slidenum">
              <a:rPr lang="en-GB" smtClean="0"/>
              <a:t>‹#›</a:t>
            </a:fld>
            <a:endParaRPr lang="en-GB"/>
          </a:p>
        </p:txBody>
      </p:sp>
    </p:spTree>
    <p:extLst>
      <p:ext uri="{BB962C8B-B14F-4D97-AF65-F5344CB8AC3E}">
        <p14:creationId xmlns:p14="http://schemas.microsoft.com/office/powerpoint/2010/main" val="367879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C097030-E815-45B2-A48C-0079E3760BE0}" type="slidenum">
              <a:rPr lang="en-US" altLang="fr-FR" smtClean="0"/>
              <a:pPr>
                <a:defRPr/>
              </a:pPr>
              <a:t>1</a:t>
            </a:fld>
            <a:endParaRPr lang="en-US" altLang="fr-FR"/>
          </a:p>
        </p:txBody>
      </p:sp>
    </p:spTree>
    <p:extLst>
      <p:ext uri="{BB962C8B-B14F-4D97-AF65-F5344CB8AC3E}">
        <p14:creationId xmlns:p14="http://schemas.microsoft.com/office/powerpoint/2010/main" val="273818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endParaRPr lang="en-GB" dirty="0"/>
          </a:p>
        </p:txBody>
      </p:sp>
      <p:sp>
        <p:nvSpPr>
          <p:cNvPr id="4" name="Slide Number Placeholder 3"/>
          <p:cNvSpPr>
            <a:spLocks noGrp="1"/>
          </p:cNvSpPr>
          <p:nvPr>
            <p:ph type="sldNum" sz="quarter" idx="5"/>
          </p:nvPr>
        </p:nvSpPr>
        <p:spPr/>
        <p:txBody>
          <a:bodyPr/>
          <a:lstStyle/>
          <a:p>
            <a:pPr>
              <a:defRPr/>
            </a:pPr>
            <a:fld id="{FC097030-E815-45B2-A48C-0079E3760BE0}" type="slidenum">
              <a:rPr lang="en-US" altLang="fr-FR" smtClean="0"/>
              <a:pPr>
                <a:defRPr/>
              </a:pPr>
              <a:t>2</a:t>
            </a:fld>
            <a:endParaRPr lang="en-US" altLang="fr-FR"/>
          </a:p>
        </p:txBody>
      </p:sp>
    </p:spTree>
    <p:extLst>
      <p:ext uri="{BB962C8B-B14F-4D97-AF65-F5344CB8AC3E}">
        <p14:creationId xmlns:p14="http://schemas.microsoft.com/office/powerpoint/2010/main" val="377568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D577A-88EF-4899-B098-847CCECA6381}" type="slidenum">
              <a:rPr lang="en-GB" smtClean="0"/>
              <a:t>3</a:t>
            </a:fld>
            <a:endParaRPr lang="en-GB"/>
          </a:p>
        </p:txBody>
      </p:sp>
    </p:spTree>
    <p:extLst>
      <p:ext uri="{BB962C8B-B14F-4D97-AF65-F5344CB8AC3E}">
        <p14:creationId xmlns:p14="http://schemas.microsoft.com/office/powerpoint/2010/main" val="326818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D577A-88EF-4899-B098-847CCECA6381}" type="slidenum">
              <a:rPr lang="en-GB" smtClean="0"/>
              <a:t>4</a:t>
            </a:fld>
            <a:endParaRPr lang="en-GB"/>
          </a:p>
        </p:txBody>
      </p:sp>
    </p:spTree>
    <p:extLst>
      <p:ext uri="{BB962C8B-B14F-4D97-AF65-F5344CB8AC3E}">
        <p14:creationId xmlns:p14="http://schemas.microsoft.com/office/powerpoint/2010/main" val="9944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D577A-88EF-4899-B098-847CCECA6381}" type="slidenum">
              <a:rPr lang="en-GB" smtClean="0"/>
              <a:t>5</a:t>
            </a:fld>
            <a:endParaRPr lang="en-GB"/>
          </a:p>
        </p:txBody>
      </p:sp>
    </p:spTree>
    <p:extLst>
      <p:ext uri="{BB962C8B-B14F-4D97-AF65-F5344CB8AC3E}">
        <p14:creationId xmlns:p14="http://schemas.microsoft.com/office/powerpoint/2010/main" val="133312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D577A-88EF-4899-B098-847CCECA6381}" type="slidenum">
              <a:rPr lang="en-GB" smtClean="0"/>
              <a:t>6</a:t>
            </a:fld>
            <a:endParaRPr lang="en-GB"/>
          </a:p>
        </p:txBody>
      </p:sp>
    </p:spTree>
    <p:extLst>
      <p:ext uri="{BB962C8B-B14F-4D97-AF65-F5344CB8AC3E}">
        <p14:creationId xmlns:p14="http://schemas.microsoft.com/office/powerpoint/2010/main" val="114011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D577A-88EF-4899-B098-847CCECA6381}" type="slidenum">
              <a:rPr lang="en-GB" smtClean="0"/>
              <a:t>7</a:t>
            </a:fld>
            <a:endParaRPr lang="en-GB"/>
          </a:p>
        </p:txBody>
      </p:sp>
    </p:spTree>
    <p:extLst>
      <p:ext uri="{BB962C8B-B14F-4D97-AF65-F5344CB8AC3E}">
        <p14:creationId xmlns:p14="http://schemas.microsoft.com/office/powerpoint/2010/main" val="296121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3796-2F82-4034-A40D-22BE1FDC35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A743EB-E7E4-4489-A97C-8ECD203C56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165565-41AE-4FC8-A60B-A2CCBE4809A5}"/>
              </a:ext>
            </a:extLst>
          </p:cNvPr>
          <p:cNvSpPr>
            <a:spLocks noGrp="1"/>
          </p:cNvSpPr>
          <p:nvPr>
            <p:ph type="dt" sz="half" idx="10"/>
          </p:nvPr>
        </p:nvSpPr>
        <p:spPr/>
        <p:txBody>
          <a:bodyPr/>
          <a:lstStyle/>
          <a:p>
            <a:fld id="{5354227E-EBCA-4519-9308-106F3B772DFA}" type="datetimeFigureOut">
              <a:rPr lang="en-GB" smtClean="0"/>
              <a:t>12/09/2022</a:t>
            </a:fld>
            <a:endParaRPr lang="en-GB"/>
          </a:p>
        </p:txBody>
      </p:sp>
      <p:sp>
        <p:nvSpPr>
          <p:cNvPr id="5" name="Footer Placeholder 4">
            <a:extLst>
              <a:ext uri="{FF2B5EF4-FFF2-40B4-BE49-F238E27FC236}">
                <a16:creationId xmlns:a16="http://schemas.microsoft.com/office/drawing/2014/main" id="{DFE31070-1246-4865-A618-2F47D50C9F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1B704F-C4A9-4A1D-A252-15DFAC1B5B6C}"/>
              </a:ext>
            </a:extLst>
          </p:cNvPr>
          <p:cNvSpPr>
            <a:spLocks noGrp="1"/>
          </p:cNvSpPr>
          <p:nvPr>
            <p:ph type="sldNum" sz="quarter" idx="12"/>
          </p:nvPr>
        </p:nvSpPr>
        <p:spPr/>
        <p:txBody>
          <a:bodyPr/>
          <a:lstStyle/>
          <a:p>
            <a:fld id="{BF09E1E0-B30D-48A7-AEFA-461ADEB52DB2}" type="slidenum">
              <a:rPr lang="en-GB" smtClean="0"/>
              <a:t>‹#›</a:t>
            </a:fld>
            <a:endParaRPr lang="en-GB"/>
          </a:p>
        </p:txBody>
      </p:sp>
    </p:spTree>
    <p:extLst>
      <p:ext uri="{BB962C8B-B14F-4D97-AF65-F5344CB8AC3E}">
        <p14:creationId xmlns:p14="http://schemas.microsoft.com/office/powerpoint/2010/main" val="252262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E9DD-AFF1-4165-9D85-B056A776C4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7D7790-1873-4A82-AF3F-03353A0C89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8D392B-634A-42DF-8C1C-666F11A7CDF0}"/>
              </a:ext>
            </a:extLst>
          </p:cNvPr>
          <p:cNvSpPr>
            <a:spLocks noGrp="1"/>
          </p:cNvSpPr>
          <p:nvPr>
            <p:ph type="dt" sz="half" idx="10"/>
          </p:nvPr>
        </p:nvSpPr>
        <p:spPr/>
        <p:txBody>
          <a:bodyPr/>
          <a:lstStyle/>
          <a:p>
            <a:fld id="{5354227E-EBCA-4519-9308-106F3B772DFA}" type="datetimeFigureOut">
              <a:rPr lang="en-GB" smtClean="0"/>
              <a:t>12/09/2022</a:t>
            </a:fld>
            <a:endParaRPr lang="en-GB"/>
          </a:p>
        </p:txBody>
      </p:sp>
      <p:sp>
        <p:nvSpPr>
          <p:cNvPr id="5" name="Footer Placeholder 4">
            <a:extLst>
              <a:ext uri="{FF2B5EF4-FFF2-40B4-BE49-F238E27FC236}">
                <a16:creationId xmlns:a16="http://schemas.microsoft.com/office/drawing/2014/main" id="{A76C4BD9-54BD-4166-8E1D-72429FBE18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6EC928-B282-47C1-976A-1E87DCCFD327}"/>
              </a:ext>
            </a:extLst>
          </p:cNvPr>
          <p:cNvSpPr>
            <a:spLocks noGrp="1"/>
          </p:cNvSpPr>
          <p:nvPr>
            <p:ph type="sldNum" sz="quarter" idx="12"/>
          </p:nvPr>
        </p:nvSpPr>
        <p:spPr/>
        <p:txBody>
          <a:bodyPr/>
          <a:lstStyle/>
          <a:p>
            <a:fld id="{BF09E1E0-B30D-48A7-AEFA-461ADEB52DB2}" type="slidenum">
              <a:rPr lang="en-GB" smtClean="0"/>
              <a:t>‹#›</a:t>
            </a:fld>
            <a:endParaRPr lang="en-GB"/>
          </a:p>
        </p:txBody>
      </p:sp>
    </p:spTree>
    <p:extLst>
      <p:ext uri="{BB962C8B-B14F-4D97-AF65-F5344CB8AC3E}">
        <p14:creationId xmlns:p14="http://schemas.microsoft.com/office/powerpoint/2010/main" val="250190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BC8E01-119C-4628-9E04-44F92BBAF8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E55F22-87B3-4D03-A5FB-F9D77B8A30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F01AEB-8731-49AF-B607-4DBFC334401B}"/>
              </a:ext>
            </a:extLst>
          </p:cNvPr>
          <p:cNvSpPr>
            <a:spLocks noGrp="1"/>
          </p:cNvSpPr>
          <p:nvPr>
            <p:ph type="dt" sz="half" idx="10"/>
          </p:nvPr>
        </p:nvSpPr>
        <p:spPr/>
        <p:txBody>
          <a:bodyPr/>
          <a:lstStyle/>
          <a:p>
            <a:fld id="{5354227E-EBCA-4519-9308-106F3B772DFA}" type="datetimeFigureOut">
              <a:rPr lang="en-GB" smtClean="0"/>
              <a:t>12/09/2022</a:t>
            </a:fld>
            <a:endParaRPr lang="en-GB"/>
          </a:p>
        </p:txBody>
      </p:sp>
      <p:sp>
        <p:nvSpPr>
          <p:cNvPr id="5" name="Footer Placeholder 4">
            <a:extLst>
              <a:ext uri="{FF2B5EF4-FFF2-40B4-BE49-F238E27FC236}">
                <a16:creationId xmlns:a16="http://schemas.microsoft.com/office/drawing/2014/main" id="{A8790B29-4313-4F77-82D1-ECF0952982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1E2D6-9EF6-4E74-BF90-BC3F811A36CF}"/>
              </a:ext>
            </a:extLst>
          </p:cNvPr>
          <p:cNvSpPr>
            <a:spLocks noGrp="1"/>
          </p:cNvSpPr>
          <p:nvPr>
            <p:ph type="sldNum" sz="quarter" idx="12"/>
          </p:nvPr>
        </p:nvSpPr>
        <p:spPr/>
        <p:txBody>
          <a:bodyPr/>
          <a:lstStyle/>
          <a:p>
            <a:fld id="{BF09E1E0-B30D-48A7-AEFA-461ADEB52DB2}" type="slidenum">
              <a:rPr lang="en-GB" smtClean="0"/>
              <a:t>‹#›</a:t>
            </a:fld>
            <a:endParaRPr lang="en-GB"/>
          </a:p>
        </p:txBody>
      </p:sp>
    </p:spTree>
    <p:extLst>
      <p:ext uri="{BB962C8B-B14F-4D97-AF65-F5344CB8AC3E}">
        <p14:creationId xmlns:p14="http://schemas.microsoft.com/office/powerpoint/2010/main" val="2029546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Title, Subtitile and Photo">
    <p:bg>
      <p:bgPr>
        <a:solidFill>
          <a:srgbClr val="2B3256"/>
        </a:solidFill>
        <a:effectLst/>
      </p:bgPr>
    </p:bg>
    <p:spTree>
      <p:nvGrpSpPr>
        <p:cNvPr id="1" name=""/>
        <p:cNvGrpSpPr/>
        <p:nvPr/>
      </p:nvGrpSpPr>
      <p:grpSpPr>
        <a:xfrm>
          <a:off x="0" y="0"/>
          <a:ext cx="0" cy="0"/>
          <a:chOff x="0" y="0"/>
          <a:chExt cx="0" cy="0"/>
        </a:xfrm>
      </p:grpSpPr>
      <p:sp>
        <p:nvSpPr>
          <p:cNvPr id="19" name="Título 1">
            <a:extLst>
              <a:ext uri="{FF2B5EF4-FFF2-40B4-BE49-F238E27FC236}">
                <a16:creationId xmlns:a16="http://schemas.microsoft.com/office/drawing/2014/main" id="{D35D1C03-9693-7E46-A3A9-7F7FE90F481F}"/>
              </a:ext>
            </a:extLst>
          </p:cNvPr>
          <p:cNvSpPr>
            <a:spLocks noGrp="1"/>
          </p:cNvSpPr>
          <p:nvPr>
            <p:ph type="ctrTitle" hasCustomPrompt="1"/>
          </p:nvPr>
        </p:nvSpPr>
        <p:spPr>
          <a:xfrm>
            <a:off x="552704" y="885203"/>
            <a:ext cx="5543296" cy="1406737"/>
          </a:xfrm>
          <a:prstGeom prst="rect">
            <a:avLst/>
          </a:prstGeom>
        </p:spPr>
        <p:txBody>
          <a:bodyPr anchor="t" anchorCtr="0"/>
          <a:lstStyle>
            <a:lvl1pPr algn="l">
              <a:defRPr sz="4050" b="0" i="0">
                <a:solidFill>
                  <a:schemeClr val="bg1"/>
                </a:solidFill>
                <a:latin typeface="PP Object Sans" pitchFamily="2" charset="77"/>
              </a:defRPr>
            </a:lvl1pPr>
          </a:lstStyle>
          <a:p>
            <a:r>
              <a:rPr lang="es-ES" dirty="0" err="1"/>
              <a:t>Title</a:t>
            </a:r>
            <a:r>
              <a:rPr lang="es-ES" dirty="0"/>
              <a:t> of </a:t>
            </a:r>
            <a:r>
              <a:rPr lang="es-ES" dirty="0" err="1"/>
              <a:t>presentation</a:t>
            </a:r>
            <a:endParaRPr lang="es-ES" dirty="0"/>
          </a:p>
        </p:txBody>
      </p:sp>
      <p:sp>
        <p:nvSpPr>
          <p:cNvPr id="20" name="Subtítulo 2">
            <a:extLst>
              <a:ext uri="{FF2B5EF4-FFF2-40B4-BE49-F238E27FC236}">
                <a16:creationId xmlns:a16="http://schemas.microsoft.com/office/drawing/2014/main" id="{90336678-E993-B144-A4D0-1E32C94FA925}"/>
              </a:ext>
            </a:extLst>
          </p:cNvPr>
          <p:cNvSpPr>
            <a:spLocks noGrp="1"/>
          </p:cNvSpPr>
          <p:nvPr>
            <p:ph type="subTitle" idx="1" hasCustomPrompt="1"/>
          </p:nvPr>
        </p:nvSpPr>
        <p:spPr>
          <a:xfrm>
            <a:off x="552704" y="2910301"/>
            <a:ext cx="5543296" cy="1655762"/>
          </a:xfrm>
          <a:prstGeom prst="rect">
            <a:avLst/>
          </a:prstGeom>
        </p:spPr>
        <p:txBody>
          <a:bodyPr/>
          <a:lstStyle>
            <a:lvl1pPr marL="0" indent="0" algn="l">
              <a:buNone/>
              <a:defRPr sz="1800" b="1" i="0">
                <a:solidFill>
                  <a:srgbClr val="D27E64"/>
                </a:solidFill>
                <a:latin typeface="PP Object San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err="1"/>
              <a:t>Subtitile</a:t>
            </a:r>
            <a:r>
              <a:rPr lang="es-ES" dirty="0"/>
              <a:t> of </a:t>
            </a:r>
            <a:r>
              <a:rPr lang="es-ES" dirty="0" err="1"/>
              <a:t>presentation</a:t>
            </a:r>
            <a:r>
              <a:rPr lang="es-ES" dirty="0"/>
              <a:t>.</a:t>
            </a:r>
          </a:p>
        </p:txBody>
      </p:sp>
      <p:pic>
        <p:nvPicPr>
          <p:cNvPr id="22" name="Imagen 21" descr="Texto&#10;&#10;Descripción generada automáticamente con confianza media">
            <a:extLst>
              <a:ext uri="{FF2B5EF4-FFF2-40B4-BE49-F238E27FC236}">
                <a16:creationId xmlns:a16="http://schemas.microsoft.com/office/drawing/2014/main" id="{708B2555-EB52-4245-B1DD-FE0A0BDCBF0E}"/>
              </a:ext>
            </a:extLst>
          </p:cNvPr>
          <p:cNvPicPr>
            <a:picLocks noChangeAspect="1"/>
          </p:cNvPicPr>
          <p:nvPr/>
        </p:nvPicPr>
        <p:blipFill>
          <a:blip r:embed="rId2"/>
          <a:stretch>
            <a:fillRect/>
          </a:stretch>
        </p:blipFill>
        <p:spPr>
          <a:xfrm>
            <a:off x="552704" y="5366521"/>
            <a:ext cx="1561427" cy="1034278"/>
          </a:xfrm>
          <a:prstGeom prst="rect">
            <a:avLst/>
          </a:prstGeom>
        </p:spPr>
      </p:pic>
      <p:sp>
        <p:nvSpPr>
          <p:cNvPr id="24" name="Marcador de posición de imagen 23">
            <a:extLst>
              <a:ext uri="{FF2B5EF4-FFF2-40B4-BE49-F238E27FC236}">
                <a16:creationId xmlns:a16="http://schemas.microsoft.com/office/drawing/2014/main" id="{44D2EF10-5B7F-C94A-93A9-A8E001176CFB}"/>
              </a:ext>
            </a:extLst>
          </p:cNvPr>
          <p:cNvSpPr>
            <a:spLocks noGrp="1"/>
          </p:cNvSpPr>
          <p:nvPr>
            <p:ph type="pic" sz="quarter" idx="10" hasCustomPrompt="1"/>
          </p:nvPr>
        </p:nvSpPr>
        <p:spPr>
          <a:xfrm>
            <a:off x="6353175" y="0"/>
            <a:ext cx="5937251" cy="6858000"/>
          </a:xfrm>
          <a:prstGeom prst="rect">
            <a:avLst/>
          </a:prstGeom>
        </p:spPr>
        <p:txBody>
          <a:bodyPr/>
          <a:lstStyle>
            <a:lvl1pPr>
              <a:buNone/>
              <a:defRPr>
                <a:solidFill>
                  <a:schemeClr val="bg1"/>
                </a:solidFill>
                <a:latin typeface="PP Object Sans" pitchFamily="2" charset="77"/>
              </a:defRPr>
            </a:lvl1pPr>
          </a:lstStyle>
          <a:p>
            <a:r>
              <a:rPr lang="es-ES" dirty="0" err="1"/>
              <a:t>Image</a:t>
            </a:r>
            <a:endParaRPr lang="es-ES" dirty="0"/>
          </a:p>
        </p:txBody>
      </p:sp>
    </p:spTree>
    <p:extLst>
      <p:ext uri="{BB962C8B-B14F-4D97-AF65-F5344CB8AC3E}">
        <p14:creationId xmlns:p14="http://schemas.microsoft.com/office/powerpoint/2010/main" val="19025852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hoto">
    <p:bg>
      <p:bgPr>
        <a:solidFill>
          <a:srgbClr val="2B3256"/>
        </a:solidFill>
        <a:effectLst/>
      </p:bgPr>
    </p:bg>
    <p:spTree>
      <p:nvGrpSpPr>
        <p:cNvPr id="1" name=""/>
        <p:cNvGrpSpPr/>
        <p:nvPr/>
      </p:nvGrpSpPr>
      <p:grpSpPr>
        <a:xfrm>
          <a:off x="0" y="0"/>
          <a:ext cx="0" cy="0"/>
          <a:chOff x="0" y="0"/>
          <a:chExt cx="0" cy="0"/>
        </a:xfrm>
      </p:grpSpPr>
      <p:sp>
        <p:nvSpPr>
          <p:cNvPr id="8" name="Marcador de posición de imagen 8">
            <a:extLst>
              <a:ext uri="{FF2B5EF4-FFF2-40B4-BE49-F238E27FC236}">
                <a16:creationId xmlns:a16="http://schemas.microsoft.com/office/drawing/2014/main" id="{0E4BF715-C49B-1241-B542-F57F401B9072}"/>
              </a:ext>
            </a:extLst>
          </p:cNvPr>
          <p:cNvSpPr>
            <a:spLocks noGrp="1"/>
          </p:cNvSpPr>
          <p:nvPr>
            <p:ph type="pic" sz="quarter" idx="13" hasCustomPrompt="1"/>
          </p:nvPr>
        </p:nvSpPr>
        <p:spPr>
          <a:xfrm>
            <a:off x="1" y="0"/>
            <a:ext cx="12192000" cy="6858000"/>
          </a:xfrm>
          <a:prstGeom prst="rect">
            <a:avLst/>
          </a:prstGeom>
        </p:spPr>
        <p:txBody>
          <a:bodyPr/>
          <a:lstStyle>
            <a:lvl1pPr>
              <a:buNone/>
              <a:defRPr>
                <a:solidFill>
                  <a:schemeClr val="bg1"/>
                </a:solidFill>
                <a:latin typeface="PP Object Sans" pitchFamily="2" charset="77"/>
              </a:defRPr>
            </a:lvl1pPr>
          </a:lstStyle>
          <a:p>
            <a:r>
              <a:rPr lang="es-ES" dirty="0" err="1"/>
              <a:t>Image</a:t>
            </a:r>
            <a:endParaRPr lang="es-ES" dirty="0"/>
          </a:p>
        </p:txBody>
      </p:sp>
    </p:spTree>
    <p:extLst>
      <p:ext uri="{BB962C8B-B14F-4D97-AF65-F5344CB8AC3E}">
        <p14:creationId xmlns:p14="http://schemas.microsoft.com/office/powerpoint/2010/main" val="39500341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xt and Photo">
    <p:bg>
      <p:bgPr>
        <a:solidFill>
          <a:srgbClr val="EFEDD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0E699D-B933-F34C-B6FC-3958C7B47B6E}"/>
              </a:ext>
            </a:extLst>
          </p:cNvPr>
          <p:cNvSpPr>
            <a:spLocks noGrp="1"/>
          </p:cNvSpPr>
          <p:nvPr>
            <p:ph type="ctrTitle" hasCustomPrompt="1"/>
          </p:nvPr>
        </p:nvSpPr>
        <p:spPr>
          <a:xfrm>
            <a:off x="552704" y="1036470"/>
            <a:ext cx="4933696" cy="277646"/>
          </a:xfrm>
          <a:prstGeom prst="rect">
            <a:avLst/>
          </a:prstGeom>
        </p:spPr>
        <p:txBody>
          <a:bodyPr anchor="t" anchorCtr="0"/>
          <a:lstStyle>
            <a:lvl1pPr algn="l">
              <a:defRPr sz="900" b="1" i="0">
                <a:solidFill>
                  <a:srgbClr val="2B3256"/>
                </a:solidFill>
                <a:latin typeface="PP Object Sans Heavy" pitchFamily="2" charset="77"/>
              </a:defRPr>
            </a:lvl1pPr>
          </a:lstStyle>
          <a:p>
            <a:r>
              <a:rPr lang="es-ES" dirty="0"/>
              <a:t>TEXT AND PHOTO SLIDE</a:t>
            </a:r>
          </a:p>
        </p:txBody>
      </p:sp>
      <p:sp>
        <p:nvSpPr>
          <p:cNvPr id="10" name="Elipse 9">
            <a:extLst>
              <a:ext uri="{FF2B5EF4-FFF2-40B4-BE49-F238E27FC236}">
                <a16:creationId xmlns:a16="http://schemas.microsoft.com/office/drawing/2014/main" id="{4389EDAB-52A9-F74A-83FA-E405A6FE21D0}"/>
              </a:ext>
            </a:extLst>
          </p:cNvPr>
          <p:cNvSpPr/>
          <p:nvPr/>
        </p:nvSpPr>
        <p:spPr>
          <a:xfrm flipH="1">
            <a:off x="-109005" y="1013535"/>
            <a:ext cx="277648" cy="277646"/>
          </a:xfrm>
          <a:prstGeom prst="ellipse">
            <a:avLst/>
          </a:prstGeom>
          <a:solidFill>
            <a:srgbClr val="D27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Marcador de texto 3">
            <a:extLst>
              <a:ext uri="{FF2B5EF4-FFF2-40B4-BE49-F238E27FC236}">
                <a16:creationId xmlns:a16="http://schemas.microsoft.com/office/drawing/2014/main" id="{99369988-738F-824E-8A9E-E4CDD2F534EF}"/>
              </a:ext>
            </a:extLst>
          </p:cNvPr>
          <p:cNvSpPr>
            <a:spLocks noGrp="1"/>
          </p:cNvSpPr>
          <p:nvPr>
            <p:ph type="body" sz="half" idx="2" hasCustomPrompt="1"/>
          </p:nvPr>
        </p:nvSpPr>
        <p:spPr>
          <a:xfrm>
            <a:off x="552704" y="1643185"/>
            <a:ext cx="4933696" cy="3811588"/>
          </a:xfrm>
          <a:prstGeom prst="rect">
            <a:avLst/>
          </a:prstGeom>
        </p:spPr>
        <p:txBody>
          <a:bodyPr/>
          <a:lstStyle>
            <a:lvl1pPr marL="0" indent="0">
              <a:buNone/>
              <a:defRPr sz="1800" b="1" i="0">
                <a:solidFill>
                  <a:srgbClr val="2B3256"/>
                </a:solidFill>
                <a:latin typeface="PP Object Sans"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err="1"/>
              <a:t>Add</a:t>
            </a:r>
            <a:r>
              <a:rPr lang="es-ES" dirty="0"/>
              <a:t> </a:t>
            </a:r>
            <a:r>
              <a:rPr lang="es-ES" dirty="0" err="1"/>
              <a:t>your</a:t>
            </a:r>
            <a:r>
              <a:rPr lang="es-ES" dirty="0"/>
              <a:t> </a:t>
            </a:r>
            <a:r>
              <a:rPr lang="es-ES" dirty="0" err="1"/>
              <a:t>text</a:t>
            </a:r>
            <a:r>
              <a:rPr lang="es-ES" dirty="0"/>
              <a:t> </a:t>
            </a:r>
            <a:r>
              <a:rPr lang="es-ES" dirty="0" err="1"/>
              <a:t>here</a:t>
            </a:r>
            <a:endParaRPr lang="es-ES" dirty="0"/>
          </a:p>
        </p:txBody>
      </p:sp>
      <p:sp>
        <p:nvSpPr>
          <p:cNvPr id="21" name="Marcador de posición de imagen 20">
            <a:extLst>
              <a:ext uri="{FF2B5EF4-FFF2-40B4-BE49-F238E27FC236}">
                <a16:creationId xmlns:a16="http://schemas.microsoft.com/office/drawing/2014/main" id="{80ACCDAD-52F6-AD4E-99E0-3975A299CB9F}"/>
              </a:ext>
            </a:extLst>
          </p:cNvPr>
          <p:cNvSpPr>
            <a:spLocks noGrp="1"/>
          </p:cNvSpPr>
          <p:nvPr>
            <p:ph type="pic" sz="quarter" idx="10" hasCustomPrompt="1"/>
          </p:nvPr>
        </p:nvSpPr>
        <p:spPr>
          <a:xfrm>
            <a:off x="6260124" y="2"/>
            <a:ext cx="5931877" cy="6857999"/>
          </a:xfrm>
          <a:prstGeom prst="rect">
            <a:avLst/>
          </a:prstGeom>
        </p:spPr>
        <p:txBody>
          <a:bodyPr/>
          <a:lstStyle>
            <a:lvl1pPr algn="l">
              <a:buNone/>
              <a:defRPr sz="1500">
                <a:solidFill>
                  <a:srgbClr val="2B3256"/>
                </a:solidFill>
                <a:latin typeface="PP Object Sans" pitchFamily="2" charset="77"/>
              </a:defRPr>
            </a:lvl1pPr>
          </a:lstStyle>
          <a:p>
            <a:r>
              <a:rPr lang="es-ES" dirty="0" err="1"/>
              <a:t>Image</a:t>
            </a:r>
            <a:endParaRPr lang="es-ES" dirty="0"/>
          </a:p>
        </p:txBody>
      </p:sp>
      <p:sp>
        <p:nvSpPr>
          <p:cNvPr id="6" name="Marcador de texto 4">
            <a:extLst>
              <a:ext uri="{FF2B5EF4-FFF2-40B4-BE49-F238E27FC236}">
                <a16:creationId xmlns:a16="http://schemas.microsoft.com/office/drawing/2014/main" id="{B682BE78-FD59-0742-9A78-CDB98BAEF52E}"/>
              </a:ext>
            </a:extLst>
          </p:cNvPr>
          <p:cNvSpPr>
            <a:spLocks noGrp="1"/>
          </p:cNvSpPr>
          <p:nvPr>
            <p:ph type="body" sz="quarter" idx="12" hasCustomPrompt="1"/>
          </p:nvPr>
        </p:nvSpPr>
        <p:spPr>
          <a:xfrm>
            <a:off x="552450" y="6490428"/>
            <a:ext cx="3850217" cy="336550"/>
          </a:xfrm>
          <a:prstGeom prst="rect">
            <a:avLst/>
          </a:prstGeom>
        </p:spPr>
        <p:txBody>
          <a:bodyPr/>
          <a:lstStyle>
            <a:lvl1pPr>
              <a:buNone/>
              <a:defRPr sz="825">
                <a:solidFill>
                  <a:schemeClr val="tx2"/>
                </a:solidFill>
                <a:latin typeface="PP Object Sans" pitchFamily="2" charset="77"/>
              </a:defRPr>
            </a:lvl1pPr>
          </a:lstStyle>
          <a:p>
            <a:pPr lvl="0"/>
            <a:r>
              <a:rPr lang="es-ES" dirty="0" err="1"/>
              <a:t>Title</a:t>
            </a:r>
            <a:r>
              <a:rPr lang="es-ES" dirty="0"/>
              <a:t> of </a:t>
            </a:r>
            <a:r>
              <a:rPr lang="es-ES" dirty="0" err="1"/>
              <a:t>presentation</a:t>
            </a:r>
            <a:endParaRPr lang="es-ES" dirty="0"/>
          </a:p>
        </p:txBody>
      </p:sp>
      <p:sp>
        <p:nvSpPr>
          <p:cNvPr id="7" name="Marcador de texto 4">
            <a:extLst>
              <a:ext uri="{FF2B5EF4-FFF2-40B4-BE49-F238E27FC236}">
                <a16:creationId xmlns:a16="http://schemas.microsoft.com/office/drawing/2014/main" id="{C60DCC36-F5F5-6548-9878-231F286DB214}"/>
              </a:ext>
            </a:extLst>
          </p:cNvPr>
          <p:cNvSpPr>
            <a:spLocks noGrp="1"/>
          </p:cNvSpPr>
          <p:nvPr>
            <p:ph type="body" sz="quarter" idx="13" hasCustomPrompt="1"/>
          </p:nvPr>
        </p:nvSpPr>
        <p:spPr>
          <a:xfrm>
            <a:off x="5210177" y="6490428"/>
            <a:ext cx="2152651" cy="336550"/>
          </a:xfrm>
          <a:prstGeom prst="rect">
            <a:avLst/>
          </a:prstGeom>
        </p:spPr>
        <p:txBody>
          <a:bodyPr/>
          <a:lstStyle>
            <a:lvl1pPr>
              <a:buNone/>
              <a:defRPr sz="825">
                <a:solidFill>
                  <a:schemeClr val="tx2"/>
                </a:solidFill>
                <a:latin typeface="PP Object Sans" pitchFamily="2" charset="77"/>
              </a:defRPr>
            </a:lvl1pPr>
          </a:lstStyle>
          <a:p>
            <a:pPr lvl="0"/>
            <a:r>
              <a:rPr lang="es-ES" dirty="0"/>
              <a:t>Date</a:t>
            </a:r>
          </a:p>
        </p:txBody>
      </p:sp>
    </p:spTree>
    <p:extLst>
      <p:ext uri="{BB962C8B-B14F-4D97-AF65-F5344CB8AC3E}">
        <p14:creationId xmlns:p14="http://schemas.microsoft.com/office/powerpoint/2010/main" val="68853379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losing Slide">
    <p:bg>
      <p:bgPr>
        <a:solidFill>
          <a:srgbClr val="2B3256"/>
        </a:solidFill>
        <a:effectLst/>
      </p:bgPr>
    </p:bg>
    <p:spTree>
      <p:nvGrpSpPr>
        <p:cNvPr id="1" name=""/>
        <p:cNvGrpSpPr/>
        <p:nvPr/>
      </p:nvGrpSpPr>
      <p:grpSpPr>
        <a:xfrm>
          <a:off x="0" y="0"/>
          <a:ext cx="0" cy="0"/>
          <a:chOff x="0" y="0"/>
          <a:chExt cx="0" cy="0"/>
        </a:xfrm>
      </p:grpSpPr>
      <p:sp useBgFill="1">
        <p:nvSpPr>
          <p:cNvPr id="16" name="Marcador de posición de imagen 15">
            <a:extLst>
              <a:ext uri="{FF2B5EF4-FFF2-40B4-BE49-F238E27FC236}">
                <a16:creationId xmlns:a16="http://schemas.microsoft.com/office/drawing/2014/main" id="{6F71416E-67E7-C04A-A882-CFFB0E43F198}"/>
              </a:ext>
            </a:extLst>
          </p:cNvPr>
          <p:cNvSpPr>
            <a:spLocks noGrp="1"/>
          </p:cNvSpPr>
          <p:nvPr>
            <p:ph type="pic" sz="quarter" idx="10" hasCustomPrompt="1"/>
          </p:nvPr>
        </p:nvSpPr>
        <p:spPr>
          <a:xfrm>
            <a:off x="0" y="2"/>
            <a:ext cx="12192000" cy="6886575"/>
          </a:xfrm>
          <a:prstGeom prst="rect">
            <a:avLst/>
          </a:prstGeom>
        </p:spPr>
        <p:txBody>
          <a:bodyPr/>
          <a:lstStyle>
            <a:lvl1pPr>
              <a:buNone/>
              <a:defRPr>
                <a:solidFill>
                  <a:schemeClr val="bg1"/>
                </a:solidFill>
                <a:latin typeface="PP Object Sans" pitchFamily="2" charset="77"/>
              </a:defRPr>
            </a:lvl1pPr>
          </a:lstStyle>
          <a:p>
            <a:r>
              <a:rPr lang="es-ES" dirty="0" err="1"/>
              <a:t>Image</a:t>
            </a:r>
            <a:endParaRPr lang="es-ES" dirty="0"/>
          </a:p>
        </p:txBody>
      </p:sp>
      <p:sp>
        <p:nvSpPr>
          <p:cNvPr id="2" name="Título 1">
            <a:extLst>
              <a:ext uri="{FF2B5EF4-FFF2-40B4-BE49-F238E27FC236}">
                <a16:creationId xmlns:a16="http://schemas.microsoft.com/office/drawing/2014/main" id="{560E699D-B933-F34C-B6FC-3958C7B47B6E}"/>
              </a:ext>
            </a:extLst>
          </p:cNvPr>
          <p:cNvSpPr>
            <a:spLocks noGrp="1"/>
          </p:cNvSpPr>
          <p:nvPr>
            <p:ph type="ctrTitle" hasCustomPrompt="1"/>
          </p:nvPr>
        </p:nvSpPr>
        <p:spPr>
          <a:xfrm>
            <a:off x="552705" y="885203"/>
            <a:ext cx="3512860" cy="600699"/>
          </a:xfrm>
          <a:prstGeom prst="rect">
            <a:avLst/>
          </a:prstGeom>
        </p:spPr>
        <p:txBody>
          <a:bodyPr anchor="t" anchorCtr="0"/>
          <a:lstStyle>
            <a:lvl1pPr algn="l">
              <a:defRPr sz="2700" b="1" i="0">
                <a:solidFill>
                  <a:schemeClr val="bg1"/>
                </a:solidFill>
                <a:latin typeface="PP Object Sans" pitchFamily="2" charset="77"/>
              </a:defRPr>
            </a:lvl1pPr>
          </a:lstStyle>
          <a:p>
            <a:r>
              <a:rPr lang="es-ES" dirty="0" err="1"/>
              <a:t>Closing</a:t>
            </a:r>
            <a:r>
              <a:rPr lang="es-ES" dirty="0"/>
              <a:t> </a:t>
            </a:r>
            <a:r>
              <a:rPr lang="es-ES" dirty="0" err="1"/>
              <a:t>slide</a:t>
            </a:r>
            <a:endParaRPr lang="es-ES" dirty="0"/>
          </a:p>
        </p:txBody>
      </p:sp>
      <p:pic>
        <p:nvPicPr>
          <p:cNvPr id="18" name="Imagen 17" descr="Icono&#10;&#10;Descripción generada automáticamente">
            <a:extLst>
              <a:ext uri="{FF2B5EF4-FFF2-40B4-BE49-F238E27FC236}">
                <a16:creationId xmlns:a16="http://schemas.microsoft.com/office/drawing/2014/main" id="{2D767D9E-E503-F341-BC8E-58DC60D5B828}"/>
              </a:ext>
            </a:extLst>
          </p:cNvPr>
          <p:cNvPicPr>
            <a:picLocks noChangeAspect="1"/>
          </p:cNvPicPr>
          <p:nvPr/>
        </p:nvPicPr>
        <p:blipFill>
          <a:blip r:embed="rId2"/>
          <a:stretch>
            <a:fillRect/>
          </a:stretch>
        </p:blipFill>
        <p:spPr>
          <a:xfrm>
            <a:off x="8126438" y="0"/>
            <a:ext cx="4163308" cy="6977575"/>
          </a:xfrm>
          <a:prstGeom prst="rect">
            <a:avLst/>
          </a:prstGeom>
        </p:spPr>
      </p:pic>
      <p:pic>
        <p:nvPicPr>
          <p:cNvPr id="12" name="Imagen 11" descr="Texto&#10;&#10;Descripción generada automáticamente">
            <a:extLst>
              <a:ext uri="{FF2B5EF4-FFF2-40B4-BE49-F238E27FC236}">
                <a16:creationId xmlns:a16="http://schemas.microsoft.com/office/drawing/2014/main" id="{E6B39DC1-9FC5-CD4D-8483-6E2BC27BDC6E}"/>
              </a:ext>
            </a:extLst>
          </p:cNvPr>
          <p:cNvPicPr>
            <a:picLocks noChangeAspect="1"/>
          </p:cNvPicPr>
          <p:nvPr/>
        </p:nvPicPr>
        <p:blipFill>
          <a:blip r:embed="rId3"/>
          <a:stretch>
            <a:fillRect/>
          </a:stretch>
        </p:blipFill>
        <p:spPr>
          <a:xfrm>
            <a:off x="9971663" y="5359792"/>
            <a:ext cx="1794567" cy="1131765"/>
          </a:xfrm>
          <a:prstGeom prst="rect">
            <a:avLst/>
          </a:prstGeom>
        </p:spPr>
      </p:pic>
      <p:sp>
        <p:nvSpPr>
          <p:cNvPr id="8" name="Marcador de texto 7">
            <a:extLst>
              <a:ext uri="{FF2B5EF4-FFF2-40B4-BE49-F238E27FC236}">
                <a16:creationId xmlns:a16="http://schemas.microsoft.com/office/drawing/2014/main" id="{F26ED871-7060-B243-9473-D95FF6B6671E}"/>
              </a:ext>
            </a:extLst>
          </p:cNvPr>
          <p:cNvSpPr>
            <a:spLocks noGrp="1"/>
          </p:cNvSpPr>
          <p:nvPr>
            <p:ph type="body" sz="quarter" idx="12" hasCustomPrompt="1"/>
          </p:nvPr>
        </p:nvSpPr>
        <p:spPr>
          <a:xfrm>
            <a:off x="9545891" y="3942577"/>
            <a:ext cx="2215651" cy="1131765"/>
          </a:xfrm>
          <a:prstGeom prst="rect">
            <a:avLst/>
          </a:prstGeom>
        </p:spPr>
        <p:txBody>
          <a:bodyPr/>
          <a:lstStyle>
            <a:lvl1pPr algn="r">
              <a:buNone/>
              <a:defRPr sz="1050" b="1" i="0">
                <a:solidFill>
                  <a:schemeClr val="tx2"/>
                </a:solidFill>
                <a:latin typeface="PP Object Sans" pitchFamily="2" charset="77"/>
              </a:defRPr>
            </a:lvl1pPr>
          </a:lstStyle>
          <a:p>
            <a:pPr lvl="0"/>
            <a:r>
              <a:rPr lang="es-ES" dirty="0"/>
              <a:t>20, </a:t>
            </a:r>
            <a:r>
              <a:rPr lang="es-ES" dirty="0" err="1"/>
              <a:t>Avenue</a:t>
            </a:r>
            <a:r>
              <a:rPr lang="es-ES" dirty="0"/>
              <a:t> </a:t>
            </a:r>
            <a:r>
              <a:rPr lang="es-ES" dirty="0" err="1"/>
              <a:t>Appia</a:t>
            </a:r>
            <a:endParaRPr lang="es-ES" dirty="0"/>
          </a:p>
          <a:p>
            <a:pPr lvl="0"/>
            <a:r>
              <a:rPr lang="es-ES" dirty="0"/>
              <a:t>1211 Geneva</a:t>
            </a:r>
          </a:p>
          <a:p>
            <a:pPr lvl="0"/>
            <a:r>
              <a:rPr lang="es-ES" dirty="0" err="1"/>
              <a:t>Switzerland</a:t>
            </a:r>
            <a:endParaRPr lang="es-ES" dirty="0"/>
          </a:p>
        </p:txBody>
      </p:sp>
      <p:sp>
        <p:nvSpPr>
          <p:cNvPr id="6" name="Text Placeholder 5">
            <a:extLst>
              <a:ext uri="{FF2B5EF4-FFF2-40B4-BE49-F238E27FC236}">
                <a16:creationId xmlns:a16="http://schemas.microsoft.com/office/drawing/2014/main" id="{436417BF-912D-2449-89BA-FBF250F58EA2}"/>
              </a:ext>
            </a:extLst>
          </p:cNvPr>
          <p:cNvSpPr>
            <a:spLocks noGrp="1"/>
          </p:cNvSpPr>
          <p:nvPr>
            <p:ph type="body" sz="quarter" idx="13" hasCustomPrompt="1"/>
          </p:nvPr>
        </p:nvSpPr>
        <p:spPr>
          <a:xfrm>
            <a:off x="552451" y="1785938"/>
            <a:ext cx="7191375" cy="3573462"/>
          </a:xfrm>
          <a:prstGeom prst="rect">
            <a:avLst/>
          </a:prstGeom>
        </p:spPr>
        <p:txBody>
          <a:bodyPr/>
          <a:lstStyle>
            <a:lvl1pPr marL="171450" indent="-171450">
              <a:buNone/>
              <a:defRPr sz="1200">
                <a:solidFill>
                  <a:schemeClr val="bg1"/>
                </a:solidFill>
                <a:latin typeface="PP Object Sans" pitchFamily="2" charset="77"/>
              </a:defRPr>
            </a:lvl1pPr>
          </a:lstStyle>
          <a:p>
            <a:pPr lvl="0"/>
            <a:r>
              <a:rPr lang="en-US" dirty="0"/>
              <a:t>To replicate this slide follow the next steps: 1) Insert your main image, click the right button and “Send to back”. 2) “Insert” &gt; “Picture” &gt; “Picture from file” &gt; Select the “Liquid symbol for closing </a:t>
            </a:r>
            <a:r>
              <a:rPr lang="en-US" dirty="0" err="1"/>
              <a:t>slide.png</a:t>
            </a:r>
            <a:r>
              <a:rPr lang="en-US" dirty="0"/>
              <a:t>” image available in the source files of this PPT template) and place it on top of the liquid symbol. Click the right button and “Send backward”. 3) Now you will be able to edit both text and boxes.</a:t>
            </a:r>
          </a:p>
          <a:p>
            <a:pPr lvl="0"/>
            <a:endParaRPr lang="en-US" dirty="0"/>
          </a:p>
        </p:txBody>
      </p:sp>
    </p:spTree>
    <p:extLst>
      <p:ext uri="{BB962C8B-B14F-4D97-AF65-F5344CB8AC3E}">
        <p14:creationId xmlns:p14="http://schemas.microsoft.com/office/powerpoint/2010/main" val="357577284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2B3E-FDC3-498A-ABD0-C81D92DCE0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D2A54E-7772-423D-8EF7-B1DA7D68BF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4D167-C6DF-4629-8998-19CB5BADA718}"/>
              </a:ext>
            </a:extLst>
          </p:cNvPr>
          <p:cNvSpPr>
            <a:spLocks noGrp="1"/>
          </p:cNvSpPr>
          <p:nvPr>
            <p:ph type="dt" sz="half" idx="10"/>
          </p:nvPr>
        </p:nvSpPr>
        <p:spPr/>
        <p:txBody>
          <a:bodyPr/>
          <a:lstStyle/>
          <a:p>
            <a:fld id="{5354227E-EBCA-4519-9308-106F3B772DFA}" type="datetimeFigureOut">
              <a:rPr lang="en-GB" smtClean="0"/>
              <a:t>12/09/2022</a:t>
            </a:fld>
            <a:endParaRPr lang="en-GB"/>
          </a:p>
        </p:txBody>
      </p:sp>
      <p:sp>
        <p:nvSpPr>
          <p:cNvPr id="5" name="Footer Placeholder 4">
            <a:extLst>
              <a:ext uri="{FF2B5EF4-FFF2-40B4-BE49-F238E27FC236}">
                <a16:creationId xmlns:a16="http://schemas.microsoft.com/office/drawing/2014/main" id="{BF1DBF02-658B-4379-A98E-825CDD655C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E68DF5-045E-4EB7-AD6A-5077D5497B21}"/>
              </a:ext>
            </a:extLst>
          </p:cNvPr>
          <p:cNvSpPr>
            <a:spLocks noGrp="1"/>
          </p:cNvSpPr>
          <p:nvPr>
            <p:ph type="sldNum" sz="quarter" idx="12"/>
          </p:nvPr>
        </p:nvSpPr>
        <p:spPr/>
        <p:txBody>
          <a:bodyPr/>
          <a:lstStyle/>
          <a:p>
            <a:fld id="{BF09E1E0-B30D-48A7-AEFA-461ADEB52DB2}" type="slidenum">
              <a:rPr lang="en-GB" smtClean="0"/>
              <a:t>‹#›</a:t>
            </a:fld>
            <a:endParaRPr lang="en-GB"/>
          </a:p>
        </p:txBody>
      </p:sp>
    </p:spTree>
    <p:extLst>
      <p:ext uri="{BB962C8B-B14F-4D97-AF65-F5344CB8AC3E}">
        <p14:creationId xmlns:p14="http://schemas.microsoft.com/office/powerpoint/2010/main" val="346015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EC9B-7ED5-4ED7-B25C-977FD04905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AA0C76-7B61-4C5D-B202-71C438C5F7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732FA5-E675-4E6C-A047-BFB32EC9554F}"/>
              </a:ext>
            </a:extLst>
          </p:cNvPr>
          <p:cNvSpPr>
            <a:spLocks noGrp="1"/>
          </p:cNvSpPr>
          <p:nvPr>
            <p:ph type="dt" sz="half" idx="10"/>
          </p:nvPr>
        </p:nvSpPr>
        <p:spPr/>
        <p:txBody>
          <a:bodyPr/>
          <a:lstStyle/>
          <a:p>
            <a:fld id="{5354227E-EBCA-4519-9308-106F3B772DFA}" type="datetimeFigureOut">
              <a:rPr lang="en-GB" smtClean="0"/>
              <a:t>12/09/2022</a:t>
            </a:fld>
            <a:endParaRPr lang="en-GB"/>
          </a:p>
        </p:txBody>
      </p:sp>
      <p:sp>
        <p:nvSpPr>
          <p:cNvPr id="5" name="Footer Placeholder 4">
            <a:extLst>
              <a:ext uri="{FF2B5EF4-FFF2-40B4-BE49-F238E27FC236}">
                <a16:creationId xmlns:a16="http://schemas.microsoft.com/office/drawing/2014/main" id="{F363D0B7-8DDE-4723-B12B-2E1BC4C729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4B6CE8-74DF-4AF2-B0D5-28E9C1C8B284}"/>
              </a:ext>
            </a:extLst>
          </p:cNvPr>
          <p:cNvSpPr>
            <a:spLocks noGrp="1"/>
          </p:cNvSpPr>
          <p:nvPr>
            <p:ph type="sldNum" sz="quarter" idx="12"/>
          </p:nvPr>
        </p:nvSpPr>
        <p:spPr/>
        <p:txBody>
          <a:bodyPr/>
          <a:lstStyle/>
          <a:p>
            <a:fld id="{BF09E1E0-B30D-48A7-AEFA-461ADEB52DB2}" type="slidenum">
              <a:rPr lang="en-GB" smtClean="0"/>
              <a:t>‹#›</a:t>
            </a:fld>
            <a:endParaRPr lang="en-GB"/>
          </a:p>
        </p:txBody>
      </p:sp>
    </p:spTree>
    <p:extLst>
      <p:ext uri="{BB962C8B-B14F-4D97-AF65-F5344CB8AC3E}">
        <p14:creationId xmlns:p14="http://schemas.microsoft.com/office/powerpoint/2010/main" val="329292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309E-7198-4091-8D43-843B28CE6D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51AB2E-25C7-4C9F-A013-473047F77C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E5A065-B7F8-41EB-BC32-C82807DC35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69F2F9-6880-40E7-9647-B2B14B686062}"/>
              </a:ext>
            </a:extLst>
          </p:cNvPr>
          <p:cNvSpPr>
            <a:spLocks noGrp="1"/>
          </p:cNvSpPr>
          <p:nvPr>
            <p:ph type="dt" sz="half" idx="10"/>
          </p:nvPr>
        </p:nvSpPr>
        <p:spPr/>
        <p:txBody>
          <a:bodyPr/>
          <a:lstStyle/>
          <a:p>
            <a:fld id="{5354227E-EBCA-4519-9308-106F3B772DFA}" type="datetimeFigureOut">
              <a:rPr lang="en-GB" smtClean="0"/>
              <a:t>12/09/2022</a:t>
            </a:fld>
            <a:endParaRPr lang="en-GB"/>
          </a:p>
        </p:txBody>
      </p:sp>
      <p:sp>
        <p:nvSpPr>
          <p:cNvPr id="6" name="Footer Placeholder 5">
            <a:extLst>
              <a:ext uri="{FF2B5EF4-FFF2-40B4-BE49-F238E27FC236}">
                <a16:creationId xmlns:a16="http://schemas.microsoft.com/office/drawing/2014/main" id="{9E39007C-C7F5-4B48-B1AA-0A3418735F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0007D6-3CB9-4634-9C96-26048F201721}"/>
              </a:ext>
            </a:extLst>
          </p:cNvPr>
          <p:cNvSpPr>
            <a:spLocks noGrp="1"/>
          </p:cNvSpPr>
          <p:nvPr>
            <p:ph type="sldNum" sz="quarter" idx="12"/>
          </p:nvPr>
        </p:nvSpPr>
        <p:spPr/>
        <p:txBody>
          <a:bodyPr/>
          <a:lstStyle/>
          <a:p>
            <a:fld id="{BF09E1E0-B30D-48A7-AEFA-461ADEB52DB2}" type="slidenum">
              <a:rPr lang="en-GB" smtClean="0"/>
              <a:t>‹#›</a:t>
            </a:fld>
            <a:endParaRPr lang="en-GB"/>
          </a:p>
        </p:txBody>
      </p:sp>
    </p:spTree>
    <p:extLst>
      <p:ext uri="{BB962C8B-B14F-4D97-AF65-F5344CB8AC3E}">
        <p14:creationId xmlns:p14="http://schemas.microsoft.com/office/powerpoint/2010/main" val="364334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DEC5-1AA0-403D-9365-54780FF2C1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A1CCF9-6A01-471D-8180-9222E781CC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30896F-FBAA-4252-9EB0-E0C2B1A098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A9C34E-E892-49C9-9544-AF83B4447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57707D-F855-4BF2-8726-33DD754E0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A0EE5F-16E7-4423-9447-CF1BA75BC227}"/>
              </a:ext>
            </a:extLst>
          </p:cNvPr>
          <p:cNvSpPr>
            <a:spLocks noGrp="1"/>
          </p:cNvSpPr>
          <p:nvPr>
            <p:ph type="dt" sz="half" idx="10"/>
          </p:nvPr>
        </p:nvSpPr>
        <p:spPr/>
        <p:txBody>
          <a:bodyPr/>
          <a:lstStyle/>
          <a:p>
            <a:fld id="{5354227E-EBCA-4519-9308-106F3B772DFA}" type="datetimeFigureOut">
              <a:rPr lang="en-GB" smtClean="0"/>
              <a:t>12/09/2022</a:t>
            </a:fld>
            <a:endParaRPr lang="en-GB"/>
          </a:p>
        </p:txBody>
      </p:sp>
      <p:sp>
        <p:nvSpPr>
          <p:cNvPr id="8" name="Footer Placeholder 7">
            <a:extLst>
              <a:ext uri="{FF2B5EF4-FFF2-40B4-BE49-F238E27FC236}">
                <a16:creationId xmlns:a16="http://schemas.microsoft.com/office/drawing/2014/main" id="{D4CE1D48-83E7-4598-8817-B10A35CC09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50C4AF-9EAA-478A-8A62-0956C9936BDC}"/>
              </a:ext>
            </a:extLst>
          </p:cNvPr>
          <p:cNvSpPr>
            <a:spLocks noGrp="1"/>
          </p:cNvSpPr>
          <p:nvPr>
            <p:ph type="sldNum" sz="quarter" idx="12"/>
          </p:nvPr>
        </p:nvSpPr>
        <p:spPr/>
        <p:txBody>
          <a:bodyPr/>
          <a:lstStyle/>
          <a:p>
            <a:fld id="{BF09E1E0-B30D-48A7-AEFA-461ADEB52DB2}" type="slidenum">
              <a:rPr lang="en-GB" smtClean="0"/>
              <a:t>‹#›</a:t>
            </a:fld>
            <a:endParaRPr lang="en-GB"/>
          </a:p>
        </p:txBody>
      </p:sp>
    </p:spTree>
    <p:extLst>
      <p:ext uri="{BB962C8B-B14F-4D97-AF65-F5344CB8AC3E}">
        <p14:creationId xmlns:p14="http://schemas.microsoft.com/office/powerpoint/2010/main" val="288413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E2E4-C0C0-44AC-8BB9-BD7E3E0212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4673A8-F594-4370-ACB4-E7C81C41C8D5}"/>
              </a:ext>
            </a:extLst>
          </p:cNvPr>
          <p:cNvSpPr>
            <a:spLocks noGrp="1"/>
          </p:cNvSpPr>
          <p:nvPr>
            <p:ph type="dt" sz="half" idx="10"/>
          </p:nvPr>
        </p:nvSpPr>
        <p:spPr/>
        <p:txBody>
          <a:bodyPr/>
          <a:lstStyle/>
          <a:p>
            <a:fld id="{5354227E-EBCA-4519-9308-106F3B772DFA}" type="datetimeFigureOut">
              <a:rPr lang="en-GB" smtClean="0"/>
              <a:t>12/09/2022</a:t>
            </a:fld>
            <a:endParaRPr lang="en-GB"/>
          </a:p>
        </p:txBody>
      </p:sp>
      <p:sp>
        <p:nvSpPr>
          <p:cNvPr id="4" name="Footer Placeholder 3">
            <a:extLst>
              <a:ext uri="{FF2B5EF4-FFF2-40B4-BE49-F238E27FC236}">
                <a16:creationId xmlns:a16="http://schemas.microsoft.com/office/drawing/2014/main" id="{2138BD29-05F4-464E-877F-6FE2E140F6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E16E8E-B24D-47E9-A7F9-BEDC5A029359}"/>
              </a:ext>
            </a:extLst>
          </p:cNvPr>
          <p:cNvSpPr>
            <a:spLocks noGrp="1"/>
          </p:cNvSpPr>
          <p:nvPr>
            <p:ph type="sldNum" sz="quarter" idx="12"/>
          </p:nvPr>
        </p:nvSpPr>
        <p:spPr/>
        <p:txBody>
          <a:bodyPr/>
          <a:lstStyle/>
          <a:p>
            <a:fld id="{BF09E1E0-B30D-48A7-AEFA-461ADEB52DB2}" type="slidenum">
              <a:rPr lang="en-GB" smtClean="0"/>
              <a:t>‹#›</a:t>
            </a:fld>
            <a:endParaRPr lang="en-GB"/>
          </a:p>
        </p:txBody>
      </p:sp>
    </p:spTree>
    <p:extLst>
      <p:ext uri="{BB962C8B-B14F-4D97-AF65-F5344CB8AC3E}">
        <p14:creationId xmlns:p14="http://schemas.microsoft.com/office/powerpoint/2010/main" val="326313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72A0EC-039D-4720-9370-3C3B07C78F48}"/>
              </a:ext>
            </a:extLst>
          </p:cNvPr>
          <p:cNvSpPr>
            <a:spLocks noGrp="1"/>
          </p:cNvSpPr>
          <p:nvPr>
            <p:ph type="dt" sz="half" idx="10"/>
          </p:nvPr>
        </p:nvSpPr>
        <p:spPr/>
        <p:txBody>
          <a:bodyPr/>
          <a:lstStyle/>
          <a:p>
            <a:fld id="{5354227E-EBCA-4519-9308-106F3B772DFA}" type="datetimeFigureOut">
              <a:rPr lang="en-GB" smtClean="0"/>
              <a:t>12/09/2022</a:t>
            </a:fld>
            <a:endParaRPr lang="en-GB"/>
          </a:p>
        </p:txBody>
      </p:sp>
      <p:sp>
        <p:nvSpPr>
          <p:cNvPr id="3" name="Footer Placeholder 2">
            <a:extLst>
              <a:ext uri="{FF2B5EF4-FFF2-40B4-BE49-F238E27FC236}">
                <a16:creationId xmlns:a16="http://schemas.microsoft.com/office/drawing/2014/main" id="{0F1DB300-248B-45F4-8B9C-87D45E57DE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F4EA05-559B-47B5-B20C-5DFDD6C406D2}"/>
              </a:ext>
            </a:extLst>
          </p:cNvPr>
          <p:cNvSpPr>
            <a:spLocks noGrp="1"/>
          </p:cNvSpPr>
          <p:nvPr>
            <p:ph type="sldNum" sz="quarter" idx="12"/>
          </p:nvPr>
        </p:nvSpPr>
        <p:spPr/>
        <p:txBody>
          <a:bodyPr/>
          <a:lstStyle/>
          <a:p>
            <a:fld id="{BF09E1E0-B30D-48A7-AEFA-461ADEB52DB2}" type="slidenum">
              <a:rPr lang="en-GB" smtClean="0"/>
              <a:t>‹#›</a:t>
            </a:fld>
            <a:endParaRPr lang="en-GB"/>
          </a:p>
        </p:txBody>
      </p:sp>
    </p:spTree>
    <p:extLst>
      <p:ext uri="{BB962C8B-B14F-4D97-AF65-F5344CB8AC3E}">
        <p14:creationId xmlns:p14="http://schemas.microsoft.com/office/powerpoint/2010/main" val="373561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A48-985A-4E79-8B69-910908CD1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70F012-43C3-4ED2-BB55-65767421A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C62BC8-706E-4B2C-8B4A-498E3F266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7C539-9888-43D7-9BAF-5C163A976F15}"/>
              </a:ext>
            </a:extLst>
          </p:cNvPr>
          <p:cNvSpPr>
            <a:spLocks noGrp="1"/>
          </p:cNvSpPr>
          <p:nvPr>
            <p:ph type="dt" sz="half" idx="10"/>
          </p:nvPr>
        </p:nvSpPr>
        <p:spPr/>
        <p:txBody>
          <a:bodyPr/>
          <a:lstStyle/>
          <a:p>
            <a:fld id="{5354227E-EBCA-4519-9308-106F3B772DFA}" type="datetimeFigureOut">
              <a:rPr lang="en-GB" smtClean="0"/>
              <a:t>12/09/2022</a:t>
            </a:fld>
            <a:endParaRPr lang="en-GB"/>
          </a:p>
        </p:txBody>
      </p:sp>
      <p:sp>
        <p:nvSpPr>
          <p:cNvPr id="6" name="Footer Placeholder 5">
            <a:extLst>
              <a:ext uri="{FF2B5EF4-FFF2-40B4-BE49-F238E27FC236}">
                <a16:creationId xmlns:a16="http://schemas.microsoft.com/office/drawing/2014/main" id="{DC955A42-B367-4EE0-9173-E0E7F9FCE1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607D37-1C7D-4381-BF99-A013937DC2AA}"/>
              </a:ext>
            </a:extLst>
          </p:cNvPr>
          <p:cNvSpPr>
            <a:spLocks noGrp="1"/>
          </p:cNvSpPr>
          <p:nvPr>
            <p:ph type="sldNum" sz="quarter" idx="12"/>
          </p:nvPr>
        </p:nvSpPr>
        <p:spPr/>
        <p:txBody>
          <a:bodyPr/>
          <a:lstStyle/>
          <a:p>
            <a:fld id="{BF09E1E0-B30D-48A7-AEFA-461ADEB52DB2}" type="slidenum">
              <a:rPr lang="en-GB" smtClean="0"/>
              <a:t>‹#›</a:t>
            </a:fld>
            <a:endParaRPr lang="en-GB"/>
          </a:p>
        </p:txBody>
      </p:sp>
    </p:spTree>
    <p:extLst>
      <p:ext uri="{BB962C8B-B14F-4D97-AF65-F5344CB8AC3E}">
        <p14:creationId xmlns:p14="http://schemas.microsoft.com/office/powerpoint/2010/main" val="3126152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C405-1D5E-481F-825E-EF15315330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EEDD41-1656-4E60-9171-ABF246ABE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5BFAFB-BFBD-4CA6-9983-71DD94A4A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6D1482-31CF-4700-8920-635F0042DB3B}"/>
              </a:ext>
            </a:extLst>
          </p:cNvPr>
          <p:cNvSpPr>
            <a:spLocks noGrp="1"/>
          </p:cNvSpPr>
          <p:nvPr>
            <p:ph type="dt" sz="half" idx="10"/>
          </p:nvPr>
        </p:nvSpPr>
        <p:spPr/>
        <p:txBody>
          <a:bodyPr/>
          <a:lstStyle/>
          <a:p>
            <a:fld id="{5354227E-EBCA-4519-9308-106F3B772DFA}" type="datetimeFigureOut">
              <a:rPr lang="en-GB" smtClean="0"/>
              <a:t>12/09/2022</a:t>
            </a:fld>
            <a:endParaRPr lang="en-GB"/>
          </a:p>
        </p:txBody>
      </p:sp>
      <p:sp>
        <p:nvSpPr>
          <p:cNvPr id="6" name="Footer Placeholder 5">
            <a:extLst>
              <a:ext uri="{FF2B5EF4-FFF2-40B4-BE49-F238E27FC236}">
                <a16:creationId xmlns:a16="http://schemas.microsoft.com/office/drawing/2014/main" id="{CC36C7EB-4089-4CEE-A98E-03819C052F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566420-5D0C-4575-AAB5-FC8C144F3DC4}"/>
              </a:ext>
            </a:extLst>
          </p:cNvPr>
          <p:cNvSpPr>
            <a:spLocks noGrp="1"/>
          </p:cNvSpPr>
          <p:nvPr>
            <p:ph type="sldNum" sz="quarter" idx="12"/>
          </p:nvPr>
        </p:nvSpPr>
        <p:spPr/>
        <p:txBody>
          <a:bodyPr/>
          <a:lstStyle/>
          <a:p>
            <a:fld id="{BF09E1E0-B30D-48A7-AEFA-461ADEB52DB2}" type="slidenum">
              <a:rPr lang="en-GB" smtClean="0"/>
              <a:t>‹#›</a:t>
            </a:fld>
            <a:endParaRPr lang="en-GB"/>
          </a:p>
        </p:txBody>
      </p:sp>
    </p:spTree>
    <p:extLst>
      <p:ext uri="{BB962C8B-B14F-4D97-AF65-F5344CB8AC3E}">
        <p14:creationId xmlns:p14="http://schemas.microsoft.com/office/powerpoint/2010/main" val="273098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F1E5A0-FCD7-49C3-AB40-77B68E456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21EF10-AB84-48D8-864D-B245CDA80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90A82C-D78D-4902-8EB0-69F6CAFF9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4227E-EBCA-4519-9308-106F3B772DFA}" type="datetimeFigureOut">
              <a:rPr lang="en-GB" smtClean="0"/>
              <a:t>12/09/2022</a:t>
            </a:fld>
            <a:endParaRPr lang="en-GB"/>
          </a:p>
        </p:txBody>
      </p:sp>
      <p:sp>
        <p:nvSpPr>
          <p:cNvPr id="5" name="Footer Placeholder 4">
            <a:extLst>
              <a:ext uri="{FF2B5EF4-FFF2-40B4-BE49-F238E27FC236}">
                <a16:creationId xmlns:a16="http://schemas.microsoft.com/office/drawing/2014/main" id="{AF4220BC-F73B-458F-BD60-F37D823B9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210B77-2C28-4890-BBDD-D94E3A15B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9E1E0-B30D-48A7-AEFA-461ADEB52DB2}" type="slidenum">
              <a:rPr lang="en-GB" smtClean="0"/>
              <a:t>‹#›</a:t>
            </a:fld>
            <a:endParaRPr lang="en-GB"/>
          </a:p>
        </p:txBody>
      </p:sp>
    </p:spTree>
    <p:extLst>
      <p:ext uri="{BB962C8B-B14F-4D97-AF65-F5344CB8AC3E}">
        <p14:creationId xmlns:p14="http://schemas.microsoft.com/office/powerpoint/2010/main" val="324583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EE0F-F343-4468-9D4C-BA2DBF66E06D}"/>
              </a:ext>
            </a:extLst>
          </p:cNvPr>
          <p:cNvSpPr>
            <a:spLocks noGrp="1"/>
          </p:cNvSpPr>
          <p:nvPr>
            <p:ph type="ctrTitle"/>
          </p:nvPr>
        </p:nvSpPr>
        <p:spPr>
          <a:xfrm>
            <a:off x="2316480" y="244017"/>
            <a:ext cx="9503343" cy="1406737"/>
          </a:xfrm>
        </p:spPr>
        <p:txBody>
          <a:bodyPr>
            <a:noAutofit/>
          </a:bodyPr>
          <a:lstStyle/>
          <a:p>
            <a:pPr algn="ctr"/>
            <a:r>
              <a:rPr lang="en-GB" sz="3600" b="1" dirty="0">
                <a:effectLst/>
                <a:latin typeface="PP Object Sans" panose="00000500000000000000" pitchFamily="2" charset="0"/>
                <a:ea typeface="Calibri" panose="020F0502020204030204" pitchFamily="34" charset="0"/>
              </a:rPr>
              <a:t>Parental occupational exposure to combustion products, metals, silica and asbestos and the risk of childhood leukaemia in their offspring</a:t>
            </a:r>
            <a:endParaRPr lang="en-GB" sz="3600" b="1" dirty="0">
              <a:latin typeface="PP Object Sans" panose="00000500000000000000" pitchFamily="2" charset="0"/>
            </a:endParaRPr>
          </a:p>
        </p:txBody>
      </p:sp>
      <p:sp>
        <p:nvSpPr>
          <p:cNvPr id="3" name="Subtitle 2">
            <a:extLst>
              <a:ext uri="{FF2B5EF4-FFF2-40B4-BE49-F238E27FC236}">
                <a16:creationId xmlns:a16="http://schemas.microsoft.com/office/drawing/2014/main" id="{47757CAC-4AC7-4A04-B393-8A701243951B}"/>
              </a:ext>
            </a:extLst>
          </p:cNvPr>
          <p:cNvSpPr>
            <a:spLocks noGrp="1"/>
          </p:cNvSpPr>
          <p:nvPr>
            <p:ph type="subTitle" idx="1"/>
          </p:nvPr>
        </p:nvSpPr>
        <p:spPr>
          <a:xfrm>
            <a:off x="1299882" y="2601119"/>
            <a:ext cx="10237694" cy="1655762"/>
          </a:xfrm>
        </p:spPr>
        <p:txBody>
          <a:bodyPr>
            <a:noAutofit/>
          </a:bodyPr>
          <a:lstStyle/>
          <a:p>
            <a:pPr algn="ctr">
              <a:lnSpc>
                <a:spcPct val="150000"/>
              </a:lnSpc>
            </a:pPr>
            <a:r>
              <a:rPr lang="en-GB" sz="3200" b="0" dirty="0"/>
              <a:t>Presented by</a:t>
            </a:r>
            <a:br>
              <a:rPr lang="en-GB" sz="3200" b="0" dirty="0"/>
            </a:br>
            <a:r>
              <a:rPr lang="en-GB" sz="3200" b="0" dirty="0"/>
              <a:t>Felix Onyije, post-doctoral scientist in ENV</a:t>
            </a:r>
          </a:p>
        </p:txBody>
      </p:sp>
      <p:pic>
        <p:nvPicPr>
          <p:cNvPr id="4" name="Picture 3" descr="A picture containing person, wall, indoor, clothing&#10;&#10;Description automatically generated">
            <a:extLst>
              <a:ext uri="{FF2B5EF4-FFF2-40B4-BE49-F238E27FC236}">
                <a16:creationId xmlns:a16="http://schemas.microsoft.com/office/drawing/2014/main" id="{8293C181-CF00-4D75-8E6A-3245403B9B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18" y="119504"/>
            <a:ext cx="1990163" cy="1655762"/>
          </a:xfrm>
          <a:prstGeom prst="ellipse">
            <a:avLst/>
          </a:prstGeom>
          <a:ln>
            <a:noFill/>
          </a:ln>
          <a:effectLst>
            <a:softEdge rad="112500"/>
          </a:effectLst>
        </p:spPr>
      </p:pic>
      <p:pic>
        <p:nvPicPr>
          <p:cNvPr id="8" name="Audio 7">
            <a:hlinkClick r:id="" action="ppaction://media"/>
            <a:extLst>
              <a:ext uri="{FF2B5EF4-FFF2-40B4-BE49-F238E27FC236}">
                <a16:creationId xmlns:a16="http://schemas.microsoft.com/office/drawing/2014/main" id="{36C011DE-574B-472B-9557-185EF94E733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25684814"/>
      </p:ext>
    </p:extLst>
  </p:cSld>
  <p:clrMapOvr>
    <a:masterClrMapping/>
  </p:clrMapOvr>
  <mc:AlternateContent xmlns:mc="http://schemas.openxmlformats.org/markup-compatibility/2006" xmlns:p14="http://schemas.microsoft.com/office/powerpoint/2010/main">
    <mc:Choice Requires="p14">
      <p:transition spd="slow" p14:dur="2000" advTm="20112"/>
    </mc:Choice>
    <mc:Fallback xmlns="">
      <p:transition spd="slow" advTm="20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E0605178-0586-407B-86B7-A52C34E96C75}"/>
              </a:ext>
            </a:extLst>
          </p:cNvPr>
          <p:cNvSpPr txBox="1">
            <a:spLocks noChangeArrowheads="1"/>
          </p:cNvSpPr>
          <p:nvPr/>
        </p:nvSpPr>
        <p:spPr bwMode="auto">
          <a:xfrm>
            <a:off x="512901" y="469141"/>
            <a:ext cx="3058983" cy="551001"/>
          </a:xfrm>
          <a:prstGeom prst="rect">
            <a:avLst/>
          </a:prstGeom>
          <a:noFill/>
          <a:ln w="9525">
            <a:noFill/>
            <a:miter lim="800000"/>
            <a:headEnd/>
            <a:tailEnd/>
          </a:ln>
        </p:spPr>
        <p:txBody>
          <a:bodyPr wrap="square" lIns="38180" tIns="19090" rIns="38180" bIns="1909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82075" fontAlgn="auto">
              <a:spcAft>
                <a:spcPts val="0"/>
              </a:spcAft>
              <a:buClr>
                <a:schemeClr val="accent1">
                  <a:lumMod val="50000"/>
                </a:schemeClr>
              </a:buClr>
              <a:buSzPct val="80000"/>
              <a:buNone/>
            </a:pPr>
            <a:r>
              <a:rPr lang="en-US" sz="3600" b="1" dirty="0">
                <a:solidFill>
                  <a:schemeClr val="bg1"/>
                </a:solidFill>
                <a:latin typeface="PP Object Sans" panose="00000500000000000000" pitchFamily="2" charset="0"/>
              </a:rPr>
              <a:t>Rationale</a:t>
            </a:r>
          </a:p>
        </p:txBody>
      </p:sp>
      <p:sp>
        <p:nvSpPr>
          <p:cNvPr id="5" name="Text Box 9">
            <a:extLst>
              <a:ext uri="{FF2B5EF4-FFF2-40B4-BE49-F238E27FC236}">
                <a16:creationId xmlns:a16="http://schemas.microsoft.com/office/drawing/2014/main" id="{BF9D4F9F-E89D-4550-8B92-4CEB361FAADC}"/>
              </a:ext>
            </a:extLst>
          </p:cNvPr>
          <p:cNvSpPr txBox="1">
            <a:spLocks noChangeArrowheads="1"/>
          </p:cNvSpPr>
          <p:nvPr/>
        </p:nvSpPr>
        <p:spPr bwMode="auto">
          <a:xfrm>
            <a:off x="473197" y="1067518"/>
            <a:ext cx="11346625" cy="1044982"/>
          </a:xfrm>
          <a:prstGeom prst="rect">
            <a:avLst/>
          </a:prstGeom>
          <a:noFill/>
          <a:ln w="9525">
            <a:noFill/>
            <a:miter lim="800000"/>
            <a:headEnd/>
            <a:tailEnd/>
          </a:ln>
        </p:spPr>
        <p:txBody>
          <a:bodyPr wrap="square" lIns="38180" tIns="19090" rIns="38180" bIns="19090">
            <a:spAutoFit/>
          </a:bodyPr>
          <a:lstStyle>
            <a:lvl1pPr marL="0" indent="0" algn="l" defTabSz="685800" rtl="0" eaLnBrk="1" latinLnBrk="0" hangingPunct="1">
              <a:lnSpc>
                <a:spcPct val="90000"/>
              </a:lnSpc>
              <a:spcBef>
                <a:spcPts val="750"/>
              </a:spcBef>
              <a:buFont typeface="Arial" panose="020B0604020202020204" pitchFamily="34" charset="0"/>
              <a:buNone/>
              <a:defRPr sz="2100" b="1" i="0" kern="1200">
                <a:solidFill>
                  <a:srgbClr val="2B3256"/>
                </a:solidFill>
                <a:latin typeface="PP Object Sans" pitchFamily="2" charset="77"/>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defTabSz="382075" fontAlgn="auto">
              <a:spcAft>
                <a:spcPts val="0"/>
              </a:spcAft>
              <a:buClr>
                <a:schemeClr val="accent1">
                  <a:lumMod val="50000"/>
                </a:schemeClr>
              </a:buClr>
              <a:buSzPct val="80000"/>
            </a:pPr>
            <a:r>
              <a:rPr lang="en-GB" sz="2400" b="0" dirty="0">
                <a:solidFill>
                  <a:schemeClr val="bg1"/>
                </a:solidFill>
                <a:latin typeface="PP Object Sans" panose="00000500000000000000" pitchFamily="2" charset="0"/>
              </a:rPr>
              <a:t>Parental occupational exposures around conception (father) or during pregnancy (mother) have been hypothesized as </a:t>
            </a:r>
            <a:r>
              <a:rPr lang="en-GB" sz="2400" b="0" dirty="0">
                <a:solidFill>
                  <a:srgbClr val="D27E64"/>
                </a:solidFill>
                <a:latin typeface="PP Object Sans" panose="00000500000000000000" pitchFamily="2" charset="0"/>
              </a:rPr>
              <a:t>potential predisposing factors for childhood leukaemia</a:t>
            </a:r>
            <a:endParaRPr lang="en-GB" sz="2400" b="0" dirty="0">
              <a:solidFill>
                <a:schemeClr val="bg1"/>
              </a:solidFill>
              <a:latin typeface="PP Object Sans" panose="00000500000000000000" pitchFamily="2" charset="0"/>
            </a:endParaRPr>
          </a:p>
        </p:txBody>
      </p:sp>
      <p:sp>
        <p:nvSpPr>
          <p:cNvPr id="7" name="Text Box 9">
            <a:extLst>
              <a:ext uri="{FF2B5EF4-FFF2-40B4-BE49-F238E27FC236}">
                <a16:creationId xmlns:a16="http://schemas.microsoft.com/office/drawing/2014/main" id="{A6C7E432-0B50-426F-BE1B-679DE4F15DD7}"/>
              </a:ext>
            </a:extLst>
          </p:cNvPr>
          <p:cNvSpPr txBox="1">
            <a:spLocks noChangeArrowheads="1"/>
          </p:cNvSpPr>
          <p:nvPr/>
        </p:nvSpPr>
        <p:spPr bwMode="auto">
          <a:xfrm>
            <a:off x="-226421" y="2712330"/>
            <a:ext cx="3058983" cy="494062"/>
          </a:xfrm>
          <a:prstGeom prst="rect">
            <a:avLst/>
          </a:prstGeom>
          <a:noFill/>
          <a:ln w="9525">
            <a:noFill/>
            <a:miter lim="800000"/>
            <a:headEnd/>
            <a:tailEnd/>
          </a:ln>
        </p:spPr>
        <p:txBody>
          <a:bodyPr wrap="square" lIns="38180" tIns="19090" rIns="38180" bIns="1909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82075" fontAlgn="auto">
              <a:spcAft>
                <a:spcPts val="0"/>
              </a:spcAft>
              <a:buClr>
                <a:schemeClr val="accent1">
                  <a:lumMod val="50000"/>
                </a:schemeClr>
              </a:buClr>
              <a:buSzPct val="80000"/>
              <a:buNone/>
            </a:pPr>
            <a:r>
              <a:rPr lang="en-US" sz="3200" b="1" dirty="0">
                <a:solidFill>
                  <a:schemeClr val="bg1"/>
                </a:solidFill>
                <a:latin typeface="PP Object Sans" panose="00000500000000000000" pitchFamily="2" charset="0"/>
              </a:rPr>
              <a:t>Aim</a:t>
            </a:r>
          </a:p>
        </p:txBody>
      </p:sp>
      <p:sp>
        <p:nvSpPr>
          <p:cNvPr id="18" name="Text Placeholder 3">
            <a:extLst>
              <a:ext uri="{FF2B5EF4-FFF2-40B4-BE49-F238E27FC236}">
                <a16:creationId xmlns:a16="http://schemas.microsoft.com/office/drawing/2014/main" id="{2F3928B5-79EA-4F9C-A592-8E74F718985D}"/>
              </a:ext>
            </a:extLst>
          </p:cNvPr>
          <p:cNvSpPr txBox="1">
            <a:spLocks/>
          </p:cNvSpPr>
          <p:nvPr/>
        </p:nvSpPr>
        <p:spPr>
          <a:xfrm>
            <a:off x="1938338" y="6657361"/>
            <a:ext cx="2887663" cy="2375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endParaRPr lang="en-GB" sz="830" dirty="0">
              <a:solidFill>
                <a:schemeClr val="bg1"/>
              </a:solidFill>
              <a:latin typeface="PP Object Sans" panose="00000500000000000000" pitchFamily="2" charset="0"/>
            </a:endParaRPr>
          </a:p>
        </p:txBody>
      </p:sp>
      <p:sp>
        <p:nvSpPr>
          <p:cNvPr id="19" name="Text Placeholder 4">
            <a:extLst>
              <a:ext uri="{FF2B5EF4-FFF2-40B4-BE49-F238E27FC236}">
                <a16:creationId xmlns:a16="http://schemas.microsoft.com/office/drawing/2014/main" id="{FB2E1A75-39CF-4006-92F0-1B31E0C00B91}"/>
              </a:ext>
            </a:extLst>
          </p:cNvPr>
          <p:cNvSpPr txBox="1">
            <a:spLocks/>
          </p:cNvSpPr>
          <p:nvPr/>
        </p:nvSpPr>
        <p:spPr>
          <a:xfrm>
            <a:off x="5431633" y="6616264"/>
            <a:ext cx="1614488" cy="2375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PP Object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endParaRPr lang="en-GB" sz="830" dirty="0">
              <a:latin typeface="PP Object Sans" panose="00000500000000000000" pitchFamily="2" charset="0"/>
            </a:endParaRPr>
          </a:p>
        </p:txBody>
      </p:sp>
      <p:sp>
        <p:nvSpPr>
          <p:cNvPr id="20" name="Text Placeholder 4">
            <a:extLst>
              <a:ext uri="{FF2B5EF4-FFF2-40B4-BE49-F238E27FC236}">
                <a16:creationId xmlns:a16="http://schemas.microsoft.com/office/drawing/2014/main" id="{A8068CAA-94B3-43D0-9A4B-80A05ED17117}"/>
              </a:ext>
            </a:extLst>
          </p:cNvPr>
          <p:cNvSpPr txBox="1">
            <a:spLocks/>
          </p:cNvSpPr>
          <p:nvPr/>
        </p:nvSpPr>
        <p:spPr>
          <a:xfrm>
            <a:off x="9988492" y="6609273"/>
            <a:ext cx="478172" cy="2375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PP Object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sz="830" dirty="0">
                <a:latin typeface="PP Object Sans" panose="00000500000000000000" pitchFamily="2" charset="0"/>
              </a:rPr>
              <a:t>2</a:t>
            </a:r>
          </a:p>
        </p:txBody>
      </p:sp>
      <p:sp>
        <p:nvSpPr>
          <p:cNvPr id="21" name="Text Box 9">
            <a:extLst>
              <a:ext uri="{FF2B5EF4-FFF2-40B4-BE49-F238E27FC236}">
                <a16:creationId xmlns:a16="http://schemas.microsoft.com/office/drawing/2014/main" id="{72226A18-4717-4F54-B5DE-5B90504569F3}"/>
              </a:ext>
            </a:extLst>
          </p:cNvPr>
          <p:cNvSpPr txBox="1">
            <a:spLocks noChangeArrowheads="1"/>
          </p:cNvSpPr>
          <p:nvPr/>
        </p:nvSpPr>
        <p:spPr bwMode="auto">
          <a:xfrm>
            <a:off x="317421" y="3299268"/>
            <a:ext cx="11557157" cy="1709780"/>
          </a:xfrm>
          <a:prstGeom prst="rect">
            <a:avLst/>
          </a:prstGeom>
          <a:noFill/>
          <a:ln w="9525">
            <a:noFill/>
            <a:miter lim="800000"/>
            <a:headEnd/>
            <a:tailEnd/>
          </a:ln>
        </p:spPr>
        <p:txBody>
          <a:bodyPr wrap="square" lIns="38180" tIns="19090" rIns="38180" bIns="19090">
            <a:spAutoFit/>
          </a:bodyPr>
          <a:lstStyle>
            <a:lvl1pPr marL="0" indent="0" algn="l" defTabSz="685800" rtl="0" eaLnBrk="1" latinLnBrk="0" hangingPunct="1">
              <a:lnSpc>
                <a:spcPct val="90000"/>
              </a:lnSpc>
              <a:spcBef>
                <a:spcPts val="750"/>
              </a:spcBef>
              <a:buFont typeface="Arial" panose="020B0604020202020204" pitchFamily="34" charset="0"/>
              <a:buNone/>
              <a:defRPr sz="2100" b="1" i="0" kern="1200">
                <a:solidFill>
                  <a:srgbClr val="2B3256"/>
                </a:solidFill>
                <a:latin typeface="PP Object Sans" pitchFamily="2" charset="77"/>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GB" sz="2400" b="0" dirty="0">
                <a:solidFill>
                  <a:schemeClr val="bg1"/>
                </a:solidFill>
                <a:latin typeface="PP Object Sans" panose="00000500000000000000" pitchFamily="2" charset="0"/>
              </a:rPr>
              <a:t>To study the association between parental occupational exposure to Polycyclic Aromatic Hydrocarbons (</a:t>
            </a:r>
            <a:r>
              <a:rPr lang="en-GB" sz="2400" dirty="0">
                <a:solidFill>
                  <a:srgbClr val="D27E64"/>
                </a:solidFill>
                <a:latin typeface="PP Object Sans" panose="00000500000000000000" pitchFamily="2" charset="0"/>
              </a:rPr>
              <a:t>PAH</a:t>
            </a:r>
            <a:r>
              <a:rPr lang="en-GB" sz="2400" b="0" dirty="0">
                <a:solidFill>
                  <a:schemeClr val="bg1"/>
                </a:solidFill>
                <a:latin typeface="PP Object Sans" panose="00000500000000000000" pitchFamily="2" charset="0"/>
              </a:rPr>
              <a:t>), Diesel Engine Exhaust (</a:t>
            </a:r>
            <a:r>
              <a:rPr lang="en-GB" sz="2400" dirty="0">
                <a:solidFill>
                  <a:srgbClr val="D27E64"/>
                </a:solidFill>
                <a:latin typeface="PP Object Sans" panose="00000500000000000000" pitchFamily="2" charset="0"/>
              </a:rPr>
              <a:t>DEE</a:t>
            </a:r>
            <a:r>
              <a:rPr lang="en-GB" sz="2400" b="0" dirty="0">
                <a:solidFill>
                  <a:schemeClr val="bg1"/>
                </a:solidFill>
                <a:latin typeface="PP Object Sans" panose="00000500000000000000" pitchFamily="2" charset="0"/>
              </a:rPr>
              <a:t>), Metals (</a:t>
            </a:r>
            <a:r>
              <a:rPr lang="en-GB" sz="2400" dirty="0">
                <a:solidFill>
                  <a:srgbClr val="D27E64"/>
                </a:solidFill>
                <a:latin typeface="PP Object Sans" panose="00000500000000000000" pitchFamily="2" charset="0"/>
              </a:rPr>
              <a:t>chromium and nickel</a:t>
            </a:r>
            <a:r>
              <a:rPr lang="en-GB" sz="2400" b="0" dirty="0">
                <a:solidFill>
                  <a:schemeClr val="bg1"/>
                </a:solidFill>
                <a:latin typeface="PP Object Sans" panose="00000500000000000000" pitchFamily="2" charset="0"/>
              </a:rPr>
              <a:t>), </a:t>
            </a:r>
            <a:r>
              <a:rPr lang="en-GB" sz="2400" dirty="0">
                <a:solidFill>
                  <a:srgbClr val="D27E64"/>
                </a:solidFill>
                <a:latin typeface="PP Object Sans" panose="00000500000000000000" pitchFamily="2" charset="0"/>
              </a:rPr>
              <a:t>crystalline silica </a:t>
            </a:r>
            <a:r>
              <a:rPr lang="en-GB" sz="2400" b="0" dirty="0">
                <a:solidFill>
                  <a:schemeClr val="bg1"/>
                </a:solidFill>
                <a:latin typeface="PP Object Sans" panose="00000500000000000000" pitchFamily="2" charset="0"/>
              </a:rPr>
              <a:t>and </a:t>
            </a:r>
            <a:r>
              <a:rPr lang="en-GB" sz="2400" dirty="0">
                <a:solidFill>
                  <a:srgbClr val="D27E64"/>
                </a:solidFill>
                <a:latin typeface="PP Object Sans" panose="00000500000000000000" pitchFamily="2" charset="0"/>
              </a:rPr>
              <a:t>asbestos</a:t>
            </a:r>
            <a:r>
              <a:rPr lang="en-GB" sz="2400" b="0" dirty="0">
                <a:solidFill>
                  <a:schemeClr val="bg1"/>
                </a:solidFill>
                <a:latin typeface="PP Object Sans" panose="00000500000000000000" pitchFamily="2" charset="0"/>
              </a:rPr>
              <a:t>, and the risk of childhood leukaemia in their offspring using data of the Childhood Cancer and Leukaemia International Consortium (CLIC)</a:t>
            </a:r>
            <a:endParaRPr lang="en-US" sz="2400" b="0" dirty="0">
              <a:solidFill>
                <a:schemeClr val="bg1"/>
              </a:solidFill>
              <a:latin typeface="PP Object Sans" panose="00000500000000000000" pitchFamily="2" charset="0"/>
            </a:endParaRPr>
          </a:p>
        </p:txBody>
      </p:sp>
      <p:pic>
        <p:nvPicPr>
          <p:cNvPr id="28" name="Audio 27">
            <a:hlinkClick r:id="" action="ppaction://media"/>
            <a:extLst>
              <a:ext uri="{FF2B5EF4-FFF2-40B4-BE49-F238E27FC236}">
                <a16:creationId xmlns:a16="http://schemas.microsoft.com/office/drawing/2014/main" id="{562A6470-3B5F-4DA5-A421-96571FCB53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12117637"/>
      </p:ext>
    </p:extLst>
  </p:cSld>
  <p:clrMapOvr>
    <a:masterClrMapping/>
  </p:clrMapOvr>
  <mc:AlternateContent xmlns:mc="http://schemas.openxmlformats.org/markup-compatibility/2006" xmlns:p14="http://schemas.microsoft.com/office/powerpoint/2010/main">
    <mc:Choice Requires="p14">
      <p:transition spd="slow" p14:dur="2000" advTm="40286"/>
    </mc:Choice>
    <mc:Fallback xmlns="">
      <p:transition spd="slow" advTm="40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E0605178-0586-407B-86B7-A52C34E96C75}"/>
              </a:ext>
            </a:extLst>
          </p:cNvPr>
          <p:cNvSpPr txBox="1">
            <a:spLocks noChangeArrowheads="1"/>
          </p:cNvSpPr>
          <p:nvPr/>
        </p:nvSpPr>
        <p:spPr bwMode="auto">
          <a:xfrm>
            <a:off x="4566508" y="122965"/>
            <a:ext cx="3058983" cy="654875"/>
          </a:xfrm>
          <a:prstGeom prst="rect">
            <a:avLst/>
          </a:prstGeom>
          <a:noFill/>
          <a:ln w="9525">
            <a:noFill/>
            <a:miter lim="800000"/>
            <a:headEnd/>
            <a:tailEnd/>
          </a:ln>
        </p:spPr>
        <p:txBody>
          <a:bodyPr wrap="square" lIns="38180" tIns="19090" rIns="38180" bIns="1909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5000"/>
              </a:lnSpc>
              <a:spcAft>
                <a:spcPts val="1000"/>
              </a:spcAft>
              <a:buNone/>
            </a:pPr>
            <a:r>
              <a:rPr lang="en-GB" sz="3600" b="1" dirty="0">
                <a:solidFill>
                  <a:schemeClr val="bg1"/>
                </a:solidFill>
                <a:effectLst/>
                <a:latin typeface="PP Object Sans" panose="00000500000000000000" pitchFamily="2" charset="0"/>
                <a:ea typeface="Calibri" panose="020F0502020204030204" pitchFamily="34" charset="0"/>
                <a:cs typeface="Times New Roman" panose="02020603050405020304" pitchFamily="18" charset="0"/>
              </a:rPr>
              <a:t>Methods</a:t>
            </a:r>
            <a:endParaRPr lang="en-GB" sz="3600" dirty="0">
              <a:solidFill>
                <a:schemeClr val="bg1"/>
              </a:solidFill>
              <a:effectLst/>
              <a:latin typeface="PP Object Sans" panose="00000500000000000000" pitchFamily="2" charset="0"/>
              <a:ea typeface="Calibri" panose="020F0502020204030204" pitchFamily="34" charset="0"/>
              <a:cs typeface="Times New Roman" panose="02020603050405020304" pitchFamily="18" charset="0"/>
            </a:endParaRPr>
          </a:p>
        </p:txBody>
      </p:sp>
      <p:sp>
        <p:nvSpPr>
          <p:cNvPr id="5" name="Text Box 9">
            <a:extLst>
              <a:ext uri="{FF2B5EF4-FFF2-40B4-BE49-F238E27FC236}">
                <a16:creationId xmlns:a16="http://schemas.microsoft.com/office/drawing/2014/main" id="{BF9D4F9F-E89D-4550-8B92-4CEB361FAADC}"/>
              </a:ext>
            </a:extLst>
          </p:cNvPr>
          <p:cNvSpPr txBox="1">
            <a:spLocks noChangeArrowheads="1"/>
          </p:cNvSpPr>
          <p:nvPr/>
        </p:nvSpPr>
        <p:spPr bwMode="auto">
          <a:xfrm>
            <a:off x="366431" y="1195644"/>
            <a:ext cx="5339166" cy="4498748"/>
          </a:xfrm>
          <a:prstGeom prst="rect">
            <a:avLst/>
          </a:prstGeom>
          <a:noFill/>
          <a:ln w="9525">
            <a:noFill/>
            <a:miter lim="800000"/>
            <a:headEnd/>
            <a:tailEnd/>
          </a:ln>
        </p:spPr>
        <p:txBody>
          <a:bodyPr wrap="square" lIns="38180" tIns="19090" rIns="38180" bIns="19090">
            <a:spAutoFit/>
          </a:bodyPr>
          <a:lstStyle>
            <a:lvl1pPr marL="0" indent="0" algn="l" defTabSz="685800" rtl="0" eaLnBrk="1" latinLnBrk="0" hangingPunct="1">
              <a:lnSpc>
                <a:spcPct val="90000"/>
              </a:lnSpc>
              <a:spcBef>
                <a:spcPts val="750"/>
              </a:spcBef>
              <a:buFont typeface="Arial" panose="020B0604020202020204" pitchFamily="34" charset="0"/>
              <a:buNone/>
              <a:defRPr sz="2100" b="1" i="0" kern="1200">
                <a:solidFill>
                  <a:srgbClr val="2B3256"/>
                </a:solidFill>
                <a:latin typeface="PP Object Sans" pitchFamily="2" charset="77"/>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lnSpc>
                <a:spcPct val="115000"/>
              </a:lnSpc>
              <a:spcAft>
                <a:spcPts val="1000"/>
              </a:spcAft>
            </a:pPr>
            <a:r>
              <a:rPr lang="en-GB" sz="2000" dirty="0">
                <a:solidFill>
                  <a:schemeClr val="bg1"/>
                </a:solidFill>
                <a:effectLst/>
                <a:latin typeface="PP Object Sans" panose="00000500000000000000" pitchFamily="2" charset="0"/>
                <a:ea typeface="Calibri" panose="020F0502020204030204" pitchFamily="34" charset="0"/>
                <a:cs typeface="Times New Roman" panose="02020603050405020304" pitchFamily="18" charset="0"/>
              </a:rPr>
              <a:t>Study design and participants</a:t>
            </a:r>
          </a:p>
          <a:p>
            <a:pPr marL="342900" indent="-342900">
              <a:buFont typeface="Wingdings" panose="05000000000000000000" pitchFamily="2" charset="2"/>
              <a:buChar char="q"/>
            </a:pPr>
            <a:r>
              <a:rPr lang="en-GB" sz="2000" b="0" dirty="0">
                <a:solidFill>
                  <a:schemeClr val="bg1"/>
                </a:solidFill>
                <a:latin typeface="PP Object Sans" panose="00000500000000000000" pitchFamily="2" charset="0"/>
                <a:ea typeface="Calibri" panose="020F0502020204030204" pitchFamily="34" charset="0"/>
              </a:rPr>
              <a:t>T</a:t>
            </a:r>
            <a:r>
              <a:rPr lang="en-GB" sz="2000" b="0" dirty="0">
                <a:solidFill>
                  <a:schemeClr val="bg1"/>
                </a:solidFill>
                <a:effectLst/>
                <a:latin typeface="PP Object Sans" panose="00000500000000000000" pitchFamily="2" charset="0"/>
                <a:ea typeface="Calibri" panose="020F0502020204030204" pitchFamily="34" charset="0"/>
              </a:rPr>
              <a:t>he current pooled analysis included </a:t>
            </a:r>
            <a:r>
              <a:rPr lang="en-GB" sz="2000" b="0" dirty="0">
                <a:solidFill>
                  <a:srgbClr val="D27E64"/>
                </a:solidFill>
                <a:effectLst/>
                <a:latin typeface="PP Object Sans" panose="00000500000000000000" pitchFamily="2" charset="0"/>
                <a:ea typeface="Calibri" panose="020F0502020204030204" pitchFamily="34" charset="0"/>
              </a:rPr>
              <a:t>four case–control studies</a:t>
            </a:r>
          </a:p>
          <a:p>
            <a:pPr marL="342900" indent="-342900">
              <a:buFont typeface="Wingdings" panose="05000000000000000000" pitchFamily="2" charset="2"/>
              <a:buChar char="ü"/>
            </a:pPr>
            <a:r>
              <a:rPr lang="en-GB" sz="2000" b="0" dirty="0">
                <a:solidFill>
                  <a:schemeClr val="bg1"/>
                </a:solidFill>
                <a:effectLst/>
                <a:latin typeface="PP Object Sans" panose="00000500000000000000" pitchFamily="2" charset="0"/>
                <a:ea typeface="Calibri" panose="020F0502020204030204" pitchFamily="34" charset="0"/>
              </a:rPr>
              <a:t>France, ESCALE (2003–2004)</a:t>
            </a:r>
          </a:p>
          <a:p>
            <a:pPr marL="342900" indent="-342900">
              <a:buFont typeface="Wingdings" panose="05000000000000000000" pitchFamily="2" charset="2"/>
              <a:buChar char="ü"/>
            </a:pPr>
            <a:r>
              <a:rPr lang="en-GB" sz="2000" b="0" dirty="0">
                <a:solidFill>
                  <a:schemeClr val="bg1"/>
                </a:solidFill>
                <a:effectLst/>
                <a:latin typeface="PP Object Sans" panose="00000500000000000000" pitchFamily="2" charset="0"/>
                <a:ea typeface="Calibri" panose="020F0502020204030204" pitchFamily="34" charset="0"/>
              </a:rPr>
              <a:t>Germany, GCCR (1988–1994)</a:t>
            </a:r>
          </a:p>
          <a:p>
            <a:pPr marL="342900" indent="-342900">
              <a:buFont typeface="Wingdings" panose="05000000000000000000" pitchFamily="2" charset="2"/>
              <a:buChar char="ü"/>
            </a:pPr>
            <a:r>
              <a:rPr lang="en-GB" sz="2000" b="0" dirty="0">
                <a:solidFill>
                  <a:schemeClr val="bg1"/>
                </a:solidFill>
                <a:effectLst/>
                <a:latin typeface="PP Object Sans" panose="00000500000000000000" pitchFamily="2" charset="0"/>
                <a:ea typeface="Calibri" panose="020F0502020204030204" pitchFamily="34" charset="0"/>
              </a:rPr>
              <a:t>Greece, NARECHEM (1996–2011) and</a:t>
            </a:r>
          </a:p>
          <a:p>
            <a:pPr marL="342900" indent="-342900">
              <a:buFont typeface="Wingdings" panose="05000000000000000000" pitchFamily="2" charset="2"/>
              <a:buChar char="ü"/>
            </a:pPr>
            <a:r>
              <a:rPr lang="en-GB" sz="2000" b="0" dirty="0">
                <a:solidFill>
                  <a:schemeClr val="bg1"/>
                </a:solidFill>
                <a:effectLst/>
                <a:latin typeface="PP Object Sans" panose="00000500000000000000" pitchFamily="2" charset="0"/>
                <a:ea typeface="Calibri" panose="020F0502020204030204" pitchFamily="34" charset="0"/>
              </a:rPr>
              <a:t>Italy , SETIL (1998–2001)</a:t>
            </a:r>
          </a:p>
          <a:p>
            <a:pPr marL="342900" indent="-342900">
              <a:buFont typeface="Wingdings" panose="05000000000000000000" pitchFamily="2" charset="2"/>
              <a:buChar char="ü"/>
            </a:pPr>
            <a:endParaRPr lang="en-GB" sz="1000" b="0" dirty="0">
              <a:solidFill>
                <a:schemeClr val="bg1"/>
              </a:solidFill>
              <a:latin typeface="PP Object Sans" panose="00000500000000000000" pitchFamily="2" charset="0"/>
              <a:ea typeface="Calibri" panose="020F0502020204030204" pitchFamily="34" charset="0"/>
            </a:endParaRPr>
          </a:p>
          <a:p>
            <a:pPr marL="342900" indent="-342900">
              <a:buFont typeface="Wingdings" panose="05000000000000000000" pitchFamily="2" charset="2"/>
              <a:buChar char="q"/>
            </a:pPr>
            <a:r>
              <a:rPr lang="en-GB" sz="2000" b="0" dirty="0">
                <a:solidFill>
                  <a:schemeClr val="bg1"/>
                </a:solidFill>
                <a:latin typeface="PP Object Sans" panose="00000500000000000000" pitchFamily="2" charset="0"/>
                <a:ea typeface="Calibri" panose="020F0502020204030204" pitchFamily="34" charset="0"/>
              </a:rPr>
              <a:t>P</a:t>
            </a:r>
            <a:r>
              <a:rPr lang="en-GB" sz="2000" b="0" dirty="0">
                <a:solidFill>
                  <a:schemeClr val="bg1"/>
                </a:solidFill>
                <a:effectLst/>
                <a:latin typeface="PP Object Sans" panose="00000500000000000000" pitchFamily="2" charset="0"/>
                <a:ea typeface="Calibri" panose="020F0502020204030204" pitchFamily="34" charset="0"/>
              </a:rPr>
              <a:t>opulation included : </a:t>
            </a:r>
            <a:br>
              <a:rPr lang="en-GB" sz="2000" b="0" dirty="0">
                <a:solidFill>
                  <a:schemeClr val="bg1"/>
                </a:solidFill>
                <a:latin typeface="PP Object Sans" panose="00000500000000000000" pitchFamily="2" charset="0"/>
                <a:ea typeface="Calibri" panose="020F0502020204030204" pitchFamily="34" charset="0"/>
              </a:rPr>
            </a:br>
            <a:r>
              <a:rPr lang="en-GB" sz="2000" b="0" dirty="0">
                <a:solidFill>
                  <a:schemeClr val="bg1"/>
                </a:solidFill>
                <a:latin typeface="PP Object Sans" panose="00000500000000000000" pitchFamily="2" charset="0"/>
                <a:ea typeface="Calibri" panose="020F0502020204030204" pitchFamily="34" charset="0"/>
              </a:rPr>
              <a:t>Childhood leukaemia c</a:t>
            </a:r>
            <a:r>
              <a:rPr lang="en-GB" sz="2000" b="0" dirty="0">
                <a:solidFill>
                  <a:schemeClr val="bg1"/>
                </a:solidFill>
                <a:effectLst/>
                <a:latin typeface="PP Object Sans" panose="00000500000000000000" pitchFamily="2" charset="0"/>
                <a:ea typeface="Calibri" panose="020F0502020204030204" pitchFamily="34" charset="0"/>
              </a:rPr>
              <a:t>ases = </a:t>
            </a:r>
            <a:r>
              <a:rPr lang="en-GB" sz="2000" b="0" dirty="0">
                <a:solidFill>
                  <a:srgbClr val="D27E64"/>
                </a:solidFill>
                <a:effectLst/>
                <a:latin typeface="PP Object Sans" panose="00000500000000000000" pitchFamily="2" charset="0"/>
                <a:ea typeface="Calibri" panose="020F0502020204030204" pitchFamily="34" charset="0"/>
              </a:rPr>
              <a:t>3362</a:t>
            </a:r>
            <a:r>
              <a:rPr lang="en-GB" sz="2000" b="0" dirty="0">
                <a:solidFill>
                  <a:schemeClr val="bg1"/>
                </a:solidFill>
                <a:effectLst/>
                <a:latin typeface="PP Object Sans" panose="00000500000000000000" pitchFamily="2" charset="0"/>
                <a:ea typeface="Calibri" panose="020F0502020204030204" pitchFamily="34" charset="0"/>
              </a:rPr>
              <a:t> Controls = </a:t>
            </a:r>
            <a:r>
              <a:rPr lang="en-GB" sz="2000" b="0" dirty="0">
                <a:solidFill>
                  <a:srgbClr val="D27E64"/>
                </a:solidFill>
                <a:effectLst/>
                <a:latin typeface="PP Object Sans" panose="00000500000000000000" pitchFamily="2" charset="0"/>
                <a:ea typeface="Calibri" panose="020F0502020204030204" pitchFamily="34" charset="0"/>
              </a:rPr>
              <a:t>6268</a:t>
            </a:r>
          </a:p>
          <a:p>
            <a:pPr marL="342900" indent="-342900">
              <a:buFont typeface="Wingdings" panose="05000000000000000000" pitchFamily="2" charset="2"/>
              <a:buChar char="q"/>
            </a:pPr>
            <a:endParaRPr lang="en-GB" sz="1000" b="0" dirty="0">
              <a:solidFill>
                <a:schemeClr val="bg1"/>
              </a:solidFill>
              <a:latin typeface="PP Object Sans" panose="00000500000000000000" pitchFamily="2" charset="0"/>
            </a:endParaRPr>
          </a:p>
          <a:p>
            <a:pPr marL="342900" indent="-342900">
              <a:buFont typeface="Wingdings" panose="05000000000000000000" pitchFamily="2" charset="2"/>
              <a:buChar char="q"/>
            </a:pPr>
            <a:endParaRPr lang="en-GB" sz="2000" b="0" dirty="0">
              <a:solidFill>
                <a:schemeClr val="bg1"/>
              </a:solidFill>
              <a:effectLst/>
              <a:latin typeface="PP Object Sans" panose="00000500000000000000" pitchFamily="2" charset="0"/>
              <a:ea typeface="Calibri" panose="020F0502020204030204" pitchFamily="34" charset="0"/>
            </a:endParaRPr>
          </a:p>
        </p:txBody>
      </p:sp>
      <p:sp>
        <p:nvSpPr>
          <p:cNvPr id="18" name="Text Placeholder 3">
            <a:extLst>
              <a:ext uri="{FF2B5EF4-FFF2-40B4-BE49-F238E27FC236}">
                <a16:creationId xmlns:a16="http://schemas.microsoft.com/office/drawing/2014/main" id="{2F3928B5-79EA-4F9C-A592-8E74F718985D}"/>
              </a:ext>
            </a:extLst>
          </p:cNvPr>
          <p:cNvSpPr txBox="1">
            <a:spLocks/>
          </p:cNvSpPr>
          <p:nvPr/>
        </p:nvSpPr>
        <p:spPr>
          <a:xfrm>
            <a:off x="1938338" y="6616264"/>
            <a:ext cx="2887663" cy="2375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endParaRPr lang="en-GB" sz="830" dirty="0">
              <a:solidFill>
                <a:schemeClr val="bg1"/>
              </a:solidFill>
              <a:latin typeface="PP Object Sans" panose="00000500000000000000" pitchFamily="2" charset="0"/>
            </a:endParaRPr>
          </a:p>
        </p:txBody>
      </p:sp>
      <p:sp>
        <p:nvSpPr>
          <p:cNvPr id="19" name="Text Placeholder 4">
            <a:extLst>
              <a:ext uri="{FF2B5EF4-FFF2-40B4-BE49-F238E27FC236}">
                <a16:creationId xmlns:a16="http://schemas.microsoft.com/office/drawing/2014/main" id="{FB2E1A75-39CF-4006-92F0-1B31E0C00B91}"/>
              </a:ext>
            </a:extLst>
          </p:cNvPr>
          <p:cNvSpPr txBox="1">
            <a:spLocks/>
          </p:cNvSpPr>
          <p:nvPr/>
        </p:nvSpPr>
        <p:spPr>
          <a:xfrm>
            <a:off x="5431633" y="6616264"/>
            <a:ext cx="1614488" cy="2375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PP Object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endParaRPr lang="en-GB" sz="830" dirty="0">
              <a:latin typeface="PP Object Sans" panose="00000500000000000000" pitchFamily="2" charset="0"/>
            </a:endParaRPr>
          </a:p>
        </p:txBody>
      </p:sp>
      <p:sp>
        <p:nvSpPr>
          <p:cNvPr id="20" name="Text Placeholder 4">
            <a:extLst>
              <a:ext uri="{FF2B5EF4-FFF2-40B4-BE49-F238E27FC236}">
                <a16:creationId xmlns:a16="http://schemas.microsoft.com/office/drawing/2014/main" id="{A8068CAA-94B3-43D0-9A4B-80A05ED17117}"/>
              </a:ext>
            </a:extLst>
          </p:cNvPr>
          <p:cNvSpPr txBox="1">
            <a:spLocks/>
          </p:cNvSpPr>
          <p:nvPr/>
        </p:nvSpPr>
        <p:spPr>
          <a:xfrm>
            <a:off x="9988492" y="6609273"/>
            <a:ext cx="478172" cy="2375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PP Object Sans"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sz="830" dirty="0">
                <a:latin typeface="PP Object Sans" panose="00000500000000000000" pitchFamily="2" charset="0"/>
              </a:rPr>
              <a:t>2</a:t>
            </a:r>
          </a:p>
        </p:txBody>
      </p:sp>
      <p:sp>
        <p:nvSpPr>
          <p:cNvPr id="7" name="Text Box 9">
            <a:extLst>
              <a:ext uri="{FF2B5EF4-FFF2-40B4-BE49-F238E27FC236}">
                <a16:creationId xmlns:a16="http://schemas.microsoft.com/office/drawing/2014/main" id="{5A57A8AD-0A67-42A9-8F59-DCF2F0C6CBE1}"/>
              </a:ext>
            </a:extLst>
          </p:cNvPr>
          <p:cNvSpPr txBox="1">
            <a:spLocks noChangeArrowheads="1"/>
          </p:cNvSpPr>
          <p:nvPr/>
        </p:nvSpPr>
        <p:spPr bwMode="auto">
          <a:xfrm>
            <a:off x="6036720" y="1257199"/>
            <a:ext cx="5755239" cy="4437193"/>
          </a:xfrm>
          <a:prstGeom prst="rect">
            <a:avLst/>
          </a:prstGeom>
          <a:noFill/>
          <a:ln w="9525">
            <a:noFill/>
            <a:miter lim="800000"/>
            <a:headEnd/>
            <a:tailEnd/>
          </a:ln>
        </p:spPr>
        <p:txBody>
          <a:bodyPr wrap="square" lIns="38180" tIns="19090" rIns="38180" bIns="19090">
            <a:spAutoFit/>
          </a:bodyPr>
          <a:lstStyle>
            <a:lvl1pPr marL="0" indent="0" algn="l" defTabSz="685800" rtl="0" eaLnBrk="1" latinLnBrk="0" hangingPunct="1">
              <a:lnSpc>
                <a:spcPct val="90000"/>
              </a:lnSpc>
              <a:spcBef>
                <a:spcPts val="750"/>
              </a:spcBef>
              <a:buFont typeface="Arial" panose="020B0604020202020204" pitchFamily="34" charset="0"/>
              <a:buNone/>
              <a:defRPr sz="2100" b="1" i="0" kern="1200">
                <a:solidFill>
                  <a:srgbClr val="2B3256"/>
                </a:solidFill>
                <a:latin typeface="PP Object Sans" pitchFamily="2" charset="77"/>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r>
              <a:rPr lang="en-GB" sz="2000" dirty="0">
                <a:solidFill>
                  <a:schemeClr val="bg1"/>
                </a:solidFill>
                <a:effectLst/>
                <a:latin typeface="PP Object Sans" panose="00000500000000000000" pitchFamily="2" charset="0"/>
                <a:ea typeface="Calibri" panose="020F0502020204030204" pitchFamily="34" charset="0"/>
              </a:rPr>
              <a:t>Exposure assessment &amp; statistical analysis</a:t>
            </a:r>
            <a:endParaRPr lang="en-GB" sz="1000" b="0" dirty="0">
              <a:solidFill>
                <a:schemeClr val="bg1"/>
              </a:solidFill>
              <a:effectLst/>
              <a:latin typeface="PP Object Sans" panose="00000500000000000000" pitchFamily="2" charset="0"/>
              <a:ea typeface="Calibri" panose="020F0502020204030204" pitchFamily="34" charset="0"/>
            </a:endParaRPr>
          </a:p>
          <a:p>
            <a:pPr marL="342900" indent="-342900">
              <a:buFont typeface="Wingdings" panose="05000000000000000000" pitchFamily="2" charset="2"/>
              <a:buChar char="ü"/>
            </a:pPr>
            <a:endParaRPr lang="en-GB" sz="1000" b="0" dirty="0">
              <a:solidFill>
                <a:schemeClr val="bg1"/>
              </a:solidFill>
              <a:effectLst/>
              <a:latin typeface="PP Object Sans" panose="00000500000000000000" pitchFamily="2" charset="0"/>
              <a:ea typeface="Calibri" panose="020F0502020204030204" pitchFamily="34" charset="0"/>
            </a:endParaRPr>
          </a:p>
          <a:p>
            <a:pPr marL="342900" indent="-342900">
              <a:buFont typeface="Wingdings" panose="05000000000000000000" pitchFamily="2" charset="2"/>
              <a:buChar char="q"/>
            </a:pPr>
            <a:r>
              <a:rPr lang="en-GB" sz="2000" b="0" dirty="0">
                <a:solidFill>
                  <a:schemeClr val="bg1"/>
                </a:solidFill>
                <a:effectLst/>
                <a:latin typeface="PP Object Sans" panose="00000500000000000000" pitchFamily="2" charset="0"/>
                <a:ea typeface="Calibri" panose="020F0502020204030204" pitchFamily="34" charset="0"/>
              </a:rPr>
              <a:t>Linking job titles (ISCO-68) around the </a:t>
            </a:r>
            <a:r>
              <a:rPr lang="en-GB" sz="2000" b="0" dirty="0">
                <a:solidFill>
                  <a:srgbClr val="D27E64"/>
                </a:solidFill>
                <a:effectLst/>
                <a:latin typeface="PP Object Sans" panose="00000500000000000000" pitchFamily="2" charset="0"/>
                <a:ea typeface="Calibri" panose="020F0502020204030204" pitchFamily="34" charset="0"/>
              </a:rPr>
              <a:t>time of conception for fathers </a:t>
            </a:r>
            <a:r>
              <a:rPr lang="en-GB" sz="2000" b="0" dirty="0">
                <a:solidFill>
                  <a:schemeClr val="bg1"/>
                </a:solidFill>
                <a:effectLst/>
                <a:latin typeface="PP Object Sans" panose="00000500000000000000" pitchFamily="2" charset="0"/>
                <a:ea typeface="Calibri" panose="020F0502020204030204" pitchFamily="34" charset="0"/>
              </a:rPr>
              <a:t>and during </a:t>
            </a:r>
            <a:r>
              <a:rPr lang="en-GB" sz="2000" b="0" dirty="0">
                <a:solidFill>
                  <a:srgbClr val="D27E64"/>
                </a:solidFill>
                <a:effectLst/>
                <a:latin typeface="PP Object Sans" panose="00000500000000000000" pitchFamily="2" charset="0"/>
                <a:ea typeface="Calibri" panose="020F0502020204030204" pitchFamily="34" charset="0"/>
              </a:rPr>
              <a:t>pregnancy for mothers </a:t>
            </a:r>
            <a:r>
              <a:rPr lang="en-GB" sz="2000" b="0" dirty="0">
                <a:solidFill>
                  <a:schemeClr val="bg1"/>
                </a:solidFill>
                <a:effectLst/>
                <a:latin typeface="PP Object Sans" panose="00000500000000000000" pitchFamily="2" charset="0"/>
                <a:ea typeface="Calibri" panose="020F0502020204030204" pitchFamily="34" charset="0"/>
              </a:rPr>
              <a:t>to an existing semi-quantitative job-exposure matrix (DOM-JEM)</a:t>
            </a:r>
          </a:p>
          <a:p>
            <a:pPr marL="342900" indent="-342900">
              <a:buFont typeface="Wingdings" panose="05000000000000000000" pitchFamily="2" charset="2"/>
              <a:buChar char="q"/>
            </a:pPr>
            <a:endParaRPr lang="en-GB" sz="1000" b="0" dirty="0">
              <a:solidFill>
                <a:schemeClr val="bg1"/>
              </a:solidFill>
              <a:effectLst/>
              <a:latin typeface="PP Object Sans" panose="00000500000000000000" pitchFamily="2" charset="0"/>
              <a:ea typeface="Calibri" panose="020F0502020204030204" pitchFamily="34" charset="0"/>
            </a:endParaRPr>
          </a:p>
          <a:p>
            <a:pPr marL="342900" indent="-342900">
              <a:buFont typeface="Wingdings" panose="05000000000000000000" pitchFamily="2" charset="2"/>
              <a:buChar char="q"/>
            </a:pPr>
            <a:r>
              <a:rPr lang="en-GB" sz="2000" b="0" dirty="0">
                <a:solidFill>
                  <a:schemeClr val="bg1"/>
                </a:solidFill>
                <a:latin typeface="PP Object Sans" panose="00000500000000000000" pitchFamily="2" charset="0"/>
              </a:rPr>
              <a:t>We estimated odd ratios (ORs) and 95% confidence intervals (CIs) using unconditional logistic regression models for all childhood leukaemia combined, by leukaemia type (ALL and AML) and by ALL subtype (B-lineage and T-lineage)</a:t>
            </a:r>
          </a:p>
          <a:p>
            <a:pPr marL="342900" indent="-342900">
              <a:buFont typeface="Wingdings" panose="05000000000000000000" pitchFamily="2" charset="2"/>
              <a:buChar char="q"/>
            </a:pPr>
            <a:endParaRPr lang="en-GB" sz="2000" b="0" dirty="0">
              <a:solidFill>
                <a:schemeClr val="bg1"/>
              </a:solidFill>
              <a:effectLst/>
              <a:latin typeface="PP Object Sans" panose="00000500000000000000" pitchFamily="2" charset="0"/>
              <a:ea typeface="Calibri" panose="020F0502020204030204" pitchFamily="34" charset="0"/>
            </a:endParaRPr>
          </a:p>
        </p:txBody>
      </p:sp>
      <p:pic>
        <p:nvPicPr>
          <p:cNvPr id="14" name="Audio 13">
            <a:hlinkClick r:id="" action="ppaction://media"/>
            <a:extLst>
              <a:ext uri="{FF2B5EF4-FFF2-40B4-BE49-F238E27FC236}">
                <a16:creationId xmlns:a16="http://schemas.microsoft.com/office/drawing/2014/main" id="{D637C917-D934-4074-87FB-4EC7C45BA7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364711584"/>
      </p:ext>
    </p:extLst>
  </p:cSld>
  <p:clrMapOvr>
    <a:masterClrMapping/>
  </p:clrMapOvr>
  <mc:AlternateContent xmlns:mc="http://schemas.openxmlformats.org/markup-compatibility/2006" xmlns:p14="http://schemas.microsoft.com/office/powerpoint/2010/main">
    <mc:Choice Requires="p14">
      <p:transition spd="slow" p14:dur="2000" advTm="53131"/>
    </mc:Choice>
    <mc:Fallback xmlns="">
      <p:transition spd="slow" advTm="53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660A13E-B9C7-4078-832B-DD62A3B6062F}"/>
              </a:ext>
            </a:extLst>
          </p:cNvPr>
          <p:cNvSpPr>
            <a:spLocks noGrp="1"/>
          </p:cNvSpPr>
          <p:nvPr>
            <p:ph type="body" sz="quarter" idx="12"/>
          </p:nvPr>
        </p:nvSpPr>
        <p:spPr/>
        <p:txBody>
          <a:bodyPr/>
          <a:lstStyle/>
          <a:p>
            <a:endParaRPr lang="en-GB"/>
          </a:p>
        </p:txBody>
      </p:sp>
      <p:sp>
        <p:nvSpPr>
          <p:cNvPr id="13" name="Text Placeholder 5">
            <a:extLst>
              <a:ext uri="{FF2B5EF4-FFF2-40B4-BE49-F238E27FC236}">
                <a16:creationId xmlns:a16="http://schemas.microsoft.com/office/drawing/2014/main" id="{16DB2B41-7558-46B4-AC2A-ADFEC50BE4E2}"/>
              </a:ext>
            </a:extLst>
          </p:cNvPr>
          <p:cNvSpPr txBox="1">
            <a:spLocks/>
          </p:cNvSpPr>
          <p:nvPr/>
        </p:nvSpPr>
        <p:spPr>
          <a:xfrm>
            <a:off x="10082474" y="6490428"/>
            <a:ext cx="363810" cy="3365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GB" sz="850" dirty="0">
                <a:latin typeface="PP Object Sans" panose="00000500000000000000" pitchFamily="2" charset="0"/>
              </a:rPr>
              <a:t>3</a:t>
            </a:r>
          </a:p>
        </p:txBody>
      </p:sp>
      <p:graphicFrame>
        <p:nvGraphicFramePr>
          <p:cNvPr id="5" name="Table 4">
            <a:extLst>
              <a:ext uri="{FF2B5EF4-FFF2-40B4-BE49-F238E27FC236}">
                <a16:creationId xmlns:a16="http://schemas.microsoft.com/office/drawing/2014/main" id="{137D5F23-A10C-4EE0-B706-A3C81E09FD67}"/>
              </a:ext>
            </a:extLst>
          </p:cNvPr>
          <p:cNvGraphicFramePr>
            <a:graphicFrameLocks noGrp="1"/>
          </p:cNvGraphicFramePr>
          <p:nvPr>
            <p:extLst>
              <p:ext uri="{D42A27DB-BD31-4B8C-83A1-F6EECF244321}">
                <p14:modId xmlns:p14="http://schemas.microsoft.com/office/powerpoint/2010/main" val="2744724960"/>
              </p:ext>
            </p:extLst>
          </p:nvPr>
        </p:nvGraphicFramePr>
        <p:xfrm>
          <a:off x="6352455" y="1775719"/>
          <a:ext cx="5115296" cy="2960949"/>
        </p:xfrm>
        <a:graphic>
          <a:graphicData uri="http://schemas.openxmlformats.org/drawingml/2006/table">
            <a:tbl>
              <a:tblPr firstRow="1" firstCol="1" bandRow="1">
                <a:tableStyleId>{5C22544A-7EE6-4342-B048-85BDC9FD1C3A}</a:tableStyleId>
              </a:tblPr>
              <a:tblGrid>
                <a:gridCol w="1507731">
                  <a:extLst>
                    <a:ext uri="{9D8B030D-6E8A-4147-A177-3AD203B41FA5}">
                      <a16:colId xmlns:a16="http://schemas.microsoft.com/office/drawing/2014/main" val="189157949"/>
                    </a:ext>
                  </a:extLst>
                </a:gridCol>
                <a:gridCol w="704974">
                  <a:extLst>
                    <a:ext uri="{9D8B030D-6E8A-4147-A177-3AD203B41FA5}">
                      <a16:colId xmlns:a16="http://schemas.microsoft.com/office/drawing/2014/main" val="890865743"/>
                    </a:ext>
                  </a:extLst>
                </a:gridCol>
                <a:gridCol w="1040234">
                  <a:extLst>
                    <a:ext uri="{9D8B030D-6E8A-4147-A177-3AD203B41FA5}">
                      <a16:colId xmlns:a16="http://schemas.microsoft.com/office/drawing/2014/main" val="1536215543"/>
                    </a:ext>
                  </a:extLst>
                </a:gridCol>
                <a:gridCol w="704676">
                  <a:extLst>
                    <a:ext uri="{9D8B030D-6E8A-4147-A177-3AD203B41FA5}">
                      <a16:colId xmlns:a16="http://schemas.microsoft.com/office/drawing/2014/main" val="3777857651"/>
                    </a:ext>
                  </a:extLst>
                </a:gridCol>
                <a:gridCol w="1157681">
                  <a:extLst>
                    <a:ext uri="{9D8B030D-6E8A-4147-A177-3AD203B41FA5}">
                      <a16:colId xmlns:a16="http://schemas.microsoft.com/office/drawing/2014/main" val="1375661652"/>
                    </a:ext>
                  </a:extLst>
                </a:gridCol>
              </a:tblGrid>
              <a:tr h="28343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dirty="0">
                          <a:solidFill>
                            <a:schemeClr val="accent1">
                              <a:lumMod val="50000"/>
                            </a:schemeClr>
                          </a:solidFill>
                          <a:effectLst/>
                          <a:latin typeface="PP Object Sans" panose="00000500000000000000" pitchFamily="2" charset="0"/>
                        </a:rPr>
                        <a:t>Exposures</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800" dirty="0">
                          <a:solidFill>
                            <a:schemeClr val="accent1">
                              <a:lumMod val="50000"/>
                            </a:schemeClr>
                          </a:solidFill>
                          <a:effectLst/>
                          <a:latin typeface="PP Object Sans" panose="00000500000000000000" pitchFamily="2" charset="0"/>
                        </a:rPr>
                        <a:t>OR</a:t>
                      </a:r>
                      <a:r>
                        <a:rPr lang="en-GB" sz="1800" baseline="30000" dirty="0">
                          <a:solidFill>
                            <a:schemeClr val="accent1">
                              <a:lumMod val="50000"/>
                            </a:schemeClr>
                          </a:solidFill>
                          <a:effectLst/>
                          <a:latin typeface="PP Object Sans" panose="00000500000000000000" pitchFamily="2" charset="0"/>
                        </a:rPr>
                        <a:t>*</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800">
                          <a:solidFill>
                            <a:schemeClr val="accent1">
                              <a:lumMod val="50000"/>
                            </a:schemeClr>
                          </a:solidFill>
                          <a:effectLst/>
                          <a:latin typeface="PP Object Sans" panose="00000500000000000000" pitchFamily="2" charset="0"/>
                        </a:rPr>
                        <a:t>95%CI</a:t>
                      </a:r>
                      <a:endParaRPr lang="en-GB" sz="180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800">
                          <a:solidFill>
                            <a:schemeClr val="accent1">
                              <a:lumMod val="50000"/>
                            </a:schemeClr>
                          </a:solidFill>
                          <a:effectLst/>
                          <a:latin typeface="PP Object Sans" panose="00000500000000000000" pitchFamily="2" charset="0"/>
                        </a:rPr>
                        <a:t>OR</a:t>
                      </a:r>
                      <a:r>
                        <a:rPr lang="en-GB" sz="1800" baseline="30000">
                          <a:solidFill>
                            <a:schemeClr val="accent1">
                              <a:lumMod val="50000"/>
                            </a:schemeClr>
                          </a:solidFill>
                          <a:effectLst/>
                          <a:latin typeface="PP Object Sans" panose="00000500000000000000" pitchFamily="2" charset="0"/>
                        </a:rPr>
                        <a:t>**</a:t>
                      </a:r>
                      <a:endParaRPr lang="en-GB" sz="180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800" dirty="0">
                          <a:solidFill>
                            <a:schemeClr val="accent1">
                              <a:lumMod val="50000"/>
                            </a:schemeClr>
                          </a:solidFill>
                          <a:effectLst/>
                          <a:latin typeface="PP Object Sans" panose="00000500000000000000" pitchFamily="2" charset="0"/>
                        </a:rPr>
                        <a:t>95%CI</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7435210"/>
                  </a:ext>
                </a:extLst>
              </a:tr>
              <a:tr h="429089">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Chromium</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1.07</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0.45-2.50</a:t>
                      </a:r>
                    </a:p>
                  </a:txBody>
                  <a:tcPr marL="68580" marR="68580" marT="0" marB="0" anchor="ctr"/>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1.01</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0.43-2.37</a:t>
                      </a:r>
                    </a:p>
                  </a:txBody>
                  <a:tcPr marL="68580" marR="68580" marT="0" marB="0" anchor="ctr"/>
                </a:tc>
                <a:extLst>
                  <a:ext uri="{0D108BD9-81ED-4DB2-BD59-A6C34878D82A}">
                    <a16:rowId xmlns:a16="http://schemas.microsoft.com/office/drawing/2014/main" val="3991849002"/>
                  </a:ext>
                </a:extLst>
              </a:tr>
              <a:tr h="376049">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Nickel  </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1.01</a:t>
                      </a:r>
                    </a:p>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 </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0.41</a:t>
                      </a:r>
                      <a:r>
                        <a:rPr lang="en-GB" sz="1400" dirty="0">
                          <a:effectLst/>
                          <a:latin typeface="PP Object Sans" panose="00000500000000000000" pitchFamily="2" charset="0"/>
                          <a:ea typeface="Times New Roman" panose="02020603050405020304" pitchFamily="18" charset="0"/>
                          <a:cs typeface="Times New Roman" panose="02020603050405020304" pitchFamily="18" charset="0"/>
                        </a:rPr>
                        <a:t>-</a:t>
                      </a:r>
                      <a:r>
                        <a:rPr lang="en-GB" sz="1400" dirty="0">
                          <a:effectLst/>
                          <a:latin typeface="PP Object Sans" panose="00000500000000000000" pitchFamily="2" charset="0"/>
                          <a:ea typeface="Calibri" panose="020F0502020204030204" pitchFamily="34" charset="0"/>
                          <a:cs typeface="Times New Roman" panose="02020603050405020304" pitchFamily="18" charset="0"/>
                        </a:rPr>
                        <a:t>2.46</a:t>
                      </a:r>
                    </a:p>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 </a:t>
                      </a:r>
                    </a:p>
                  </a:txBody>
                  <a:tcPr marL="68580" marR="68580" marT="0" marB="0" anchor="ctr"/>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0.96</a:t>
                      </a:r>
                    </a:p>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 </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0.39-2.35</a:t>
                      </a:r>
                    </a:p>
                    <a:p>
                      <a:pPr>
                        <a:lnSpc>
                          <a:spcPct val="115000"/>
                        </a:lnSpc>
                        <a:spcAft>
                          <a:spcPts val="0"/>
                        </a:spcAft>
                      </a:pPr>
                      <a:r>
                        <a:rPr lang="en-GB" sz="1400" dirty="0">
                          <a:effectLst/>
                          <a:latin typeface="PP Object Sans" panose="00000500000000000000" pitchFamily="2" charset="0"/>
                          <a:ea typeface="Times New Roman" panose="02020603050405020304" pitchFamily="18" charset="0"/>
                          <a:cs typeface="Times New Roman" panose="02020603050405020304" pitchFamily="18" charset="0"/>
                        </a:rPr>
                        <a:t> </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4638221"/>
                  </a:ext>
                </a:extLst>
              </a:tr>
              <a:tr h="376049">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PAH</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1.19</a:t>
                      </a:r>
                    </a:p>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 </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0.89-1.61</a:t>
                      </a:r>
                    </a:p>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 </a:t>
                      </a:r>
                    </a:p>
                  </a:txBody>
                  <a:tcPr marL="68580" marR="68580" marT="0" marB="0" anchor="ctr"/>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1.13</a:t>
                      </a:r>
                    </a:p>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 </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0.84-1.53</a:t>
                      </a:r>
                    </a:p>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val="715754097"/>
                  </a:ext>
                </a:extLst>
              </a:tr>
              <a:tr h="376049">
                <a:tc>
                  <a:txBody>
                    <a:bodyPr/>
                    <a:lstStyle/>
                    <a:p>
                      <a:pPr>
                        <a:lnSpc>
                          <a:spcPct val="115000"/>
                        </a:lnSpc>
                        <a:spcAft>
                          <a:spcPts val="0"/>
                        </a:spcAft>
                      </a:pPr>
                      <a:r>
                        <a:rPr lang="en-GB" sz="1800" dirty="0">
                          <a:solidFill>
                            <a:schemeClr val="accent1">
                              <a:lumMod val="50000"/>
                            </a:schemeClr>
                          </a:solidFill>
                          <a:effectLst/>
                          <a:latin typeface="PP Object Sans" panose="00000500000000000000" pitchFamily="2" charset="0"/>
                        </a:rPr>
                        <a:t>DEE</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0.97</a:t>
                      </a:r>
                    </a:p>
                    <a:p>
                      <a:pPr>
                        <a:lnSpc>
                          <a:spcPct val="115000"/>
                        </a:lnSpc>
                        <a:spcAft>
                          <a:spcPts val="0"/>
                        </a:spcAft>
                      </a:pPr>
                      <a:r>
                        <a:rPr lang="en-GB" sz="1400" dirty="0">
                          <a:effectLst/>
                          <a:latin typeface="PP Object Sans" panose="00000500000000000000" pitchFamily="2" charset="0"/>
                          <a:ea typeface="Times New Roman" panose="02020603050405020304" pitchFamily="18" charset="0"/>
                          <a:cs typeface="Times New Roman" panose="02020603050405020304" pitchFamily="18" charset="0"/>
                        </a:rPr>
                        <a:t> </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0.74-1.28</a:t>
                      </a:r>
                    </a:p>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 </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0.92</a:t>
                      </a:r>
                    </a:p>
                    <a:p>
                      <a:pPr>
                        <a:lnSpc>
                          <a:spcPct val="115000"/>
                        </a:lnSpc>
                        <a:spcAft>
                          <a:spcPts val="0"/>
                        </a:spcAft>
                      </a:pPr>
                      <a:r>
                        <a:rPr lang="en-GB" sz="1400" dirty="0">
                          <a:effectLst/>
                          <a:latin typeface="PP Object Sans" panose="00000500000000000000" pitchFamily="2" charset="0"/>
                          <a:ea typeface="Times New Roman" panose="02020603050405020304" pitchFamily="18" charset="0"/>
                          <a:cs typeface="Times New Roman" panose="02020603050405020304" pitchFamily="18" charset="0"/>
                        </a:rPr>
                        <a:t> </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0.70-1.22</a:t>
                      </a:r>
                    </a:p>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val="2969236044"/>
                  </a:ext>
                </a:extLst>
              </a:tr>
              <a:tr h="409877">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Silica</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1.08</a:t>
                      </a:r>
                    </a:p>
                  </a:txBody>
                  <a:tcPr marL="68580" marR="68580" marT="0" marB="0" anchor="ctr"/>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0.73-1.60</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1.00</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0.67-1.48</a:t>
                      </a:r>
                    </a:p>
                  </a:txBody>
                  <a:tcPr marL="68580" marR="68580" marT="0" marB="0" anchor="ctr"/>
                </a:tc>
                <a:extLst>
                  <a:ext uri="{0D108BD9-81ED-4DB2-BD59-A6C34878D82A}">
                    <a16:rowId xmlns:a16="http://schemas.microsoft.com/office/drawing/2014/main" val="612471649"/>
                  </a:ext>
                </a:extLst>
              </a:tr>
              <a:tr h="376049">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Asbestos</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1.20</a:t>
                      </a:r>
                    </a:p>
                  </a:txBody>
                  <a:tcPr marL="68580" marR="68580" marT="0" marB="0" anchor="ctr"/>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0.85-1.70</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1.17</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0.83-1.66</a:t>
                      </a:r>
                    </a:p>
                  </a:txBody>
                  <a:tcPr marL="68580" marR="68580" marT="0" marB="0" anchor="ctr"/>
                </a:tc>
                <a:extLst>
                  <a:ext uri="{0D108BD9-81ED-4DB2-BD59-A6C34878D82A}">
                    <a16:rowId xmlns:a16="http://schemas.microsoft.com/office/drawing/2014/main" val="954266874"/>
                  </a:ext>
                </a:extLst>
              </a:tr>
            </a:tbl>
          </a:graphicData>
        </a:graphic>
      </p:graphicFrame>
      <p:graphicFrame>
        <p:nvGraphicFramePr>
          <p:cNvPr id="7" name="Table 6">
            <a:extLst>
              <a:ext uri="{FF2B5EF4-FFF2-40B4-BE49-F238E27FC236}">
                <a16:creationId xmlns:a16="http://schemas.microsoft.com/office/drawing/2014/main" id="{5BC5BE90-7F3B-479F-AD11-0924478CFED8}"/>
              </a:ext>
            </a:extLst>
          </p:cNvPr>
          <p:cNvGraphicFramePr>
            <a:graphicFrameLocks noGrp="1"/>
          </p:cNvGraphicFramePr>
          <p:nvPr>
            <p:extLst>
              <p:ext uri="{D42A27DB-BD31-4B8C-83A1-F6EECF244321}">
                <p14:modId xmlns:p14="http://schemas.microsoft.com/office/powerpoint/2010/main" val="1110192192"/>
              </p:ext>
            </p:extLst>
          </p:nvPr>
        </p:nvGraphicFramePr>
        <p:xfrm>
          <a:off x="552451" y="1775719"/>
          <a:ext cx="4800385" cy="4950714"/>
        </p:xfrm>
        <a:graphic>
          <a:graphicData uri="http://schemas.openxmlformats.org/drawingml/2006/table">
            <a:tbl>
              <a:tblPr firstRow="1" firstCol="1" bandRow="1">
                <a:tableStyleId>{5C22544A-7EE6-4342-B048-85BDC9FD1C3A}</a:tableStyleId>
              </a:tblPr>
              <a:tblGrid>
                <a:gridCol w="1374723">
                  <a:extLst>
                    <a:ext uri="{9D8B030D-6E8A-4147-A177-3AD203B41FA5}">
                      <a16:colId xmlns:a16="http://schemas.microsoft.com/office/drawing/2014/main" val="1440056014"/>
                    </a:ext>
                  </a:extLst>
                </a:gridCol>
                <a:gridCol w="587044">
                  <a:extLst>
                    <a:ext uri="{9D8B030D-6E8A-4147-A177-3AD203B41FA5}">
                      <a16:colId xmlns:a16="http://schemas.microsoft.com/office/drawing/2014/main" val="2650134592"/>
                    </a:ext>
                  </a:extLst>
                </a:gridCol>
                <a:gridCol w="1040332">
                  <a:extLst>
                    <a:ext uri="{9D8B030D-6E8A-4147-A177-3AD203B41FA5}">
                      <a16:colId xmlns:a16="http://schemas.microsoft.com/office/drawing/2014/main" val="4025377517"/>
                    </a:ext>
                  </a:extLst>
                </a:gridCol>
                <a:gridCol w="700505">
                  <a:extLst>
                    <a:ext uri="{9D8B030D-6E8A-4147-A177-3AD203B41FA5}">
                      <a16:colId xmlns:a16="http://schemas.microsoft.com/office/drawing/2014/main" val="1531354469"/>
                    </a:ext>
                  </a:extLst>
                </a:gridCol>
                <a:gridCol w="1097781">
                  <a:extLst>
                    <a:ext uri="{9D8B030D-6E8A-4147-A177-3AD203B41FA5}">
                      <a16:colId xmlns:a16="http://schemas.microsoft.com/office/drawing/2014/main" val="4206400014"/>
                    </a:ext>
                  </a:extLst>
                </a:gridCol>
              </a:tblGrid>
              <a:tr h="303475">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Exposures</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OR</a:t>
                      </a:r>
                      <a:r>
                        <a:rPr lang="en-GB" sz="1800" b="1" baseline="30000">
                          <a:solidFill>
                            <a:schemeClr val="accent1">
                              <a:lumMod val="50000"/>
                            </a:schemeClr>
                          </a:solidFill>
                          <a:effectLst/>
                          <a:latin typeface="PP Object Sans" panose="00000500000000000000" pitchFamily="2" charset="0"/>
                        </a:rPr>
                        <a:t>*</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95%CI</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OR</a:t>
                      </a:r>
                      <a:r>
                        <a:rPr lang="en-GB" sz="1800" b="1" baseline="30000" dirty="0">
                          <a:solidFill>
                            <a:schemeClr val="accent1">
                              <a:lumMod val="50000"/>
                            </a:schemeClr>
                          </a:solidFill>
                          <a:effectLst/>
                          <a:latin typeface="PP Object Sans" panose="00000500000000000000" pitchFamily="2" charset="0"/>
                        </a:rPr>
                        <a:t>**</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95%CI</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2618650343"/>
                  </a:ext>
                </a:extLst>
              </a:tr>
              <a:tr h="303475">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Chromium</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a:solidFill>
                            <a:schemeClr val="accent1">
                              <a:lumMod val="50000"/>
                            </a:schemeClr>
                          </a:solidFill>
                          <a:effectLst/>
                          <a:latin typeface="PP Object Sans" panose="00000500000000000000" pitchFamily="2" charset="0"/>
                        </a:rPr>
                        <a:t> </a:t>
                      </a:r>
                      <a:endParaRPr lang="en-GB" sz="180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a:solidFill>
                            <a:schemeClr val="accent1">
                              <a:lumMod val="50000"/>
                            </a:schemeClr>
                          </a:solidFill>
                          <a:effectLst/>
                          <a:latin typeface="PP Object Sans" panose="00000500000000000000" pitchFamily="2" charset="0"/>
                        </a:rPr>
                        <a:t> </a:t>
                      </a:r>
                      <a:endParaRPr lang="en-GB" sz="180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a:solidFill>
                            <a:schemeClr val="accent1">
                              <a:lumMod val="50000"/>
                            </a:schemeClr>
                          </a:solidFill>
                          <a:effectLst/>
                          <a:latin typeface="PP Object Sans" panose="00000500000000000000" pitchFamily="2" charset="0"/>
                        </a:rPr>
                        <a:t> </a:t>
                      </a:r>
                      <a:endParaRPr lang="en-GB" sz="180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dirty="0">
                          <a:solidFill>
                            <a:schemeClr val="accent1">
                              <a:lumMod val="50000"/>
                            </a:schemeClr>
                          </a:solidFill>
                          <a:effectLst/>
                          <a:latin typeface="PP Object Sans" panose="00000500000000000000" pitchFamily="2" charset="0"/>
                        </a:rPr>
                        <a:t> </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extLst>
                  <a:ext uri="{0D108BD9-81ED-4DB2-BD59-A6C34878D82A}">
                    <a16:rowId xmlns:a16="http://schemas.microsoft.com/office/drawing/2014/main" val="1288846219"/>
                  </a:ext>
                </a:extLst>
              </a:tr>
              <a:tr h="236036">
                <a:tc>
                  <a:txBody>
                    <a:bodyPr/>
                    <a:lstStyle/>
                    <a:p>
                      <a:pPr>
                        <a:lnSpc>
                          <a:spcPct val="115000"/>
                        </a:lnSpc>
                        <a:spcAft>
                          <a:spcPts val="0"/>
                        </a:spcAft>
                      </a:pPr>
                      <a:r>
                        <a:rPr lang="en-GB" sz="1400" b="0" dirty="0">
                          <a:effectLst/>
                          <a:latin typeface="PP Object Sans" panose="00000500000000000000" pitchFamily="2" charset="0"/>
                        </a:rPr>
                        <a:t>Low </a:t>
                      </a:r>
                      <a:endParaRPr lang="en-GB" sz="1400" b="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400">
                          <a:effectLst/>
                          <a:latin typeface="PP Object Sans" panose="00000500000000000000" pitchFamily="2" charset="0"/>
                        </a:rPr>
                        <a:t>1.04</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0.88-1.23</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0.98</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dirty="0">
                          <a:effectLst/>
                          <a:latin typeface="PP Object Sans" panose="00000500000000000000" pitchFamily="2" charset="0"/>
                        </a:rPr>
                        <a:t>0.82-1.16</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1749249926"/>
                  </a:ext>
                </a:extLst>
              </a:tr>
              <a:tr h="236036">
                <a:tc>
                  <a:txBody>
                    <a:bodyPr/>
                    <a:lstStyle/>
                    <a:p>
                      <a:pPr>
                        <a:lnSpc>
                          <a:spcPct val="115000"/>
                        </a:lnSpc>
                        <a:spcAft>
                          <a:spcPts val="0"/>
                        </a:spcAft>
                      </a:pPr>
                      <a:r>
                        <a:rPr lang="en-GB" sz="1400" b="0" dirty="0">
                          <a:effectLst/>
                          <a:latin typeface="PP Object Sans" panose="00000500000000000000" pitchFamily="2" charset="0"/>
                        </a:rPr>
                        <a:t>High </a:t>
                      </a:r>
                      <a:endParaRPr lang="en-GB" sz="1400" b="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400" dirty="0">
                          <a:effectLst/>
                          <a:latin typeface="PP Object Sans" panose="00000500000000000000" pitchFamily="2" charset="0"/>
                        </a:rPr>
                        <a:t>1.32</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0.84-2.09</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1.23</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0.77-1.96</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1116262457"/>
                  </a:ext>
                </a:extLst>
              </a:tr>
              <a:tr h="303475">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Nickel</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extLst>
                  <a:ext uri="{0D108BD9-81ED-4DB2-BD59-A6C34878D82A}">
                    <a16:rowId xmlns:a16="http://schemas.microsoft.com/office/drawing/2014/main" val="282486851"/>
                  </a:ext>
                </a:extLst>
              </a:tr>
              <a:tr h="236036">
                <a:tc>
                  <a:txBody>
                    <a:bodyPr/>
                    <a:lstStyle/>
                    <a:p>
                      <a:pPr>
                        <a:lnSpc>
                          <a:spcPct val="115000"/>
                        </a:lnSpc>
                        <a:spcAft>
                          <a:spcPts val="0"/>
                        </a:spcAft>
                      </a:pPr>
                      <a:r>
                        <a:rPr lang="en-GB" sz="1400" b="0" dirty="0">
                          <a:effectLst/>
                          <a:latin typeface="PP Object Sans" panose="00000500000000000000" pitchFamily="2" charset="0"/>
                        </a:rPr>
                        <a:t>Low </a:t>
                      </a:r>
                      <a:endParaRPr lang="en-GB" sz="1400" b="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400">
                          <a:effectLst/>
                          <a:latin typeface="PP Object Sans" panose="00000500000000000000" pitchFamily="2" charset="0"/>
                        </a:rPr>
                        <a:t>0.88</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0.69-1.11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0.84</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dirty="0">
                          <a:effectLst/>
                          <a:latin typeface="PP Object Sans" panose="00000500000000000000" pitchFamily="2" charset="0"/>
                        </a:rPr>
                        <a:t>0.66-1.06</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3351773786"/>
                  </a:ext>
                </a:extLst>
              </a:tr>
              <a:tr h="236036">
                <a:tc>
                  <a:txBody>
                    <a:bodyPr/>
                    <a:lstStyle/>
                    <a:p>
                      <a:pPr>
                        <a:lnSpc>
                          <a:spcPct val="115000"/>
                        </a:lnSpc>
                        <a:spcAft>
                          <a:spcPts val="0"/>
                        </a:spcAft>
                      </a:pPr>
                      <a:r>
                        <a:rPr lang="en-GB" sz="1400" b="0" dirty="0">
                          <a:effectLst/>
                          <a:latin typeface="PP Object Sans" panose="00000500000000000000" pitchFamily="2" charset="0"/>
                        </a:rPr>
                        <a:t>High </a:t>
                      </a:r>
                      <a:endParaRPr lang="en-GB" sz="1400" b="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400">
                          <a:effectLst/>
                          <a:latin typeface="PP Object Sans" panose="00000500000000000000" pitchFamily="2" charset="0"/>
                        </a:rPr>
                        <a:t>1.22</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0.77-1.92</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1.12</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0.70-1.78</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696242705"/>
                  </a:ext>
                </a:extLst>
              </a:tr>
              <a:tr h="269755">
                <a:tc>
                  <a:txBody>
                    <a:bodyPr/>
                    <a:lstStyle/>
                    <a:p>
                      <a:pPr>
                        <a:lnSpc>
                          <a:spcPct val="115000"/>
                        </a:lnSpc>
                        <a:spcAft>
                          <a:spcPts val="0"/>
                        </a:spcAft>
                      </a:pPr>
                      <a:r>
                        <a:rPr lang="en-GB" sz="1600" b="1" dirty="0">
                          <a:solidFill>
                            <a:schemeClr val="accent1">
                              <a:lumMod val="50000"/>
                            </a:schemeClr>
                          </a:solidFill>
                          <a:effectLst/>
                          <a:latin typeface="PP Object Sans" panose="00000500000000000000" pitchFamily="2" charset="0"/>
                        </a:rPr>
                        <a:t>PAH</a:t>
                      </a:r>
                      <a:endParaRPr lang="en-GB" sz="16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600" b="1">
                          <a:solidFill>
                            <a:schemeClr val="accent1">
                              <a:lumMod val="50000"/>
                            </a:schemeClr>
                          </a:solidFill>
                          <a:effectLst/>
                          <a:latin typeface="PP Object Sans" panose="00000500000000000000" pitchFamily="2" charset="0"/>
                        </a:rPr>
                        <a:t> </a:t>
                      </a:r>
                      <a:endParaRPr lang="en-GB" sz="16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600" b="1">
                          <a:solidFill>
                            <a:schemeClr val="accent1">
                              <a:lumMod val="50000"/>
                            </a:schemeClr>
                          </a:solidFill>
                          <a:effectLst/>
                          <a:latin typeface="PP Object Sans" panose="00000500000000000000" pitchFamily="2" charset="0"/>
                        </a:rPr>
                        <a:t> </a:t>
                      </a:r>
                      <a:endParaRPr lang="en-GB" sz="16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600" b="1">
                          <a:solidFill>
                            <a:schemeClr val="accent1">
                              <a:lumMod val="50000"/>
                            </a:schemeClr>
                          </a:solidFill>
                          <a:effectLst/>
                          <a:latin typeface="PP Object Sans" panose="00000500000000000000" pitchFamily="2" charset="0"/>
                        </a:rPr>
                        <a:t> </a:t>
                      </a:r>
                      <a:endParaRPr lang="en-GB" sz="16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600" b="1" dirty="0">
                          <a:solidFill>
                            <a:schemeClr val="accent1">
                              <a:lumMod val="50000"/>
                            </a:schemeClr>
                          </a:solidFill>
                          <a:effectLst/>
                          <a:latin typeface="PP Object Sans" panose="00000500000000000000" pitchFamily="2" charset="0"/>
                        </a:rPr>
                        <a:t> </a:t>
                      </a:r>
                      <a:endParaRPr lang="en-GB" sz="16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extLst>
                  <a:ext uri="{0D108BD9-81ED-4DB2-BD59-A6C34878D82A}">
                    <a16:rowId xmlns:a16="http://schemas.microsoft.com/office/drawing/2014/main" val="115580199"/>
                  </a:ext>
                </a:extLst>
              </a:tr>
              <a:tr h="236036">
                <a:tc>
                  <a:txBody>
                    <a:bodyPr/>
                    <a:lstStyle/>
                    <a:p>
                      <a:pPr>
                        <a:lnSpc>
                          <a:spcPct val="115000"/>
                        </a:lnSpc>
                        <a:spcAft>
                          <a:spcPts val="0"/>
                        </a:spcAft>
                      </a:pPr>
                      <a:r>
                        <a:rPr lang="en-GB" sz="1400" b="0" dirty="0">
                          <a:effectLst/>
                          <a:latin typeface="PP Object Sans" panose="00000500000000000000" pitchFamily="2" charset="0"/>
                        </a:rPr>
                        <a:t>Low </a:t>
                      </a:r>
                      <a:endParaRPr lang="en-GB" sz="1400" b="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400">
                          <a:effectLst/>
                          <a:latin typeface="PP Object Sans" panose="00000500000000000000" pitchFamily="2" charset="0"/>
                        </a:rPr>
                        <a:t>1.03</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0.87-1.22</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1.00</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dirty="0">
                          <a:effectLst/>
                          <a:latin typeface="PP Object Sans" panose="00000500000000000000" pitchFamily="2" charset="0"/>
                        </a:rPr>
                        <a:t>0.84-1.19</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3198451590"/>
                  </a:ext>
                </a:extLst>
              </a:tr>
              <a:tr h="236036">
                <a:tc>
                  <a:txBody>
                    <a:bodyPr/>
                    <a:lstStyle/>
                    <a:p>
                      <a:pPr>
                        <a:lnSpc>
                          <a:spcPct val="115000"/>
                        </a:lnSpc>
                        <a:spcAft>
                          <a:spcPts val="0"/>
                        </a:spcAft>
                      </a:pPr>
                      <a:r>
                        <a:rPr lang="en-GB" sz="1400" b="0" dirty="0">
                          <a:effectLst/>
                          <a:latin typeface="PP Object Sans" panose="00000500000000000000" pitchFamily="2" charset="0"/>
                        </a:rPr>
                        <a:t>High </a:t>
                      </a:r>
                      <a:endParaRPr lang="en-GB" sz="1400" b="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400">
                          <a:effectLst/>
                          <a:latin typeface="PP Object Sans" panose="00000500000000000000" pitchFamily="2" charset="0"/>
                        </a:rPr>
                        <a:t>0.72</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0.46-1.14</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0.71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0.45-1.12</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2755247655"/>
                  </a:ext>
                </a:extLst>
              </a:tr>
              <a:tr h="303475">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DEE</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extLst>
                  <a:ext uri="{0D108BD9-81ED-4DB2-BD59-A6C34878D82A}">
                    <a16:rowId xmlns:a16="http://schemas.microsoft.com/office/drawing/2014/main" val="542340566"/>
                  </a:ext>
                </a:extLst>
              </a:tr>
              <a:tr h="236036">
                <a:tc>
                  <a:txBody>
                    <a:bodyPr/>
                    <a:lstStyle/>
                    <a:p>
                      <a:pPr>
                        <a:lnSpc>
                          <a:spcPct val="115000"/>
                        </a:lnSpc>
                        <a:spcAft>
                          <a:spcPts val="0"/>
                        </a:spcAft>
                      </a:pPr>
                      <a:r>
                        <a:rPr lang="en-GB" sz="1400" b="0" dirty="0">
                          <a:effectLst/>
                          <a:latin typeface="PP Object Sans" panose="00000500000000000000" pitchFamily="2" charset="0"/>
                        </a:rPr>
                        <a:t>Low </a:t>
                      </a:r>
                      <a:endParaRPr lang="en-GB" sz="1400" b="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400">
                          <a:effectLst/>
                          <a:latin typeface="PP Object Sans" panose="00000500000000000000" pitchFamily="2" charset="0"/>
                        </a:rPr>
                        <a:t>1.07</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0.94-1.20</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1.03</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dirty="0">
                          <a:effectLst/>
                          <a:latin typeface="PP Object Sans" panose="00000500000000000000" pitchFamily="2" charset="0"/>
                        </a:rPr>
                        <a:t>0.91-1.16</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501890535"/>
                  </a:ext>
                </a:extLst>
              </a:tr>
              <a:tr h="236036">
                <a:tc>
                  <a:txBody>
                    <a:bodyPr/>
                    <a:lstStyle/>
                    <a:p>
                      <a:pPr>
                        <a:lnSpc>
                          <a:spcPct val="115000"/>
                        </a:lnSpc>
                        <a:spcAft>
                          <a:spcPts val="0"/>
                        </a:spcAft>
                      </a:pPr>
                      <a:r>
                        <a:rPr lang="en-GB" sz="1400" b="0" dirty="0">
                          <a:effectLst/>
                          <a:latin typeface="PP Object Sans" panose="00000500000000000000" pitchFamily="2" charset="0"/>
                        </a:rPr>
                        <a:t>High </a:t>
                      </a:r>
                      <a:endParaRPr lang="en-GB" sz="1400" b="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400">
                          <a:effectLst/>
                          <a:latin typeface="PP Object Sans" panose="00000500000000000000" pitchFamily="2" charset="0"/>
                        </a:rPr>
                        <a:t>1.24</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0.85-1.82</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1.21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0.82-1.77</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1853657485"/>
                  </a:ext>
                </a:extLst>
              </a:tr>
              <a:tr h="303475">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Silica</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extLst>
                  <a:ext uri="{0D108BD9-81ED-4DB2-BD59-A6C34878D82A}">
                    <a16:rowId xmlns:a16="http://schemas.microsoft.com/office/drawing/2014/main" val="1402253701"/>
                  </a:ext>
                </a:extLst>
              </a:tr>
              <a:tr h="236036">
                <a:tc>
                  <a:txBody>
                    <a:bodyPr/>
                    <a:lstStyle/>
                    <a:p>
                      <a:pPr>
                        <a:lnSpc>
                          <a:spcPct val="115000"/>
                        </a:lnSpc>
                        <a:spcAft>
                          <a:spcPts val="0"/>
                        </a:spcAft>
                      </a:pPr>
                      <a:r>
                        <a:rPr lang="en-GB" sz="1400" b="0" dirty="0">
                          <a:effectLst/>
                          <a:latin typeface="PP Object Sans" panose="00000500000000000000" pitchFamily="2" charset="0"/>
                        </a:rPr>
                        <a:t>Low </a:t>
                      </a:r>
                      <a:endParaRPr lang="en-GB" sz="1400" b="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400">
                          <a:effectLst/>
                          <a:latin typeface="PP Object Sans" panose="00000500000000000000" pitchFamily="2" charset="0"/>
                        </a:rPr>
                        <a:t>1.11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0.94-1.33</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1.04</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dirty="0">
                          <a:effectLst/>
                          <a:latin typeface="PP Object Sans" panose="00000500000000000000" pitchFamily="2" charset="0"/>
                        </a:rPr>
                        <a:t>0.87-1.24</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1695465554"/>
                  </a:ext>
                </a:extLst>
              </a:tr>
              <a:tr h="236036">
                <a:tc>
                  <a:txBody>
                    <a:bodyPr/>
                    <a:lstStyle/>
                    <a:p>
                      <a:pPr>
                        <a:lnSpc>
                          <a:spcPct val="115000"/>
                        </a:lnSpc>
                        <a:spcAft>
                          <a:spcPts val="0"/>
                        </a:spcAft>
                      </a:pPr>
                      <a:r>
                        <a:rPr lang="en-GB" sz="1400" b="0" dirty="0">
                          <a:effectLst/>
                          <a:latin typeface="PP Object Sans" panose="00000500000000000000" pitchFamily="2" charset="0"/>
                        </a:rPr>
                        <a:t>High </a:t>
                      </a:r>
                      <a:endParaRPr lang="en-GB" sz="1400" b="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400">
                          <a:effectLst/>
                          <a:latin typeface="PP Object Sans" panose="00000500000000000000" pitchFamily="2" charset="0"/>
                        </a:rPr>
                        <a:t>2.29</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1.67-3.12</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2.20</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1.60-3.01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1158753418"/>
                  </a:ext>
                </a:extLst>
              </a:tr>
              <a:tr h="303475">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Asbestos</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extLst>
                  <a:ext uri="{0D108BD9-81ED-4DB2-BD59-A6C34878D82A}">
                    <a16:rowId xmlns:a16="http://schemas.microsoft.com/office/drawing/2014/main" val="2755070694"/>
                  </a:ext>
                </a:extLst>
              </a:tr>
              <a:tr h="236036">
                <a:tc>
                  <a:txBody>
                    <a:bodyPr/>
                    <a:lstStyle/>
                    <a:p>
                      <a:pPr>
                        <a:lnSpc>
                          <a:spcPct val="115000"/>
                        </a:lnSpc>
                        <a:spcAft>
                          <a:spcPts val="0"/>
                        </a:spcAft>
                      </a:pPr>
                      <a:r>
                        <a:rPr lang="en-GB" sz="1400" b="0" dirty="0">
                          <a:effectLst/>
                          <a:latin typeface="PP Object Sans" panose="00000500000000000000" pitchFamily="2" charset="0"/>
                        </a:rPr>
                        <a:t>Low </a:t>
                      </a:r>
                      <a:endParaRPr lang="en-GB" sz="1400" b="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400">
                          <a:effectLst/>
                          <a:latin typeface="PP Object Sans" panose="00000500000000000000" pitchFamily="2" charset="0"/>
                        </a:rPr>
                        <a:t>1.11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0.97-1.27</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1.06</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dirty="0">
                          <a:effectLst/>
                          <a:latin typeface="PP Object Sans" panose="00000500000000000000" pitchFamily="2" charset="0"/>
                        </a:rPr>
                        <a:t>0.93-1.21</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2650137518"/>
                  </a:ext>
                </a:extLst>
              </a:tr>
              <a:tr h="236036">
                <a:tc>
                  <a:txBody>
                    <a:bodyPr/>
                    <a:lstStyle/>
                    <a:p>
                      <a:pPr>
                        <a:lnSpc>
                          <a:spcPct val="115000"/>
                        </a:lnSpc>
                        <a:spcAft>
                          <a:spcPts val="0"/>
                        </a:spcAft>
                      </a:pPr>
                      <a:r>
                        <a:rPr lang="en-GB" sz="1400" b="0" dirty="0">
                          <a:effectLst/>
                          <a:latin typeface="PP Object Sans" panose="00000500000000000000" pitchFamily="2" charset="0"/>
                        </a:rPr>
                        <a:t>High </a:t>
                      </a:r>
                      <a:endParaRPr lang="en-GB" sz="1400" b="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b"/>
                </a:tc>
                <a:tc>
                  <a:txBody>
                    <a:bodyPr/>
                    <a:lstStyle/>
                    <a:p>
                      <a:pPr>
                        <a:lnSpc>
                          <a:spcPct val="115000"/>
                        </a:lnSpc>
                        <a:spcAft>
                          <a:spcPts val="0"/>
                        </a:spcAft>
                      </a:pPr>
                      <a:r>
                        <a:rPr lang="en-GB" sz="1400" dirty="0">
                          <a:effectLst/>
                          <a:latin typeface="PP Object Sans" panose="00000500000000000000" pitchFamily="2" charset="0"/>
                        </a:rPr>
                        <a:t>0.89</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0.65-1.21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a:effectLst/>
                          <a:latin typeface="PP Object Sans" panose="00000500000000000000" pitchFamily="2" charset="0"/>
                        </a:rPr>
                        <a:t>0.84</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tc>
                  <a:txBody>
                    <a:bodyPr/>
                    <a:lstStyle/>
                    <a:p>
                      <a:pPr>
                        <a:lnSpc>
                          <a:spcPct val="115000"/>
                        </a:lnSpc>
                        <a:spcAft>
                          <a:spcPts val="0"/>
                        </a:spcAft>
                      </a:pPr>
                      <a:r>
                        <a:rPr lang="en-GB" sz="1400" dirty="0">
                          <a:effectLst/>
                          <a:latin typeface="PP Object Sans" panose="00000500000000000000" pitchFamily="2" charset="0"/>
                        </a:rPr>
                        <a:t>0.61-1.15</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7380" marR="57380" marT="0" marB="0" anchor="ctr"/>
                </a:tc>
                <a:extLst>
                  <a:ext uri="{0D108BD9-81ED-4DB2-BD59-A6C34878D82A}">
                    <a16:rowId xmlns:a16="http://schemas.microsoft.com/office/drawing/2014/main" val="2816276158"/>
                  </a:ext>
                </a:extLst>
              </a:tr>
            </a:tbl>
          </a:graphicData>
        </a:graphic>
      </p:graphicFrame>
      <p:sp>
        <p:nvSpPr>
          <p:cNvPr id="18" name="TextBox 17">
            <a:extLst>
              <a:ext uri="{FF2B5EF4-FFF2-40B4-BE49-F238E27FC236}">
                <a16:creationId xmlns:a16="http://schemas.microsoft.com/office/drawing/2014/main" id="{4A935D4D-E864-4EAF-AD0F-6E0DFBEDCF34}"/>
              </a:ext>
            </a:extLst>
          </p:cNvPr>
          <p:cNvSpPr txBox="1"/>
          <p:nvPr/>
        </p:nvSpPr>
        <p:spPr>
          <a:xfrm>
            <a:off x="716076" y="1400133"/>
            <a:ext cx="4980680" cy="369332"/>
          </a:xfrm>
          <a:prstGeom prst="rect">
            <a:avLst/>
          </a:prstGeom>
          <a:noFill/>
        </p:spPr>
        <p:txBody>
          <a:bodyPr wrap="square">
            <a:spAutoFit/>
          </a:bodyPr>
          <a:lstStyle/>
          <a:p>
            <a:r>
              <a:rPr lang="en-GB" sz="1800" b="1" dirty="0">
                <a:effectLst/>
                <a:latin typeface="PP Object Sans" panose="00000500000000000000" pitchFamily="2" charset="0"/>
                <a:ea typeface="Times New Roman" panose="02020603050405020304" pitchFamily="18" charset="0"/>
              </a:rPr>
              <a:t>Paternal exposure around conception</a:t>
            </a:r>
            <a:endParaRPr lang="en-GB" dirty="0">
              <a:latin typeface="PP Object Sans" panose="00000500000000000000" pitchFamily="2" charset="0"/>
            </a:endParaRPr>
          </a:p>
        </p:txBody>
      </p:sp>
      <p:sp>
        <p:nvSpPr>
          <p:cNvPr id="20" name="TextBox 19">
            <a:extLst>
              <a:ext uri="{FF2B5EF4-FFF2-40B4-BE49-F238E27FC236}">
                <a16:creationId xmlns:a16="http://schemas.microsoft.com/office/drawing/2014/main" id="{24EBD4C1-F017-4FDF-89FE-1A083E680971}"/>
              </a:ext>
            </a:extLst>
          </p:cNvPr>
          <p:cNvSpPr txBox="1"/>
          <p:nvPr/>
        </p:nvSpPr>
        <p:spPr>
          <a:xfrm>
            <a:off x="6594588" y="1425567"/>
            <a:ext cx="5476022" cy="369332"/>
          </a:xfrm>
          <a:prstGeom prst="rect">
            <a:avLst/>
          </a:prstGeom>
          <a:noFill/>
        </p:spPr>
        <p:txBody>
          <a:bodyPr wrap="square">
            <a:spAutoFit/>
          </a:bodyPr>
          <a:lstStyle/>
          <a:p>
            <a:r>
              <a:rPr lang="en-GB" sz="1800" b="1" dirty="0">
                <a:effectLst/>
                <a:latin typeface="PP Object Sans" panose="00000500000000000000" pitchFamily="2" charset="0"/>
                <a:ea typeface="Times New Roman" panose="02020603050405020304" pitchFamily="18" charset="0"/>
              </a:rPr>
              <a:t>Maternal exposure during pregnancy</a:t>
            </a:r>
            <a:endParaRPr lang="en-GB" dirty="0">
              <a:latin typeface="PP Object Sans" panose="00000500000000000000" pitchFamily="2" charset="0"/>
            </a:endParaRPr>
          </a:p>
        </p:txBody>
      </p:sp>
      <p:sp>
        <p:nvSpPr>
          <p:cNvPr id="11" name="Rectangle 10">
            <a:extLst>
              <a:ext uri="{FF2B5EF4-FFF2-40B4-BE49-F238E27FC236}">
                <a16:creationId xmlns:a16="http://schemas.microsoft.com/office/drawing/2014/main" id="{616330D1-36C4-4883-8A9C-61272395AD71}"/>
              </a:ext>
            </a:extLst>
          </p:cNvPr>
          <p:cNvSpPr/>
          <p:nvPr/>
        </p:nvSpPr>
        <p:spPr>
          <a:xfrm>
            <a:off x="552450" y="5712903"/>
            <a:ext cx="4808881" cy="2265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Box 9">
            <a:extLst>
              <a:ext uri="{FF2B5EF4-FFF2-40B4-BE49-F238E27FC236}">
                <a16:creationId xmlns:a16="http://schemas.microsoft.com/office/drawing/2014/main" id="{E1382C5F-D014-40CB-A53A-6D8F2573AF4F}"/>
              </a:ext>
            </a:extLst>
          </p:cNvPr>
          <p:cNvSpPr txBox="1">
            <a:spLocks noChangeArrowheads="1"/>
          </p:cNvSpPr>
          <p:nvPr/>
        </p:nvSpPr>
        <p:spPr bwMode="auto">
          <a:xfrm>
            <a:off x="1247754" y="31022"/>
            <a:ext cx="10693667" cy="1315313"/>
          </a:xfrm>
          <a:prstGeom prst="rect">
            <a:avLst/>
          </a:prstGeom>
          <a:noFill/>
          <a:ln w="9525">
            <a:noFill/>
            <a:miter lim="800000"/>
            <a:headEnd/>
            <a:tailEnd/>
          </a:ln>
        </p:spPr>
        <p:txBody>
          <a:bodyPr wrap="square" lIns="38180" tIns="19090" rIns="38180" bIns="1909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82075" fontAlgn="auto">
              <a:spcAft>
                <a:spcPts val="0"/>
              </a:spcAft>
              <a:buClr>
                <a:schemeClr val="accent1">
                  <a:lumMod val="50000"/>
                </a:schemeClr>
              </a:buClr>
              <a:buSzPct val="80000"/>
              <a:buNone/>
            </a:pPr>
            <a:r>
              <a:rPr lang="en-US" sz="2800" b="1" dirty="0">
                <a:latin typeface="PP Object Sans" panose="00000500000000000000" pitchFamily="2" charset="0"/>
              </a:rPr>
              <a:t>Results</a:t>
            </a:r>
          </a:p>
          <a:p>
            <a:pPr marL="0" indent="0" algn="ctr" defTabSz="382075" fontAlgn="auto">
              <a:spcAft>
                <a:spcPts val="0"/>
              </a:spcAft>
              <a:buClr>
                <a:schemeClr val="accent1">
                  <a:lumMod val="50000"/>
                </a:schemeClr>
              </a:buClr>
              <a:buSzPct val="80000"/>
              <a:buNone/>
            </a:pPr>
            <a:r>
              <a:rPr lang="en-US" sz="2800" b="1" dirty="0">
                <a:latin typeface="PP Object Sans" panose="00000500000000000000" pitchFamily="2" charset="0"/>
              </a:rPr>
              <a:t>Pooled analysis for parental exposure and childhood acute lymphoblastic leukemia (ALL)</a:t>
            </a:r>
          </a:p>
        </p:txBody>
      </p:sp>
      <p:sp>
        <p:nvSpPr>
          <p:cNvPr id="10" name="TextBox 9">
            <a:extLst>
              <a:ext uri="{FF2B5EF4-FFF2-40B4-BE49-F238E27FC236}">
                <a16:creationId xmlns:a16="http://schemas.microsoft.com/office/drawing/2014/main" id="{AF709D1E-537D-4808-BBCA-EE1B021778A4}"/>
              </a:ext>
            </a:extLst>
          </p:cNvPr>
          <p:cNvSpPr txBox="1"/>
          <p:nvPr/>
        </p:nvSpPr>
        <p:spPr>
          <a:xfrm>
            <a:off x="6213043" y="4788896"/>
            <a:ext cx="5632213" cy="400110"/>
          </a:xfrm>
          <a:prstGeom prst="rect">
            <a:avLst/>
          </a:prstGeom>
          <a:noFill/>
        </p:spPr>
        <p:txBody>
          <a:bodyPr wrap="square">
            <a:spAutoFit/>
          </a:bodyPr>
          <a:lstStyle/>
          <a:p>
            <a:r>
              <a:rPr lang="en-GB" sz="1000" b="1" dirty="0">
                <a:latin typeface="PP Object Sans" panose="00000500000000000000" pitchFamily="2" charset="0"/>
              </a:rPr>
              <a:t>*</a:t>
            </a:r>
            <a:r>
              <a:rPr lang="en-GB" sz="1000" dirty="0">
                <a:latin typeface="PP Object Sans" panose="00000500000000000000" pitchFamily="2" charset="0"/>
              </a:rPr>
              <a:t>Adjusted for child's age and sex, and study</a:t>
            </a:r>
          </a:p>
          <a:p>
            <a:r>
              <a:rPr lang="en-GB" sz="1000" b="1" dirty="0">
                <a:latin typeface="PP Object Sans" panose="00000500000000000000" pitchFamily="2" charset="0"/>
              </a:rPr>
              <a:t>**</a:t>
            </a:r>
            <a:r>
              <a:rPr lang="en-GB" sz="1000" dirty="0">
                <a:latin typeface="PP Object Sans" panose="00000500000000000000" pitchFamily="2" charset="0"/>
              </a:rPr>
              <a:t>Adjusted for child's age and sex, study and highest level of education of either parent </a:t>
            </a:r>
          </a:p>
        </p:txBody>
      </p:sp>
      <p:pic>
        <p:nvPicPr>
          <p:cNvPr id="14" name="Audio 13">
            <a:hlinkClick r:id="" action="ppaction://media"/>
            <a:extLst>
              <a:ext uri="{FF2B5EF4-FFF2-40B4-BE49-F238E27FC236}">
                <a16:creationId xmlns:a16="http://schemas.microsoft.com/office/drawing/2014/main" id="{8AB1A706-CF10-42D0-9D52-9FCDCBDB383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1654406329"/>
      </p:ext>
    </p:extLst>
  </p:cSld>
  <p:clrMapOvr>
    <a:masterClrMapping/>
  </p:clrMapOvr>
  <mc:AlternateContent xmlns:mc="http://schemas.openxmlformats.org/markup-compatibility/2006" xmlns:p14="http://schemas.microsoft.com/office/powerpoint/2010/main">
    <mc:Choice Requires="p14">
      <p:transition spd="slow" p14:dur="2000" advTm="7378"/>
    </mc:Choice>
    <mc:Fallback xmlns="">
      <p:transition spd="slow" advTm="73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660A13E-B9C7-4078-832B-DD62A3B6062F}"/>
              </a:ext>
            </a:extLst>
          </p:cNvPr>
          <p:cNvSpPr>
            <a:spLocks noGrp="1"/>
          </p:cNvSpPr>
          <p:nvPr>
            <p:ph type="body" sz="quarter" idx="12"/>
          </p:nvPr>
        </p:nvSpPr>
        <p:spPr/>
        <p:txBody>
          <a:bodyPr/>
          <a:lstStyle/>
          <a:p>
            <a:endParaRPr lang="en-GB"/>
          </a:p>
        </p:txBody>
      </p:sp>
      <p:sp>
        <p:nvSpPr>
          <p:cNvPr id="10" name="Text Box 9">
            <a:extLst>
              <a:ext uri="{FF2B5EF4-FFF2-40B4-BE49-F238E27FC236}">
                <a16:creationId xmlns:a16="http://schemas.microsoft.com/office/drawing/2014/main" id="{804A2CEB-33CA-4409-A2A4-34F5E6924A61}"/>
              </a:ext>
            </a:extLst>
          </p:cNvPr>
          <p:cNvSpPr txBox="1">
            <a:spLocks noChangeArrowheads="1"/>
          </p:cNvSpPr>
          <p:nvPr/>
        </p:nvSpPr>
        <p:spPr bwMode="auto">
          <a:xfrm>
            <a:off x="720787" y="218069"/>
            <a:ext cx="11182839" cy="927514"/>
          </a:xfrm>
          <a:prstGeom prst="rect">
            <a:avLst/>
          </a:prstGeom>
          <a:noFill/>
          <a:ln w="9525">
            <a:noFill/>
            <a:miter lim="800000"/>
            <a:headEnd/>
            <a:tailEnd/>
          </a:ln>
        </p:spPr>
        <p:txBody>
          <a:bodyPr wrap="square" lIns="38180" tIns="19090" rIns="38180" bIns="1909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82075" fontAlgn="auto">
              <a:spcAft>
                <a:spcPts val="0"/>
              </a:spcAft>
              <a:buClr>
                <a:schemeClr val="accent1">
                  <a:lumMod val="50000"/>
                </a:schemeClr>
              </a:buClr>
              <a:buSzPct val="80000"/>
              <a:buNone/>
            </a:pPr>
            <a:r>
              <a:rPr lang="en-US" sz="2800" b="1" dirty="0">
                <a:latin typeface="PP Object Sans" panose="00000500000000000000" pitchFamily="2" charset="0"/>
              </a:rPr>
              <a:t>Pooled analysis for parental exposure and childhood </a:t>
            </a:r>
          </a:p>
          <a:p>
            <a:pPr marL="0" indent="0" algn="ctr" defTabSz="382075" fontAlgn="auto">
              <a:spcAft>
                <a:spcPts val="0"/>
              </a:spcAft>
              <a:buClr>
                <a:schemeClr val="accent1">
                  <a:lumMod val="50000"/>
                </a:schemeClr>
              </a:buClr>
              <a:buSzPct val="80000"/>
              <a:buNone/>
            </a:pPr>
            <a:r>
              <a:rPr lang="en-US" sz="2800" b="1" dirty="0">
                <a:latin typeface="PP Object Sans" panose="00000500000000000000" pitchFamily="2" charset="0"/>
              </a:rPr>
              <a:t>acute myeloid  leukemia (AML)</a:t>
            </a:r>
          </a:p>
        </p:txBody>
      </p:sp>
      <p:sp>
        <p:nvSpPr>
          <p:cNvPr id="13" name="Text Placeholder 5">
            <a:extLst>
              <a:ext uri="{FF2B5EF4-FFF2-40B4-BE49-F238E27FC236}">
                <a16:creationId xmlns:a16="http://schemas.microsoft.com/office/drawing/2014/main" id="{16DB2B41-7558-46B4-AC2A-ADFEC50BE4E2}"/>
              </a:ext>
            </a:extLst>
          </p:cNvPr>
          <p:cNvSpPr txBox="1">
            <a:spLocks/>
          </p:cNvSpPr>
          <p:nvPr/>
        </p:nvSpPr>
        <p:spPr>
          <a:xfrm>
            <a:off x="10082474" y="6490428"/>
            <a:ext cx="363810" cy="3365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GB" sz="850" dirty="0">
                <a:latin typeface="PP Object Sans" panose="00000500000000000000" pitchFamily="2" charset="0"/>
              </a:rPr>
              <a:t>3</a:t>
            </a:r>
          </a:p>
        </p:txBody>
      </p:sp>
      <p:sp>
        <p:nvSpPr>
          <p:cNvPr id="18" name="TextBox 17">
            <a:extLst>
              <a:ext uri="{FF2B5EF4-FFF2-40B4-BE49-F238E27FC236}">
                <a16:creationId xmlns:a16="http://schemas.microsoft.com/office/drawing/2014/main" id="{4A935D4D-E864-4EAF-AD0F-6E0DFBEDCF34}"/>
              </a:ext>
            </a:extLst>
          </p:cNvPr>
          <p:cNvSpPr txBox="1"/>
          <p:nvPr/>
        </p:nvSpPr>
        <p:spPr>
          <a:xfrm>
            <a:off x="666924" y="1496946"/>
            <a:ext cx="4808881" cy="369332"/>
          </a:xfrm>
          <a:prstGeom prst="rect">
            <a:avLst/>
          </a:prstGeom>
          <a:noFill/>
        </p:spPr>
        <p:txBody>
          <a:bodyPr wrap="square">
            <a:spAutoFit/>
          </a:bodyPr>
          <a:lstStyle/>
          <a:p>
            <a:r>
              <a:rPr lang="en-GB" sz="1800" b="1" dirty="0">
                <a:effectLst/>
                <a:latin typeface="PP Object Sans" panose="00000500000000000000" pitchFamily="2" charset="0"/>
                <a:ea typeface="Times New Roman" panose="02020603050405020304" pitchFamily="18" charset="0"/>
              </a:rPr>
              <a:t>Paternal exposure around conception </a:t>
            </a:r>
            <a:endParaRPr lang="en-GB" dirty="0">
              <a:latin typeface="PP Object Sans" panose="00000500000000000000" pitchFamily="2" charset="0"/>
            </a:endParaRPr>
          </a:p>
        </p:txBody>
      </p:sp>
      <p:sp>
        <p:nvSpPr>
          <p:cNvPr id="20" name="TextBox 19">
            <a:extLst>
              <a:ext uri="{FF2B5EF4-FFF2-40B4-BE49-F238E27FC236}">
                <a16:creationId xmlns:a16="http://schemas.microsoft.com/office/drawing/2014/main" id="{24EBD4C1-F017-4FDF-89FE-1A083E680971}"/>
              </a:ext>
            </a:extLst>
          </p:cNvPr>
          <p:cNvSpPr txBox="1"/>
          <p:nvPr/>
        </p:nvSpPr>
        <p:spPr>
          <a:xfrm>
            <a:off x="6787979" y="1540123"/>
            <a:ext cx="5039795" cy="369332"/>
          </a:xfrm>
          <a:prstGeom prst="rect">
            <a:avLst/>
          </a:prstGeom>
          <a:noFill/>
        </p:spPr>
        <p:txBody>
          <a:bodyPr wrap="square">
            <a:spAutoFit/>
          </a:bodyPr>
          <a:lstStyle/>
          <a:p>
            <a:r>
              <a:rPr lang="en-GB" sz="1800" b="1" dirty="0">
                <a:effectLst/>
                <a:latin typeface="PP Object Sans" panose="00000500000000000000" pitchFamily="2" charset="0"/>
                <a:ea typeface="Times New Roman" panose="02020603050405020304" pitchFamily="18" charset="0"/>
              </a:rPr>
              <a:t>Maternal exposure during pregnancy </a:t>
            </a:r>
            <a:endParaRPr lang="en-GB" dirty="0">
              <a:latin typeface="PP Object Sans" panose="00000500000000000000" pitchFamily="2" charset="0"/>
            </a:endParaRPr>
          </a:p>
        </p:txBody>
      </p:sp>
      <p:graphicFrame>
        <p:nvGraphicFramePr>
          <p:cNvPr id="2" name="Table 1">
            <a:extLst>
              <a:ext uri="{FF2B5EF4-FFF2-40B4-BE49-F238E27FC236}">
                <a16:creationId xmlns:a16="http://schemas.microsoft.com/office/drawing/2014/main" id="{3C844EA2-614A-4CD9-9896-5E0C95BF6CDC}"/>
              </a:ext>
            </a:extLst>
          </p:cNvPr>
          <p:cNvGraphicFramePr>
            <a:graphicFrameLocks noGrp="1"/>
          </p:cNvGraphicFramePr>
          <p:nvPr>
            <p:extLst>
              <p:ext uri="{D42A27DB-BD31-4B8C-83A1-F6EECF244321}">
                <p14:modId xmlns:p14="http://schemas.microsoft.com/office/powerpoint/2010/main" val="2357313487"/>
              </p:ext>
            </p:extLst>
          </p:nvPr>
        </p:nvGraphicFramePr>
        <p:xfrm>
          <a:off x="702611" y="1866278"/>
          <a:ext cx="5094182" cy="4995514"/>
        </p:xfrm>
        <a:graphic>
          <a:graphicData uri="http://schemas.openxmlformats.org/drawingml/2006/table">
            <a:tbl>
              <a:tblPr firstRow="1" firstCol="1" bandRow="1">
                <a:tableStyleId>{5C22544A-7EE6-4342-B048-85BDC9FD1C3A}</a:tableStyleId>
              </a:tblPr>
              <a:tblGrid>
                <a:gridCol w="1534043">
                  <a:extLst>
                    <a:ext uri="{9D8B030D-6E8A-4147-A177-3AD203B41FA5}">
                      <a16:colId xmlns:a16="http://schemas.microsoft.com/office/drawing/2014/main" val="1969127577"/>
                    </a:ext>
                  </a:extLst>
                </a:gridCol>
                <a:gridCol w="907096">
                  <a:extLst>
                    <a:ext uri="{9D8B030D-6E8A-4147-A177-3AD203B41FA5}">
                      <a16:colId xmlns:a16="http://schemas.microsoft.com/office/drawing/2014/main" val="2812048537"/>
                    </a:ext>
                  </a:extLst>
                </a:gridCol>
                <a:gridCol w="970199">
                  <a:extLst>
                    <a:ext uri="{9D8B030D-6E8A-4147-A177-3AD203B41FA5}">
                      <a16:colId xmlns:a16="http://schemas.microsoft.com/office/drawing/2014/main" val="2249515823"/>
                    </a:ext>
                  </a:extLst>
                </a:gridCol>
                <a:gridCol w="623135">
                  <a:extLst>
                    <a:ext uri="{9D8B030D-6E8A-4147-A177-3AD203B41FA5}">
                      <a16:colId xmlns:a16="http://schemas.microsoft.com/office/drawing/2014/main" val="3997380070"/>
                    </a:ext>
                  </a:extLst>
                </a:gridCol>
                <a:gridCol w="1059709">
                  <a:extLst>
                    <a:ext uri="{9D8B030D-6E8A-4147-A177-3AD203B41FA5}">
                      <a16:colId xmlns:a16="http://schemas.microsoft.com/office/drawing/2014/main" val="473433190"/>
                    </a:ext>
                  </a:extLst>
                </a:gridCol>
              </a:tblGrid>
              <a:tr h="316072">
                <a:tc>
                  <a:txBody>
                    <a:bodyPr/>
                    <a:lstStyle/>
                    <a:p>
                      <a:pPr>
                        <a:lnSpc>
                          <a:spcPct val="115000"/>
                        </a:lnSpc>
                        <a:spcAft>
                          <a:spcPts val="0"/>
                        </a:spcAft>
                      </a:pPr>
                      <a:r>
                        <a:rPr lang="en-GB" sz="1800" dirty="0">
                          <a:solidFill>
                            <a:schemeClr val="accent1">
                              <a:lumMod val="50000"/>
                            </a:schemeClr>
                          </a:solidFill>
                          <a:effectLst/>
                          <a:latin typeface="PP Object Sans" panose="00000500000000000000" pitchFamily="2" charset="0"/>
                        </a:rPr>
                        <a:t>Exposures</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dirty="0">
                          <a:solidFill>
                            <a:schemeClr val="accent1">
                              <a:lumMod val="50000"/>
                            </a:schemeClr>
                          </a:solidFill>
                          <a:effectLst/>
                          <a:latin typeface="PP Object Sans" panose="00000500000000000000" pitchFamily="2" charset="0"/>
                        </a:rPr>
                        <a:t>OR</a:t>
                      </a:r>
                      <a:r>
                        <a:rPr lang="en-GB" sz="1800" baseline="30000" dirty="0">
                          <a:solidFill>
                            <a:schemeClr val="accent1">
                              <a:lumMod val="50000"/>
                            </a:schemeClr>
                          </a:solidFill>
                          <a:effectLst/>
                          <a:latin typeface="PP Object Sans" panose="00000500000000000000" pitchFamily="2" charset="0"/>
                        </a:rPr>
                        <a:t>*</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800">
                          <a:solidFill>
                            <a:schemeClr val="accent1">
                              <a:lumMod val="50000"/>
                            </a:schemeClr>
                          </a:solidFill>
                          <a:effectLst/>
                          <a:latin typeface="PP Object Sans" panose="00000500000000000000" pitchFamily="2" charset="0"/>
                        </a:rPr>
                        <a:t>95%CI</a:t>
                      </a:r>
                      <a:endParaRPr lang="en-GB" sz="180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800">
                          <a:solidFill>
                            <a:schemeClr val="accent1">
                              <a:lumMod val="50000"/>
                            </a:schemeClr>
                          </a:solidFill>
                          <a:effectLst/>
                          <a:latin typeface="PP Object Sans" panose="00000500000000000000" pitchFamily="2" charset="0"/>
                        </a:rPr>
                        <a:t>OR</a:t>
                      </a:r>
                      <a:r>
                        <a:rPr lang="en-GB" sz="1800" baseline="30000">
                          <a:solidFill>
                            <a:schemeClr val="accent1">
                              <a:lumMod val="50000"/>
                            </a:schemeClr>
                          </a:solidFill>
                          <a:effectLst/>
                          <a:latin typeface="PP Object Sans" panose="00000500000000000000" pitchFamily="2" charset="0"/>
                        </a:rPr>
                        <a:t>**</a:t>
                      </a:r>
                      <a:endParaRPr lang="en-GB" sz="180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800" dirty="0">
                          <a:solidFill>
                            <a:schemeClr val="accent1">
                              <a:lumMod val="50000"/>
                            </a:schemeClr>
                          </a:solidFill>
                          <a:effectLst/>
                          <a:latin typeface="PP Object Sans" panose="00000500000000000000" pitchFamily="2" charset="0"/>
                        </a:rPr>
                        <a:t>95%CI</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3937593272"/>
                  </a:ext>
                </a:extLst>
              </a:tr>
              <a:tr h="155203">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Chromium</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extLst>
                  <a:ext uri="{0D108BD9-81ED-4DB2-BD59-A6C34878D82A}">
                    <a16:rowId xmlns:a16="http://schemas.microsoft.com/office/drawing/2014/main" val="1002544680"/>
                  </a:ext>
                </a:extLst>
              </a:tr>
              <a:tr h="155203">
                <a:tc>
                  <a:txBody>
                    <a:bodyPr/>
                    <a:lstStyle/>
                    <a:p>
                      <a:pPr>
                        <a:lnSpc>
                          <a:spcPct val="115000"/>
                        </a:lnSpc>
                        <a:spcAft>
                          <a:spcPts val="0"/>
                        </a:spcAft>
                      </a:pPr>
                      <a:r>
                        <a:rPr lang="en-GB" sz="1400" dirty="0">
                          <a:effectLst/>
                          <a:latin typeface="PP Object Sans" panose="00000500000000000000" pitchFamily="2" charset="0"/>
                        </a:rPr>
                        <a:t>Low </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400">
                          <a:effectLst/>
                          <a:latin typeface="PP Object Sans" panose="00000500000000000000" pitchFamily="2" charset="0"/>
                        </a:rPr>
                        <a:t>1.46</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1.03-2.07</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1.29</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dirty="0">
                          <a:effectLst/>
                          <a:latin typeface="PP Object Sans" panose="00000500000000000000" pitchFamily="2" charset="0"/>
                        </a:rPr>
                        <a:t>0.89-1.86</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48610350"/>
                  </a:ext>
                </a:extLst>
              </a:tr>
              <a:tr h="155203">
                <a:tc>
                  <a:txBody>
                    <a:bodyPr/>
                    <a:lstStyle/>
                    <a:p>
                      <a:pPr>
                        <a:lnSpc>
                          <a:spcPct val="115000"/>
                        </a:lnSpc>
                        <a:spcAft>
                          <a:spcPts val="0"/>
                        </a:spcAft>
                      </a:pPr>
                      <a:r>
                        <a:rPr lang="en-GB" sz="1400">
                          <a:effectLst/>
                          <a:latin typeface="PP Object Sans" panose="00000500000000000000" pitchFamily="2" charset="0"/>
                        </a:rPr>
                        <a:t>High </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400">
                          <a:effectLst/>
                          <a:latin typeface="PP Object Sans" panose="00000500000000000000" pitchFamily="2" charset="0"/>
                        </a:rPr>
                        <a:t>1.19</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0.37-3.88</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1.13</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0.35-3.71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1293130462"/>
                  </a:ext>
                </a:extLst>
              </a:tr>
              <a:tr h="155203">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Nickel</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extLst>
                  <a:ext uri="{0D108BD9-81ED-4DB2-BD59-A6C34878D82A}">
                    <a16:rowId xmlns:a16="http://schemas.microsoft.com/office/drawing/2014/main" val="1843084830"/>
                  </a:ext>
                </a:extLst>
              </a:tr>
              <a:tr h="155203">
                <a:tc>
                  <a:txBody>
                    <a:bodyPr/>
                    <a:lstStyle/>
                    <a:p>
                      <a:pPr>
                        <a:lnSpc>
                          <a:spcPct val="115000"/>
                        </a:lnSpc>
                        <a:spcAft>
                          <a:spcPts val="0"/>
                        </a:spcAft>
                      </a:pPr>
                      <a:r>
                        <a:rPr lang="en-GB" sz="1400" dirty="0">
                          <a:effectLst/>
                          <a:latin typeface="PP Object Sans" panose="00000500000000000000" pitchFamily="2" charset="0"/>
                        </a:rPr>
                        <a:t>Low </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400">
                          <a:effectLst/>
                          <a:latin typeface="PP Object Sans" panose="00000500000000000000" pitchFamily="2" charset="0"/>
                        </a:rPr>
                        <a:t>1.13</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0.68-1.88</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0.96</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dirty="0">
                          <a:effectLst/>
                          <a:latin typeface="PP Object Sans" panose="00000500000000000000" pitchFamily="2" charset="0"/>
                        </a:rPr>
                        <a:t>0.55-1.65</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2164167855"/>
                  </a:ext>
                </a:extLst>
              </a:tr>
              <a:tr h="155203">
                <a:tc>
                  <a:txBody>
                    <a:bodyPr/>
                    <a:lstStyle/>
                    <a:p>
                      <a:pPr>
                        <a:lnSpc>
                          <a:spcPct val="115000"/>
                        </a:lnSpc>
                        <a:spcAft>
                          <a:spcPts val="0"/>
                        </a:spcAft>
                      </a:pPr>
                      <a:r>
                        <a:rPr lang="en-GB" sz="1400">
                          <a:effectLst/>
                          <a:latin typeface="PP Object Sans" panose="00000500000000000000" pitchFamily="2" charset="0"/>
                        </a:rPr>
                        <a:t>High </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400" dirty="0">
                          <a:effectLst/>
                          <a:latin typeface="PP Object Sans" panose="00000500000000000000" pitchFamily="2" charset="0"/>
                        </a:rPr>
                        <a:t>1.06</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0.32-3.45</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0.93</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0.28-3.08</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3487652130"/>
                  </a:ext>
                </a:extLst>
              </a:tr>
              <a:tr h="155203">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PAH</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extLst>
                  <a:ext uri="{0D108BD9-81ED-4DB2-BD59-A6C34878D82A}">
                    <a16:rowId xmlns:a16="http://schemas.microsoft.com/office/drawing/2014/main" val="3028550285"/>
                  </a:ext>
                </a:extLst>
              </a:tr>
              <a:tr h="155203">
                <a:tc>
                  <a:txBody>
                    <a:bodyPr/>
                    <a:lstStyle/>
                    <a:p>
                      <a:pPr>
                        <a:lnSpc>
                          <a:spcPct val="115000"/>
                        </a:lnSpc>
                        <a:spcAft>
                          <a:spcPts val="0"/>
                        </a:spcAft>
                      </a:pPr>
                      <a:r>
                        <a:rPr lang="en-GB" sz="1400" dirty="0">
                          <a:effectLst/>
                          <a:latin typeface="PP Object Sans" panose="00000500000000000000" pitchFamily="2" charset="0"/>
                        </a:rPr>
                        <a:t>Low </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400">
                          <a:effectLst/>
                          <a:latin typeface="PP Object Sans" panose="00000500000000000000" pitchFamily="2" charset="0"/>
                        </a:rPr>
                        <a:t>0.97</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0.63-1.49</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0.86</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dirty="0">
                          <a:effectLst/>
                          <a:latin typeface="PP Object Sans" panose="00000500000000000000" pitchFamily="2" charset="0"/>
                        </a:rPr>
                        <a:t>0.55-1.35</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1411351475"/>
                  </a:ext>
                </a:extLst>
              </a:tr>
              <a:tr h="155203">
                <a:tc>
                  <a:txBody>
                    <a:bodyPr/>
                    <a:lstStyle/>
                    <a:p>
                      <a:pPr>
                        <a:lnSpc>
                          <a:spcPct val="115000"/>
                        </a:lnSpc>
                        <a:spcAft>
                          <a:spcPts val="0"/>
                        </a:spcAft>
                      </a:pPr>
                      <a:r>
                        <a:rPr lang="en-GB" sz="1400">
                          <a:effectLst/>
                          <a:latin typeface="PP Object Sans" panose="00000500000000000000" pitchFamily="2" charset="0"/>
                        </a:rPr>
                        <a:t>High </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400">
                          <a:effectLst/>
                          <a:latin typeface="PP Object Sans" panose="00000500000000000000" pitchFamily="2" charset="0"/>
                        </a:rPr>
                        <a:t>0.90</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0.32-2.51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0.61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0.19-1.99</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3585822514"/>
                  </a:ext>
                </a:extLst>
              </a:tr>
              <a:tr h="155203">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DEE</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extLst>
                  <a:ext uri="{0D108BD9-81ED-4DB2-BD59-A6C34878D82A}">
                    <a16:rowId xmlns:a16="http://schemas.microsoft.com/office/drawing/2014/main" val="1216837818"/>
                  </a:ext>
                </a:extLst>
              </a:tr>
              <a:tr h="155203">
                <a:tc>
                  <a:txBody>
                    <a:bodyPr/>
                    <a:lstStyle/>
                    <a:p>
                      <a:pPr>
                        <a:lnSpc>
                          <a:spcPct val="115000"/>
                        </a:lnSpc>
                        <a:spcAft>
                          <a:spcPts val="0"/>
                        </a:spcAft>
                      </a:pPr>
                      <a:r>
                        <a:rPr lang="en-GB" sz="1400" dirty="0">
                          <a:effectLst/>
                          <a:latin typeface="PP Object Sans" panose="00000500000000000000" pitchFamily="2" charset="0"/>
                        </a:rPr>
                        <a:t>Low </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400">
                          <a:effectLst/>
                          <a:latin typeface="PP Object Sans" panose="00000500000000000000" pitchFamily="2" charset="0"/>
                        </a:rPr>
                        <a:t>1.21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0.91-1.61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1.08</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dirty="0">
                          <a:effectLst/>
                          <a:latin typeface="PP Object Sans" panose="00000500000000000000" pitchFamily="2" charset="0"/>
                        </a:rPr>
                        <a:t>0.80-1.45</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2943805405"/>
                  </a:ext>
                </a:extLst>
              </a:tr>
              <a:tr h="155203">
                <a:tc>
                  <a:txBody>
                    <a:bodyPr/>
                    <a:lstStyle/>
                    <a:p>
                      <a:pPr>
                        <a:lnSpc>
                          <a:spcPct val="115000"/>
                        </a:lnSpc>
                        <a:spcAft>
                          <a:spcPts val="0"/>
                        </a:spcAft>
                      </a:pPr>
                      <a:r>
                        <a:rPr lang="en-GB" sz="1400">
                          <a:effectLst/>
                          <a:latin typeface="PP Object Sans" panose="00000500000000000000" pitchFamily="2" charset="0"/>
                        </a:rPr>
                        <a:t>High </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400">
                          <a:effectLst/>
                          <a:latin typeface="PP Object Sans" panose="00000500000000000000" pitchFamily="2" charset="0"/>
                        </a:rPr>
                        <a:t>0.81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0.25-2.59</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0.76</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0.24-2.46</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1166731450"/>
                  </a:ext>
                </a:extLst>
              </a:tr>
              <a:tr h="155203">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Silica</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extLst>
                  <a:ext uri="{0D108BD9-81ED-4DB2-BD59-A6C34878D82A}">
                    <a16:rowId xmlns:a16="http://schemas.microsoft.com/office/drawing/2014/main" val="873288490"/>
                  </a:ext>
                </a:extLst>
              </a:tr>
              <a:tr h="155203">
                <a:tc>
                  <a:txBody>
                    <a:bodyPr/>
                    <a:lstStyle/>
                    <a:p>
                      <a:pPr>
                        <a:lnSpc>
                          <a:spcPct val="115000"/>
                        </a:lnSpc>
                        <a:spcAft>
                          <a:spcPts val="0"/>
                        </a:spcAft>
                      </a:pPr>
                      <a:r>
                        <a:rPr lang="en-GB" sz="1400" dirty="0">
                          <a:effectLst/>
                          <a:latin typeface="PP Object Sans" panose="00000500000000000000" pitchFamily="2" charset="0"/>
                        </a:rPr>
                        <a:t>Low </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400">
                          <a:effectLst/>
                          <a:latin typeface="PP Object Sans" panose="00000500000000000000" pitchFamily="2" charset="0"/>
                        </a:rPr>
                        <a:t>1.51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1.04-2.20</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1.38</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dirty="0">
                          <a:effectLst/>
                          <a:latin typeface="PP Object Sans" panose="00000500000000000000" pitchFamily="2" charset="0"/>
                        </a:rPr>
                        <a:t>0.94-2.03</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433713314"/>
                  </a:ext>
                </a:extLst>
              </a:tr>
              <a:tr h="155203">
                <a:tc>
                  <a:txBody>
                    <a:bodyPr/>
                    <a:lstStyle/>
                    <a:p>
                      <a:pPr>
                        <a:lnSpc>
                          <a:spcPct val="115000"/>
                        </a:lnSpc>
                        <a:spcAft>
                          <a:spcPts val="0"/>
                        </a:spcAft>
                      </a:pPr>
                      <a:r>
                        <a:rPr lang="en-GB" sz="1400">
                          <a:effectLst/>
                          <a:latin typeface="PP Object Sans" panose="00000500000000000000" pitchFamily="2" charset="0"/>
                        </a:rPr>
                        <a:t>High </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400">
                          <a:effectLst/>
                          <a:latin typeface="PP Object Sans" panose="00000500000000000000" pitchFamily="2" charset="0"/>
                        </a:rPr>
                        <a:t>2.27</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1.17-4.39</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2.03</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1.04-3.97</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3679063083"/>
                  </a:ext>
                </a:extLst>
              </a:tr>
              <a:tr h="155203">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Asbestos</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800" b="1">
                          <a:solidFill>
                            <a:schemeClr val="accent1">
                              <a:lumMod val="50000"/>
                            </a:schemeClr>
                          </a:solidFill>
                          <a:effectLst/>
                          <a:latin typeface="PP Object Sans" panose="00000500000000000000" pitchFamily="2" charset="0"/>
                        </a:rPr>
                        <a:t> </a:t>
                      </a:r>
                      <a:endParaRPr lang="en-GB" sz="1800" b="1">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 </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extLst>
                  <a:ext uri="{0D108BD9-81ED-4DB2-BD59-A6C34878D82A}">
                    <a16:rowId xmlns:a16="http://schemas.microsoft.com/office/drawing/2014/main" val="1375268441"/>
                  </a:ext>
                </a:extLst>
              </a:tr>
              <a:tr h="155203">
                <a:tc>
                  <a:txBody>
                    <a:bodyPr/>
                    <a:lstStyle/>
                    <a:p>
                      <a:pPr>
                        <a:lnSpc>
                          <a:spcPct val="115000"/>
                        </a:lnSpc>
                        <a:spcAft>
                          <a:spcPts val="0"/>
                        </a:spcAft>
                      </a:pPr>
                      <a:r>
                        <a:rPr lang="en-GB" sz="1400" dirty="0">
                          <a:effectLst/>
                          <a:latin typeface="PP Object Sans" panose="00000500000000000000" pitchFamily="2" charset="0"/>
                        </a:rPr>
                        <a:t>Low </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400">
                          <a:effectLst/>
                          <a:latin typeface="PP Object Sans" panose="00000500000000000000" pitchFamily="2" charset="0"/>
                        </a:rPr>
                        <a:t>0.85</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0.59-1.21</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0.75</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dirty="0">
                          <a:effectLst/>
                          <a:latin typeface="PP Object Sans" panose="00000500000000000000" pitchFamily="2" charset="0"/>
                        </a:rPr>
                        <a:t>0.52-1.09</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3319952114"/>
                  </a:ext>
                </a:extLst>
              </a:tr>
              <a:tr h="155203">
                <a:tc>
                  <a:txBody>
                    <a:bodyPr/>
                    <a:lstStyle/>
                    <a:p>
                      <a:pPr>
                        <a:lnSpc>
                          <a:spcPct val="115000"/>
                        </a:lnSpc>
                        <a:spcAft>
                          <a:spcPts val="0"/>
                        </a:spcAft>
                      </a:pPr>
                      <a:r>
                        <a:rPr lang="en-GB" sz="1400">
                          <a:effectLst/>
                          <a:latin typeface="PP Object Sans" panose="00000500000000000000" pitchFamily="2" charset="0"/>
                        </a:rPr>
                        <a:t>High </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b"/>
                </a:tc>
                <a:tc>
                  <a:txBody>
                    <a:bodyPr/>
                    <a:lstStyle/>
                    <a:p>
                      <a:pPr>
                        <a:lnSpc>
                          <a:spcPct val="115000"/>
                        </a:lnSpc>
                        <a:spcAft>
                          <a:spcPts val="0"/>
                        </a:spcAft>
                      </a:pPr>
                      <a:r>
                        <a:rPr lang="en-GB" sz="1400" dirty="0">
                          <a:effectLst/>
                          <a:latin typeface="PP Object Sans" panose="00000500000000000000" pitchFamily="2" charset="0"/>
                        </a:rPr>
                        <a:t>1.28</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0.68-2.42</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a:effectLst/>
                          <a:latin typeface="PP Object Sans" panose="00000500000000000000" pitchFamily="2" charset="0"/>
                        </a:rPr>
                        <a:t>1.12</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tc>
                  <a:txBody>
                    <a:bodyPr/>
                    <a:lstStyle/>
                    <a:p>
                      <a:pPr>
                        <a:lnSpc>
                          <a:spcPct val="115000"/>
                        </a:lnSpc>
                        <a:spcAft>
                          <a:spcPts val="0"/>
                        </a:spcAft>
                      </a:pPr>
                      <a:r>
                        <a:rPr lang="en-GB" sz="1400" dirty="0">
                          <a:effectLst/>
                          <a:latin typeface="PP Object Sans" panose="00000500000000000000" pitchFamily="2" charset="0"/>
                        </a:rPr>
                        <a:t>0.57-2.18</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53212" marR="53212" marT="0" marB="0" anchor="ctr"/>
                </a:tc>
                <a:extLst>
                  <a:ext uri="{0D108BD9-81ED-4DB2-BD59-A6C34878D82A}">
                    <a16:rowId xmlns:a16="http://schemas.microsoft.com/office/drawing/2014/main" val="3967860567"/>
                  </a:ext>
                </a:extLst>
              </a:tr>
            </a:tbl>
          </a:graphicData>
        </a:graphic>
      </p:graphicFrame>
      <p:graphicFrame>
        <p:nvGraphicFramePr>
          <p:cNvPr id="3" name="Table 2">
            <a:extLst>
              <a:ext uri="{FF2B5EF4-FFF2-40B4-BE49-F238E27FC236}">
                <a16:creationId xmlns:a16="http://schemas.microsoft.com/office/drawing/2014/main" id="{88395B11-8E52-4113-AB34-D0D3704BEE6E}"/>
              </a:ext>
            </a:extLst>
          </p:cNvPr>
          <p:cNvGraphicFramePr>
            <a:graphicFrameLocks noGrp="1"/>
          </p:cNvGraphicFramePr>
          <p:nvPr>
            <p:extLst>
              <p:ext uri="{D42A27DB-BD31-4B8C-83A1-F6EECF244321}">
                <p14:modId xmlns:p14="http://schemas.microsoft.com/office/powerpoint/2010/main" val="406286468"/>
              </p:ext>
            </p:extLst>
          </p:nvPr>
        </p:nvGraphicFramePr>
        <p:xfrm>
          <a:off x="6712125" y="1866278"/>
          <a:ext cx="5409967" cy="2637617"/>
        </p:xfrm>
        <a:graphic>
          <a:graphicData uri="http://schemas.openxmlformats.org/drawingml/2006/table">
            <a:tbl>
              <a:tblPr firstRow="1" firstCol="1" bandRow="1">
                <a:tableStyleId>{5C22544A-7EE6-4342-B048-85BDC9FD1C3A}</a:tableStyleId>
              </a:tblPr>
              <a:tblGrid>
                <a:gridCol w="1876490">
                  <a:extLst>
                    <a:ext uri="{9D8B030D-6E8A-4147-A177-3AD203B41FA5}">
                      <a16:colId xmlns:a16="http://schemas.microsoft.com/office/drawing/2014/main" val="3747656767"/>
                    </a:ext>
                  </a:extLst>
                </a:gridCol>
                <a:gridCol w="619628">
                  <a:extLst>
                    <a:ext uri="{9D8B030D-6E8A-4147-A177-3AD203B41FA5}">
                      <a16:colId xmlns:a16="http://schemas.microsoft.com/office/drawing/2014/main" val="1044670924"/>
                    </a:ext>
                  </a:extLst>
                </a:gridCol>
                <a:gridCol w="1045578">
                  <a:extLst>
                    <a:ext uri="{9D8B030D-6E8A-4147-A177-3AD203B41FA5}">
                      <a16:colId xmlns:a16="http://schemas.microsoft.com/office/drawing/2014/main" val="3713516521"/>
                    </a:ext>
                  </a:extLst>
                </a:gridCol>
                <a:gridCol w="702201">
                  <a:extLst>
                    <a:ext uri="{9D8B030D-6E8A-4147-A177-3AD203B41FA5}">
                      <a16:colId xmlns:a16="http://schemas.microsoft.com/office/drawing/2014/main" val="697343955"/>
                    </a:ext>
                  </a:extLst>
                </a:gridCol>
                <a:gridCol w="1166070">
                  <a:extLst>
                    <a:ext uri="{9D8B030D-6E8A-4147-A177-3AD203B41FA5}">
                      <a16:colId xmlns:a16="http://schemas.microsoft.com/office/drawing/2014/main" val="1524283315"/>
                    </a:ext>
                  </a:extLst>
                </a:gridCol>
              </a:tblGrid>
              <a:tr h="800573">
                <a:tc>
                  <a:txBody>
                    <a:bodyPr/>
                    <a:lstStyle/>
                    <a:p>
                      <a:pPr>
                        <a:lnSpc>
                          <a:spcPct val="115000"/>
                        </a:lnSpc>
                        <a:spcAft>
                          <a:spcPts val="0"/>
                        </a:spcAft>
                      </a:pPr>
                      <a:r>
                        <a:rPr lang="en-GB" sz="1800" dirty="0">
                          <a:solidFill>
                            <a:schemeClr val="accent1">
                              <a:lumMod val="50000"/>
                            </a:schemeClr>
                          </a:solidFill>
                          <a:effectLst/>
                          <a:latin typeface="PP Object Sans" panose="00000500000000000000" pitchFamily="2" charset="0"/>
                        </a:rPr>
                        <a:t>Exposures</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29564" marR="29564" marT="0" marB="0" anchor="b"/>
                </a:tc>
                <a:tc>
                  <a:txBody>
                    <a:bodyPr/>
                    <a:lstStyle/>
                    <a:p>
                      <a:pPr>
                        <a:lnSpc>
                          <a:spcPct val="115000"/>
                        </a:lnSpc>
                        <a:spcAft>
                          <a:spcPts val="0"/>
                        </a:spcAft>
                      </a:pPr>
                      <a:r>
                        <a:rPr lang="en-GB" sz="1800" dirty="0">
                          <a:solidFill>
                            <a:schemeClr val="accent1">
                              <a:lumMod val="50000"/>
                            </a:schemeClr>
                          </a:solidFill>
                          <a:effectLst/>
                          <a:latin typeface="PP Object Sans" panose="00000500000000000000" pitchFamily="2" charset="0"/>
                        </a:rPr>
                        <a:t>OR</a:t>
                      </a:r>
                      <a:r>
                        <a:rPr lang="en-GB" sz="1800" baseline="30000" dirty="0">
                          <a:solidFill>
                            <a:schemeClr val="accent1">
                              <a:lumMod val="50000"/>
                            </a:schemeClr>
                          </a:solidFill>
                          <a:effectLst/>
                          <a:latin typeface="PP Object Sans" panose="00000500000000000000" pitchFamily="2" charset="0"/>
                        </a:rPr>
                        <a:t>*</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29564" marR="29564" marT="0" marB="0" anchor="ctr"/>
                </a:tc>
                <a:tc>
                  <a:txBody>
                    <a:bodyPr/>
                    <a:lstStyle/>
                    <a:p>
                      <a:pPr>
                        <a:lnSpc>
                          <a:spcPct val="115000"/>
                        </a:lnSpc>
                        <a:spcAft>
                          <a:spcPts val="0"/>
                        </a:spcAft>
                      </a:pPr>
                      <a:r>
                        <a:rPr lang="en-GB" sz="1800">
                          <a:solidFill>
                            <a:schemeClr val="accent1">
                              <a:lumMod val="50000"/>
                            </a:schemeClr>
                          </a:solidFill>
                          <a:effectLst/>
                          <a:latin typeface="PP Object Sans" panose="00000500000000000000" pitchFamily="2" charset="0"/>
                        </a:rPr>
                        <a:t>95%CI</a:t>
                      </a:r>
                      <a:endParaRPr lang="en-GB" sz="180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29564" marR="29564" marT="0" marB="0" anchor="ctr"/>
                </a:tc>
                <a:tc>
                  <a:txBody>
                    <a:bodyPr/>
                    <a:lstStyle/>
                    <a:p>
                      <a:pPr>
                        <a:lnSpc>
                          <a:spcPct val="115000"/>
                        </a:lnSpc>
                        <a:spcAft>
                          <a:spcPts val="0"/>
                        </a:spcAft>
                      </a:pPr>
                      <a:r>
                        <a:rPr lang="en-GB" sz="1800">
                          <a:solidFill>
                            <a:schemeClr val="accent1">
                              <a:lumMod val="50000"/>
                            </a:schemeClr>
                          </a:solidFill>
                          <a:effectLst/>
                          <a:latin typeface="PP Object Sans" panose="00000500000000000000" pitchFamily="2" charset="0"/>
                        </a:rPr>
                        <a:t>OR</a:t>
                      </a:r>
                      <a:r>
                        <a:rPr lang="en-GB" sz="1800" baseline="30000">
                          <a:solidFill>
                            <a:schemeClr val="accent1">
                              <a:lumMod val="50000"/>
                            </a:schemeClr>
                          </a:solidFill>
                          <a:effectLst/>
                          <a:latin typeface="PP Object Sans" panose="00000500000000000000" pitchFamily="2" charset="0"/>
                        </a:rPr>
                        <a:t>**</a:t>
                      </a:r>
                      <a:endParaRPr lang="en-GB" sz="180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29564" marR="29564" marT="0" marB="0" anchor="ctr"/>
                </a:tc>
                <a:tc>
                  <a:txBody>
                    <a:bodyPr/>
                    <a:lstStyle/>
                    <a:p>
                      <a:pPr>
                        <a:lnSpc>
                          <a:spcPct val="115000"/>
                        </a:lnSpc>
                        <a:spcAft>
                          <a:spcPts val="0"/>
                        </a:spcAft>
                      </a:pPr>
                      <a:r>
                        <a:rPr lang="en-GB" sz="1800" dirty="0">
                          <a:solidFill>
                            <a:schemeClr val="accent1">
                              <a:lumMod val="50000"/>
                            </a:schemeClr>
                          </a:solidFill>
                          <a:effectLst/>
                          <a:latin typeface="PP Object Sans" panose="00000500000000000000" pitchFamily="2" charset="0"/>
                        </a:rPr>
                        <a:t>95%CI</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29564" marR="29564" marT="0" marB="0" anchor="ctr"/>
                </a:tc>
                <a:extLst>
                  <a:ext uri="{0D108BD9-81ED-4DB2-BD59-A6C34878D82A}">
                    <a16:rowId xmlns:a16="http://schemas.microsoft.com/office/drawing/2014/main" val="1771548870"/>
                  </a:ext>
                </a:extLst>
              </a:tr>
              <a:tr h="30617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dirty="0">
                          <a:solidFill>
                            <a:schemeClr val="accent1">
                              <a:lumMod val="50000"/>
                            </a:schemeClr>
                          </a:solidFill>
                          <a:effectLst/>
                          <a:latin typeface="PP Object Sans" panose="00000500000000000000" pitchFamily="2" charset="0"/>
                        </a:rPr>
                        <a:t>Chromium</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29564" marR="29564" marT="0" marB="0" anchor="b"/>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1.97</a:t>
                      </a:r>
                    </a:p>
                  </a:txBody>
                  <a:tcPr marL="68580" marR="68580" marT="0" marB="0" anchor="ctr"/>
                </a:tc>
                <a:tc>
                  <a:txBody>
                    <a:bodyPr/>
                    <a:lstStyle/>
                    <a:p>
                      <a:pPr>
                        <a:lnSpc>
                          <a:spcPct val="115000"/>
                        </a:lnSpc>
                        <a:spcAft>
                          <a:spcPts val="0"/>
                        </a:spcAft>
                      </a:pPr>
                      <a:r>
                        <a:rPr lang="en-GB" sz="1400">
                          <a:effectLst/>
                          <a:latin typeface="PP Object Sans" panose="00000500000000000000" pitchFamily="2" charset="0"/>
                          <a:ea typeface="Times New Roman" panose="02020603050405020304" pitchFamily="18" charset="0"/>
                          <a:cs typeface="Times New Roman" panose="02020603050405020304" pitchFamily="18" charset="0"/>
                        </a:rPr>
                        <a:t>0.43-8.98</a:t>
                      </a:r>
                      <a:endParaRPr lang="en-GB" sz="1400">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0.97</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Times New Roman" panose="02020603050405020304" pitchFamily="18" charset="0"/>
                          <a:cs typeface="Times New Roman" panose="02020603050405020304" pitchFamily="18" charset="0"/>
                        </a:rPr>
                        <a:t>0.12-7.67</a:t>
                      </a:r>
                      <a:endParaRPr lang="en-GB" sz="1400" dirty="0">
                        <a:effectLst/>
                        <a:latin typeface="PP Object Sans" panose="000005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7627418"/>
                  </a:ext>
                </a:extLst>
              </a:tr>
              <a:tr h="306174">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Nickel  </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29564" marR="29564" marT="0" marB="0" anchor="b"/>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2.07</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0.45-9.54</a:t>
                      </a:r>
                    </a:p>
                  </a:txBody>
                  <a:tcPr marL="68580" marR="68580" marT="0" marB="0" anchor="ctr"/>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1.01</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0.12-8.08</a:t>
                      </a:r>
                    </a:p>
                  </a:txBody>
                  <a:tcPr marL="68580" marR="68580" marT="0" marB="0" anchor="ctr"/>
                </a:tc>
                <a:extLst>
                  <a:ext uri="{0D108BD9-81ED-4DB2-BD59-A6C34878D82A}">
                    <a16:rowId xmlns:a16="http://schemas.microsoft.com/office/drawing/2014/main" val="2523416724"/>
                  </a:ext>
                </a:extLst>
              </a:tr>
              <a:tr h="306174">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PAH</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29564" marR="29564" marT="0" marB="0" anchor="b"/>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1.75</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0.94-3.25</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1.54</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0.81-2.94</a:t>
                      </a:r>
                    </a:p>
                  </a:txBody>
                  <a:tcPr marL="68580" marR="68580" marT="0" marB="0" anchor="ctr"/>
                </a:tc>
                <a:extLst>
                  <a:ext uri="{0D108BD9-81ED-4DB2-BD59-A6C34878D82A}">
                    <a16:rowId xmlns:a16="http://schemas.microsoft.com/office/drawing/2014/main" val="359138011"/>
                  </a:ext>
                </a:extLst>
              </a:tr>
              <a:tr h="306174">
                <a:tc>
                  <a:txBody>
                    <a:bodyPr/>
                    <a:lstStyle/>
                    <a:p>
                      <a:pPr>
                        <a:lnSpc>
                          <a:spcPct val="115000"/>
                        </a:lnSpc>
                        <a:spcAft>
                          <a:spcPts val="0"/>
                        </a:spcAft>
                      </a:pPr>
                      <a:r>
                        <a:rPr lang="en-GB" sz="1800" dirty="0">
                          <a:solidFill>
                            <a:schemeClr val="accent1">
                              <a:lumMod val="50000"/>
                            </a:schemeClr>
                          </a:solidFill>
                          <a:effectLst/>
                          <a:latin typeface="PP Object Sans" panose="00000500000000000000" pitchFamily="2" charset="0"/>
                        </a:rPr>
                        <a:t>DEE</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29564" marR="29564" marT="0" marB="0" anchor="b"/>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0.89</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0.45-1.78</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0.86</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0.43-1.72</a:t>
                      </a:r>
                    </a:p>
                  </a:txBody>
                  <a:tcPr marL="68580" marR="68580" marT="0" marB="0" anchor="ctr"/>
                </a:tc>
                <a:extLst>
                  <a:ext uri="{0D108BD9-81ED-4DB2-BD59-A6C34878D82A}">
                    <a16:rowId xmlns:a16="http://schemas.microsoft.com/office/drawing/2014/main" val="4138930634"/>
                  </a:ext>
                </a:extLst>
              </a:tr>
              <a:tr h="306174">
                <a:tc>
                  <a:txBody>
                    <a:bodyPr/>
                    <a:lstStyle/>
                    <a:p>
                      <a:pPr>
                        <a:lnSpc>
                          <a:spcPct val="115000"/>
                        </a:lnSpc>
                        <a:spcAft>
                          <a:spcPts val="0"/>
                        </a:spcAft>
                      </a:pPr>
                      <a:r>
                        <a:rPr lang="en-GB" sz="1800" dirty="0">
                          <a:solidFill>
                            <a:schemeClr val="accent1">
                              <a:lumMod val="50000"/>
                            </a:schemeClr>
                          </a:solidFill>
                          <a:effectLst/>
                          <a:latin typeface="PP Object Sans" panose="00000500000000000000" pitchFamily="2" charset="0"/>
                        </a:rPr>
                        <a:t>Silica</a:t>
                      </a:r>
                      <a:endParaRPr lang="en-GB" sz="1800"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29564" marR="29564" marT="0" marB="0" anchor="b"/>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1.54</a:t>
                      </a:r>
                    </a:p>
                  </a:txBody>
                  <a:tcPr marL="68580" marR="68580" marT="0" marB="0" anchor="ctr"/>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0.69-3.42</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1.42</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0.63-3.17</a:t>
                      </a:r>
                    </a:p>
                  </a:txBody>
                  <a:tcPr marL="68580" marR="68580" marT="0" marB="0" anchor="ctr"/>
                </a:tc>
                <a:extLst>
                  <a:ext uri="{0D108BD9-81ED-4DB2-BD59-A6C34878D82A}">
                    <a16:rowId xmlns:a16="http://schemas.microsoft.com/office/drawing/2014/main" val="664042103"/>
                  </a:ext>
                </a:extLst>
              </a:tr>
              <a:tr h="306174">
                <a:tc>
                  <a:txBody>
                    <a:bodyPr/>
                    <a:lstStyle/>
                    <a:p>
                      <a:pPr>
                        <a:lnSpc>
                          <a:spcPct val="115000"/>
                        </a:lnSpc>
                        <a:spcAft>
                          <a:spcPts val="0"/>
                        </a:spcAft>
                      </a:pPr>
                      <a:r>
                        <a:rPr lang="en-GB" sz="1800" b="1" dirty="0">
                          <a:solidFill>
                            <a:schemeClr val="accent1">
                              <a:lumMod val="50000"/>
                            </a:schemeClr>
                          </a:solidFill>
                          <a:effectLst/>
                          <a:latin typeface="PP Object Sans" panose="00000500000000000000" pitchFamily="2" charset="0"/>
                        </a:rPr>
                        <a:t>Asbestos</a:t>
                      </a:r>
                      <a:endParaRPr lang="en-GB" sz="1800" b="1" dirty="0">
                        <a:solidFill>
                          <a:schemeClr val="accent1">
                            <a:lumMod val="50000"/>
                          </a:schemeClr>
                        </a:solidFill>
                        <a:effectLst/>
                        <a:latin typeface="PP Object Sans" panose="00000500000000000000" pitchFamily="2" charset="0"/>
                        <a:ea typeface="Calibri" panose="020F0502020204030204" pitchFamily="34" charset="0"/>
                        <a:cs typeface="Times New Roman" panose="02020603050405020304" pitchFamily="18" charset="0"/>
                      </a:endParaRPr>
                    </a:p>
                  </a:txBody>
                  <a:tcPr marL="29564" marR="29564" marT="0" marB="0" anchor="b"/>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1.20</a:t>
                      </a:r>
                    </a:p>
                  </a:txBody>
                  <a:tcPr marL="68580" marR="68580" marT="0" marB="0" anchor="ctr"/>
                </a:tc>
                <a:tc>
                  <a:txBody>
                    <a:bodyPr/>
                    <a:lstStyle/>
                    <a:p>
                      <a:pPr>
                        <a:lnSpc>
                          <a:spcPct val="115000"/>
                        </a:lnSpc>
                        <a:spcAft>
                          <a:spcPts val="0"/>
                        </a:spcAft>
                      </a:pPr>
                      <a:r>
                        <a:rPr lang="en-GB" sz="1400">
                          <a:effectLst/>
                          <a:latin typeface="PP Object Sans" panose="00000500000000000000" pitchFamily="2" charset="0"/>
                          <a:ea typeface="Calibri" panose="020F0502020204030204" pitchFamily="34" charset="0"/>
                          <a:cs typeface="Times New Roman" panose="02020603050405020304" pitchFamily="18" charset="0"/>
                        </a:rPr>
                        <a:t>0.85-1.70</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1.17</a:t>
                      </a:r>
                    </a:p>
                  </a:txBody>
                  <a:tcPr marL="68580" marR="68580" marT="0" marB="0" anchor="ctr"/>
                </a:tc>
                <a:tc>
                  <a:txBody>
                    <a:bodyPr/>
                    <a:lstStyle/>
                    <a:p>
                      <a:pPr>
                        <a:lnSpc>
                          <a:spcPct val="115000"/>
                        </a:lnSpc>
                        <a:spcAft>
                          <a:spcPts val="0"/>
                        </a:spcAft>
                      </a:pPr>
                      <a:r>
                        <a:rPr lang="en-GB" sz="1400" dirty="0">
                          <a:effectLst/>
                          <a:latin typeface="PP Object Sans" panose="00000500000000000000" pitchFamily="2" charset="0"/>
                          <a:ea typeface="Calibri" panose="020F0502020204030204" pitchFamily="34" charset="0"/>
                          <a:cs typeface="Times New Roman" panose="02020603050405020304" pitchFamily="18" charset="0"/>
                        </a:rPr>
                        <a:t>0.83-1.66</a:t>
                      </a:r>
                    </a:p>
                  </a:txBody>
                  <a:tcPr marL="68580" marR="68580" marT="0" marB="0" anchor="ctr"/>
                </a:tc>
                <a:extLst>
                  <a:ext uri="{0D108BD9-81ED-4DB2-BD59-A6C34878D82A}">
                    <a16:rowId xmlns:a16="http://schemas.microsoft.com/office/drawing/2014/main" val="899339825"/>
                  </a:ext>
                </a:extLst>
              </a:tr>
            </a:tbl>
          </a:graphicData>
        </a:graphic>
      </p:graphicFrame>
      <p:sp>
        <p:nvSpPr>
          <p:cNvPr id="12" name="Rectangle 11">
            <a:extLst>
              <a:ext uri="{FF2B5EF4-FFF2-40B4-BE49-F238E27FC236}">
                <a16:creationId xmlns:a16="http://schemas.microsoft.com/office/drawing/2014/main" id="{C3F29B34-4800-4DEC-B2E7-E3C157BF2316}"/>
              </a:ext>
            </a:extLst>
          </p:cNvPr>
          <p:cNvSpPr/>
          <p:nvPr/>
        </p:nvSpPr>
        <p:spPr>
          <a:xfrm>
            <a:off x="702611" y="5847127"/>
            <a:ext cx="5094182" cy="2265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3FDF95D-8A1E-41F1-A26A-DEC6C644E66F}"/>
              </a:ext>
            </a:extLst>
          </p:cNvPr>
          <p:cNvSpPr/>
          <p:nvPr/>
        </p:nvSpPr>
        <p:spPr>
          <a:xfrm>
            <a:off x="720787" y="2509703"/>
            <a:ext cx="3414985" cy="2265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2A9653A-AEE4-4729-B0EF-C1EFB844E83E}"/>
              </a:ext>
            </a:extLst>
          </p:cNvPr>
          <p:cNvSpPr/>
          <p:nvPr/>
        </p:nvSpPr>
        <p:spPr>
          <a:xfrm>
            <a:off x="713796" y="5603848"/>
            <a:ext cx="3414985" cy="2628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787623B-5BC9-4FBF-9F6A-FD0213808670}"/>
              </a:ext>
            </a:extLst>
          </p:cNvPr>
          <p:cNvSpPr txBox="1"/>
          <p:nvPr/>
        </p:nvSpPr>
        <p:spPr>
          <a:xfrm>
            <a:off x="6576969" y="4520448"/>
            <a:ext cx="5603846" cy="400110"/>
          </a:xfrm>
          <a:prstGeom prst="rect">
            <a:avLst/>
          </a:prstGeom>
          <a:noFill/>
        </p:spPr>
        <p:txBody>
          <a:bodyPr wrap="square">
            <a:spAutoFit/>
          </a:bodyPr>
          <a:lstStyle/>
          <a:p>
            <a:r>
              <a:rPr lang="en-GB" sz="1000" b="1" dirty="0">
                <a:latin typeface="PP Object Sans" panose="00000500000000000000" pitchFamily="2" charset="0"/>
              </a:rPr>
              <a:t>*</a:t>
            </a:r>
            <a:r>
              <a:rPr lang="en-GB" sz="1000" dirty="0">
                <a:latin typeface="PP Object Sans" panose="00000500000000000000" pitchFamily="2" charset="0"/>
              </a:rPr>
              <a:t>Adjusted for child's age and sex, and study</a:t>
            </a:r>
          </a:p>
          <a:p>
            <a:r>
              <a:rPr lang="en-GB" sz="1000" b="1" dirty="0">
                <a:latin typeface="PP Object Sans" panose="00000500000000000000" pitchFamily="2" charset="0"/>
              </a:rPr>
              <a:t>**</a:t>
            </a:r>
            <a:r>
              <a:rPr lang="en-GB" sz="1000" dirty="0">
                <a:latin typeface="PP Object Sans" panose="00000500000000000000" pitchFamily="2" charset="0"/>
              </a:rPr>
              <a:t>Adjusted for child's age and sex, study and highest level of education of either parent </a:t>
            </a:r>
          </a:p>
        </p:txBody>
      </p:sp>
      <p:pic>
        <p:nvPicPr>
          <p:cNvPr id="8" name="Audio 7">
            <a:hlinkClick r:id="" action="ppaction://media"/>
            <a:extLst>
              <a:ext uri="{FF2B5EF4-FFF2-40B4-BE49-F238E27FC236}">
                <a16:creationId xmlns:a16="http://schemas.microsoft.com/office/drawing/2014/main" id="{9EBF54E9-A8C7-413E-9BDC-752F5F6831B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2762267470"/>
      </p:ext>
    </p:extLst>
  </p:cSld>
  <p:clrMapOvr>
    <a:masterClrMapping/>
  </p:clrMapOvr>
  <mc:AlternateContent xmlns:mc="http://schemas.openxmlformats.org/markup-compatibility/2006" xmlns:p14="http://schemas.microsoft.com/office/powerpoint/2010/main">
    <mc:Choice Requires="p14">
      <p:transition spd="slow" p14:dur="2000" advTm="26590"/>
    </mc:Choice>
    <mc:Fallback xmlns="">
      <p:transition spd="slow" advTm="26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id="{8A1429D0-5021-4197-98D5-A4745D781EBD}"/>
              </a:ext>
            </a:extLst>
          </p:cNvPr>
          <p:cNvSpPr txBox="1">
            <a:spLocks noChangeArrowheads="1"/>
          </p:cNvSpPr>
          <p:nvPr/>
        </p:nvSpPr>
        <p:spPr bwMode="auto">
          <a:xfrm>
            <a:off x="276225" y="1041467"/>
            <a:ext cx="6318607" cy="5505178"/>
          </a:xfrm>
          <a:prstGeom prst="rect">
            <a:avLst/>
          </a:prstGeom>
          <a:noFill/>
          <a:ln w="9525">
            <a:noFill/>
            <a:miter lim="800000"/>
            <a:headEnd/>
            <a:tailEnd/>
          </a:ln>
        </p:spPr>
        <p:txBody>
          <a:bodyPr wrap="square" lIns="38180" tIns="19090" rIns="38180" bIns="19090">
            <a:spAutoFit/>
          </a:bodyPr>
          <a:lstStyle>
            <a:lvl1pPr marL="0" indent="0" algn="l" defTabSz="685800" rtl="0" eaLnBrk="1" latinLnBrk="0" hangingPunct="1">
              <a:lnSpc>
                <a:spcPct val="90000"/>
              </a:lnSpc>
              <a:spcBef>
                <a:spcPts val="750"/>
              </a:spcBef>
              <a:buFont typeface="Arial" panose="020B0604020202020204" pitchFamily="34" charset="0"/>
              <a:buNone/>
              <a:defRPr sz="2100" b="1" i="0" kern="1200">
                <a:solidFill>
                  <a:srgbClr val="2B3256"/>
                </a:solidFill>
                <a:latin typeface="PP Object Sans" pitchFamily="2" charset="77"/>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457200" indent="-457200">
              <a:buFont typeface="Wingdings" panose="05000000000000000000" pitchFamily="2" charset="2"/>
              <a:buChar char="q"/>
            </a:pPr>
            <a:r>
              <a:rPr lang="en-GB" sz="2400" b="0" dirty="0">
                <a:solidFill>
                  <a:schemeClr val="bg1"/>
                </a:solidFill>
                <a:latin typeface="PP Object Sans" panose="00000500000000000000" pitchFamily="2" charset="0"/>
                <a:cs typeface="Arial" panose="020B0604020202020204" pitchFamily="34" charset="0"/>
              </a:rPr>
              <a:t>Results suggest an association between paternal occupational exposure to high levels of crystalline silica and the risk of childhood leukaemia</a:t>
            </a:r>
          </a:p>
          <a:p>
            <a:pPr marL="457200" indent="-457200">
              <a:buFont typeface="Wingdings" panose="05000000000000000000" pitchFamily="2" charset="2"/>
              <a:buChar char="q"/>
            </a:pPr>
            <a:endParaRPr lang="en-GB" sz="500" b="0" dirty="0">
              <a:solidFill>
                <a:schemeClr val="bg1"/>
              </a:solidFill>
              <a:latin typeface="PP Object Sans" panose="00000500000000000000" pitchFamily="2" charset="0"/>
              <a:cs typeface="Arial" panose="020B0604020202020204" pitchFamily="34" charset="0"/>
            </a:endParaRPr>
          </a:p>
          <a:p>
            <a:pPr marL="457200" indent="-457200">
              <a:buFont typeface="Wingdings" panose="05000000000000000000" pitchFamily="2" charset="2"/>
              <a:buChar char="q"/>
            </a:pPr>
            <a:r>
              <a:rPr lang="en-GB" sz="2400" b="0" dirty="0">
                <a:solidFill>
                  <a:schemeClr val="bg1"/>
                </a:solidFill>
                <a:latin typeface="PP Object Sans" panose="00000500000000000000" pitchFamily="2" charset="0"/>
                <a:cs typeface="Arial" panose="020B0604020202020204" pitchFamily="34" charset="0"/>
              </a:rPr>
              <a:t>However, these results should be interpreted with caution </a:t>
            </a:r>
          </a:p>
          <a:p>
            <a:pPr marL="800100" lvl="1" indent="-457200">
              <a:buFont typeface="Wingdings" panose="05000000000000000000" pitchFamily="2" charset="2"/>
              <a:buChar char="q"/>
            </a:pPr>
            <a:r>
              <a:rPr lang="en-GB" sz="2000" dirty="0">
                <a:solidFill>
                  <a:schemeClr val="bg1"/>
                </a:solidFill>
                <a:latin typeface="PP Object Sans" panose="00000500000000000000" pitchFamily="2" charset="0"/>
                <a:cs typeface="Arial" panose="020B0604020202020204" pitchFamily="34" charset="0"/>
              </a:rPr>
              <a:t>First study showing this association</a:t>
            </a:r>
          </a:p>
          <a:p>
            <a:pPr marL="800100" lvl="1" indent="-457200">
              <a:buFont typeface="Wingdings" panose="05000000000000000000" pitchFamily="2" charset="2"/>
              <a:buChar char="q"/>
            </a:pPr>
            <a:r>
              <a:rPr lang="en-GB" sz="2000" dirty="0">
                <a:solidFill>
                  <a:schemeClr val="bg1"/>
                </a:solidFill>
                <a:latin typeface="PP Object Sans" panose="00000500000000000000" pitchFamily="2" charset="0"/>
                <a:cs typeface="Arial" panose="020B0604020202020204" pitchFamily="34" charset="0"/>
              </a:rPr>
              <a:t>There is no plausible hypothesized mechanism </a:t>
            </a:r>
          </a:p>
          <a:p>
            <a:pPr marL="800100" lvl="1" indent="-457200">
              <a:buFont typeface="Wingdings" panose="05000000000000000000" pitchFamily="2" charset="2"/>
              <a:buChar char="q"/>
            </a:pPr>
            <a:r>
              <a:rPr lang="en-GB" sz="2000" dirty="0">
                <a:solidFill>
                  <a:schemeClr val="bg1"/>
                </a:solidFill>
                <a:latin typeface="PP Object Sans" panose="00000500000000000000" pitchFamily="2" charset="0"/>
                <a:cs typeface="Arial" panose="020B0604020202020204" pitchFamily="34" charset="0"/>
              </a:rPr>
              <a:t>Result driven by few specific jobs e.g., agricultural field crop workers and miners</a:t>
            </a:r>
          </a:p>
          <a:p>
            <a:pPr marL="800100" lvl="1" indent="-457200">
              <a:buFont typeface="Wingdings" panose="05000000000000000000" pitchFamily="2" charset="2"/>
              <a:buChar char="q"/>
            </a:pPr>
            <a:r>
              <a:rPr lang="en-GB" sz="2000" dirty="0">
                <a:solidFill>
                  <a:schemeClr val="bg1"/>
                </a:solidFill>
                <a:latin typeface="PP Object Sans" panose="00000500000000000000" pitchFamily="2" charset="0"/>
                <a:cs typeface="Arial" panose="020B0604020202020204" pitchFamily="34" charset="0"/>
              </a:rPr>
              <a:t>It could still be other exposures occurring simultaneously creating a spurious association with silica exposure</a:t>
            </a:r>
          </a:p>
          <a:p>
            <a:endParaRPr lang="en-GB" sz="2400" b="0" dirty="0">
              <a:solidFill>
                <a:schemeClr val="bg1"/>
              </a:solidFill>
              <a:latin typeface="PP Object Sans" panose="00000500000000000000" pitchFamily="2" charset="0"/>
              <a:cs typeface="Arial" panose="020B0604020202020204" pitchFamily="34" charset="0"/>
            </a:endParaRPr>
          </a:p>
        </p:txBody>
      </p:sp>
      <p:sp>
        <p:nvSpPr>
          <p:cNvPr id="4" name="Title 1">
            <a:extLst>
              <a:ext uri="{FF2B5EF4-FFF2-40B4-BE49-F238E27FC236}">
                <a16:creationId xmlns:a16="http://schemas.microsoft.com/office/drawing/2014/main" id="{13F46BA2-884B-4F0F-8C8A-69524AC42642}"/>
              </a:ext>
            </a:extLst>
          </p:cNvPr>
          <p:cNvSpPr txBox="1">
            <a:spLocks/>
          </p:cNvSpPr>
          <p:nvPr/>
        </p:nvSpPr>
        <p:spPr>
          <a:xfrm>
            <a:off x="2106614" y="180411"/>
            <a:ext cx="8015287" cy="9144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sz="4000" b="1">
                <a:solidFill>
                  <a:schemeClr val="bg1"/>
                </a:solidFill>
                <a:latin typeface="PP Object Sans" panose="00000500000000000000" pitchFamily="2" charset="0"/>
                <a:cs typeface="Calibri Light" pitchFamily="34" charset="0"/>
              </a:rPr>
              <a:t>Conclusion </a:t>
            </a:r>
            <a:endParaRPr lang="en-GB" sz="4000" b="1" dirty="0">
              <a:solidFill>
                <a:schemeClr val="bg1"/>
              </a:solidFill>
              <a:latin typeface="PP Object Sans" panose="00000500000000000000" pitchFamily="2" charset="0"/>
              <a:cs typeface="Calibri Light" pitchFamily="34" charset="0"/>
            </a:endParaRPr>
          </a:p>
        </p:txBody>
      </p:sp>
      <p:sp>
        <p:nvSpPr>
          <p:cNvPr id="5" name="Text Placeholder 5">
            <a:extLst>
              <a:ext uri="{FF2B5EF4-FFF2-40B4-BE49-F238E27FC236}">
                <a16:creationId xmlns:a16="http://schemas.microsoft.com/office/drawing/2014/main" id="{9FBB1CFC-9887-43B8-9693-858F0486C5E0}"/>
              </a:ext>
            </a:extLst>
          </p:cNvPr>
          <p:cNvSpPr txBox="1">
            <a:spLocks/>
          </p:cNvSpPr>
          <p:nvPr/>
        </p:nvSpPr>
        <p:spPr>
          <a:xfrm>
            <a:off x="10082474" y="6490428"/>
            <a:ext cx="363810" cy="3365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GB" sz="850" dirty="0">
                <a:solidFill>
                  <a:schemeClr val="bg1"/>
                </a:solidFill>
                <a:latin typeface="PP Object Sans" panose="00000500000000000000" pitchFamily="2" charset="0"/>
              </a:rPr>
              <a:t>5</a:t>
            </a:r>
          </a:p>
        </p:txBody>
      </p:sp>
      <p:sp>
        <p:nvSpPr>
          <p:cNvPr id="6" name="TextBox 5">
            <a:extLst>
              <a:ext uri="{FF2B5EF4-FFF2-40B4-BE49-F238E27FC236}">
                <a16:creationId xmlns:a16="http://schemas.microsoft.com/office/drawing/2014/main" id="{A8D566C4-BCE5-4366-B325-4420806DA5DF}"/>
              </a:ext>
            </a:extLst>
          </p:cNvPr>
          <p:cNvSpPr txBox="1"/>
          <p:nvPr/>
        </p:nvSpPr>
        <p:spPr>
          <a:xfrm>
            <a:off x="6452172" y="1011271"/>
            <a:ext cx="5630238" cy="5047536"/>
          </a:xfrm>
          <a:prstGeom prst="rect">
            <a:avLst/>
          </a:prstGeom>
          <a:noFill/>
        </p:spPr>
        <p:txBody>
          <a:bodyPr wrap="square">
            <a:spAutoFit/>
          </a:bodyPr>
          <a:lstStyle/>
          <a:p>
            <a:pPr marL="457200" indent="-457200">
              <a:buFont typeface="Wingdings" panose="05000000000000000000" pitchFamily="2" charset="2"/>
              <a:buChar char="q"/>
            </a:pPr>
            <a:r>
              <a:rPr lang="en-GB" sz="2400" b="0" dirty="0">
                <a:solidFill>
                  <a:schemeClr val="bg1"/>
                </a:solidFill>
                <a:latin typeface="PP Object Sans" panose="00000500000000000000" pitchFamily="2" charset="0"/>
                <a:cs typeface="Arial" panose="020B0604020202020204" pitchFamily="34" charset="0"/>
              </a:rPr>
              <a:t>If confirmed, this is highly relevant for primary prevention measures, as occupational exposures can often be reduced either through regulations or advice to parents preparing for conception to avoid exposures to hazardous chemicals. </a:t>
            </a:r>
          </a:p>
          <a:p>
            <a:pPr marL="457200" indent="-457200">
              <a:buFont typeface="Wingdings" panose="05000000000000000000" pitchFamily="2" charset="2"/>
              <a:buChar char="q"/>
            </a:pPr>
            <a:endParaRPr lang="en-GB" sz="1000" b="0" dirty="0">
              <a:solidFill>
                <a:schemeClr val="bg1"/>
              </a:solidFill>
              <a:latin typeface="PP Object Sans" panose="00000500000000000000" pitchFamily="2" charset="0"/>
              <a:cs typeface="Arial" panose="020B0604020202020204" pitchFamily="34" charset="0"/>
            </a:endParaRPr>
          </a:p>
          <a:p>
            <a:pPr marL="457200" indent="-457200">
              <a:buFont typeface="Wingdings" panose="05000000000000000000" pitchFamily="2" charset="2"/>
              <a:buChar char="q"/>
            </a:pPr>
            <a:r>
              <a:rPr lang="en-GB" sz="2400" b="0" dirty="0">
                <a:solidFill>
                  <a:schemeClr val="bg1"/>
                </a:solidFill>
                <a:latin typeface="PP Object Sans" panose="00000500000000000000" pitchFamily="2" charset="0"/>
                <a:cs typeface="Arial" panose="020B0604020202020204" pitchFamily="34" charset="0"/>
              </a:rPr>
              <a:t>Low prevalence of maternal exposures precluded informative risk estimates for maternal exposures in this study</a:t>
            </a:r>
          </a:p>
          <a:p>
            <a:pPr marL="457200" indent="-457200">
              <a:buFont typeface="Wingdings" panose="05000000000000000000" pitchFamily="2" charset="2"/>
              <a:buChar char="q"/>
            </a:pPr>
            <a:endParaRPr lang="en-GB" sz="2400" b="0" dirty="0">
              <a:solidFill>
                <a:schemeClr val="bg1"/>
              </a:solidFill>
              <a:latin typeface="PP Object Sans" panose="00000500000000000000" pitchFamily="2" charset="0"/>
              <a:cs typeface="Arial" panose="020B0604020202020204" pitchFamily="34" charset="0"/>
            </a:endParaRPr>
          </a:p>
        </p:txBody>
      </p:sp>
      <p:pic>
        <p:nvPicPr>
          <p:cNvPr id="14" name="Audio 13">
            <a:hlinkClick r:id="" action="ppaction://media"/>
            <a:extLst>
              <a:ext uri="{FF2B5EF4-FFF2-40B4-BE49-F238E27FC236}">
                <a16:creationId xmlns:a16="http://schemas.microsoft.com/office/drawing/2014/main" id="{813D26AE-4596-4F0D-996D-31B5B12A3E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807700494"/>
      </p:ext>
    </p:extLst>
  </p:cSld>
  <p:clrMapOvr>
    <a:masterClrMapping/>
  </p:clrMapOvr>
  <mc:AlternateContent xmlns:mc="http://schemas.openxmlformats.org/markup-compatibility/2006" xmlns:p14="http://schemas.microsoft.com/office/powerpoint/2010/main">
    <mc:Choice Requires="p14">
      <p:transition spd="slow" p14:dur="2000" advTm="50816"/>
    </mc:Choice>
    <mc:Fallback xmlns="">
      <p:transition spd="slow" advTm="50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a:extLst>
              <a:ext uri="{FF2B5EF4-FFF2-40B4-BE49-F238E27FC236}">
                <a16:creationId xmlns:a16="http://schemas.microsoft.com/office/drawing/2014/main" id="{CE334EAB-A962-4018-82A2-4DF5FE09DA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9209" y="3857984"/>
            <a:ext cx="2637033" cy="13780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3" descr="Graphical user interface, text, application, email&#10;&#10;Description automatically generated">
            <a:extLst>
              <a:ext uri="{FF2B5EF4-FFF2-40B4-BE49-F238E27FC236}">
                <a16:creationId xmlns:a16="http://schemas.microsoft.com/office/drawing/2014/main" id="{0A87CB95-3DB0-4898-A0F7-56BB46B31A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758" y="2446765"/>
            <a:ext cx="8003982" cy="2974273"/>
          </a:xfrm>
          <a:prstGeom prst="rect">
            <a:avLst/>
          </a:prstGeom>
        </p:spPr>
      </p:pic>
      <p:sp>
        <p:nvSpPr>
          <p:cNvPr id="8" name="TextBox 7">
            <a:extLst>
              <a:ext uri="{FF2B5EF4-FFF2-40B4-BE49-F238E27FC236}">
                <a16:creationId xmlns:a16="http://schemas.microsoft.com/office/drawing/2014/main" id="{AEE1AE3A-7200-44B0-923A-71E14A7E75AC}"/>
              </a:ext>
            </a:extLst>
          </p:cNvPr>
          <p:cNvSpPr txBox="1"/>
          <p:nvPr/>
        </p:nvSpPr>
        <p:spPr>
          <a:xfrm>
            <a:off x="462337" y="273946"/>
            <a:ext cx="9945384" cy="1692771"/>
          </a:xfrm>
          <a:prstGeom prst="rect">
            <a:avLst/>
          </a:prstGeom>
          <a:noFill/>
        </p:spPr>
        <p:txBody>
          <a:bodyPr wrap="square">
            <a:spAutoFit/>
          </a:bodyPr>
          <a:lstStyle/>
          <a:p>
            <a:r>
              <a:rPr lang="en-GB" sz="3600" b="1" dirty="0">
                <a:solidFill>
                  <a:schemeClr val="bg1"/>
                </a:solidFill>
                <a:latin typeface="PP Object Sans" panose="00000500000000000000" pitchFamily="2" charset="0"/>
              </a:rPr>
              <a:t>Acknowledgements</a:t>
            </a:r>
          </a:p>
          <a:p>
            <a:endParaRPr lang="en-GB" sz="2000" dirty="0">
              <a:solidFill>
                <a:schemeClr val="bg1"/>
              </a:solidFill>
              <a:latin typeface="PP Object Sans" panose="00000500000000000000" pitchFamily="2" charset="0"/>
            </a:endParaRPr>
          </a:p>
          <a:p>
            <a:r>
              <a:rPr lang="en-GB" sz="2400" dirty="0">
                <a:solidFill>
                  <a:schemeClr val="bg1"/>
                </a:solidFill>
                <a:latin typeface="PP Object Sans" panose="00000500000000000000" pitchFamily="2" charset="0"/>
              </a:rPr>
              <a:t>PIs of the participating studies and their teams, IRAS for use of DOM-JEM, and ENV</a:t>
            </a:r>
          </a:p>
        </p:txBody>
      </p:sp>
      <p:pic>
        <p:nvPicPr>
          <p:cNvPr id="5" name="Audio 4">
            <a:hlinkClick r:id="" action="ppaction://media"/>
            <a:extLst>
              <a:ext uri="{FF2B5EF4-FFF2-40B4-BE49-F238E27FC236}">
                <a16:creationId xmlns:a16="http://schemas.microsoft.com/office/drawing/2014/main" id="{5E63503C-2AB6-4EC8-9A5E-FBF323AE6E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96514492"/>
      </p:ext>
    </p:extLst>
  </p:cSld>
  <p:clrMapOvr>
    <a:masterClrMapping/>
  </p:clrMapOvr>
  <mc:AlternateContent xmlns:mc="http://schemas.openxmlformats.org/markup-compatibility/2006" xmlns:p14="http://schemas.microsoft.com/office/powerpoint/2010/main">
    <mc:Choice Requires="p14">
      <p:transition spd="slow" p14:dur="2000" advTm="19276"/>
    </mc:Choice>
    <mc:Fallback xmlns="">
      <p:transition spd="slow" advTm="19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9"/>
</p:tagLst>
</file>

<file path=ppt/tags/tag2.xml><?xml version="1.0" encoding="utf-8"?>
<p:tagLst xmlns:a="http://schemas.openxmlformats.org/drawingml/2006/main" xmlns:r="http://schemas.openxmlformats.org/officeDocument/2006/relationships" xmlns:p="http://schemas.openxmlformats.org/presentationml/2006/main">
  <p:tag name="TIMING" val="|4.9|1.1|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BFE1832B8DD4CAF530CF92ED4AB1A" ma:contentTypeVersion="9" ma:contentTypeDescription="Crée un document." ma:contentTypeScope="" ma:versionID="dab036a5fc1d6de97bc26071e6b07a9b">
  <xsd:schema xmlns:xsd="http://www.w3.org/2001/XMLSchema" xmlns:xs="http://www.w3.org/2001/XMLSchema" xmlns:p="http://schemas.microsoft.com/office/2006/metadata/properties" xmlns:ns2="9011f75a-37a6-4075-88b7-0b383ab0e182" xmlns:ns3="e83f6244-5743-46bb-8998-a1b75b616a34" targetNamespace="http://schemas.microsoft.com/office/2006/metadata/properties" ma:root="true" ma:fieldsID="9cbe4c961e13058122d8ea6f80820c5b" ns2:_="" ns3:_="">
    <xsd:import namespace="9011f75a-37a6-4075-88b7-0b383ab0e182"/>
    <xsd:import namespace="e83f6244-5743-46bb-8998-a1b75b616a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11f75a-37a6-4075-88b7-0b383ab0e1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3f6244-5743-46bb-8998-a1b75b616a34"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1D069A-2AB1-4F9A-A141-8A05CF53C819}"/>
</file>

<file path=customXml/itemProps2.xml><?xml version="1.0" encoding="utf-8"?>
<ds:datastoreItem xmlns:ds="http://schemas.openxmlformats.org/officeDocument/2006/customXml" ds:itemID="{C77558E3-5DC0-4582-8B3A-8270787A4D60}">
  <ds:schemaRefs>
    <ds:schemaRef ds:uri="http://schemas.microsoft.com/sharepoint/v3/contenttype/forms"/>
  </ds:schemaRefs>
</ds:datastoreItem>
</file>

<file path=customXml/itemProps3.xml><?xml version="1.0" encoding="utf-8"?>
<ds:datastoreItem xmlns:ds="http://schemas.openxmlformats.org/officeDocument/2006/customXml" ds:itemID="{1A0F6821-0250-438F-A9D2-99AFCFD95B9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1113</TotalTime>
  <Words>784</Words>
  <Application>Microsoft Office PowerPoint</Application>
  <PresentationFormat>Widescreen</PresentationFormat>
  <Paragraphs>330</Paragraphs>
  <Slides>7</Slides>
  <Notes>7</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PP Object Sans</vt:lpstr>
      <vt:lpstr>PP Object Sans Heavy</vt:lpstr>
      <vt:lpstr>Wingdings</vt:lpstr>
      <vt:lpstr>Office Theme</vt:lpstr>
      <vt:lpstr>Parental occupational exposure to combustion products, metals, silica and asbestos and the risk of childhood leukaemia in their offspring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Parental occupational exposure to carcinogenic substances at workplace and the risk of childhood leukaemia</dc:title>
  <dc:creator>Felix Onyije</dc:creator>
  <cp:lastModifiedBy>Felix Onyije</cp:lastModifiedBy>
  <cp:revision>47</cp:revision>
  <dcterms:created xsi:type="dcterms:W3CDTF">2021-11-16T11:53:09Z</dcterms:created>
  <dcterms:modified xsi:type="dcterms:W3CDTF">2022-09-12T20:34:04Z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0x01010023EBFE1832B8DD4CAF530CF92ED4AB1A</vt:lpwstr>
  </property>
</Properties>
</file>