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12"/>
  </p:notesMasterIdLst>
  <p:sldIdLst>
    <p:sldId id="257" r:id="rId6"/>
    <p:sldId id="258" r:id="rId7"/>
    <p:sldId id="259" r:id="rId8"/>
    <p:sldId id="260" r:id="rId9"/>
    <p:sldId id="262" r:id="rId10"/>
    <p:sldId id="261" r:id="rId11"/>
  </p:sldIdLst>
  <p:sldSz cx="12192000" cy="6858000"/>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3256"/>
    <a:srgbClr val="2C3253"/>
    <a:srgbClr val="D27E64"/>
    <a:srgbClr val="DE9178"/>
    <a:srgbClr val="D27F65"/>
    <a:srgbClr val="F09C81"/>
    <a:srgbClr val="EFEDDF"/>
    <a:srgbClr val="C78269"/>
    <a:srgbClr val="D68D73"/>
    <a:srgbClr val="CF88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79B4EA-4A8E-43C0-B8B5-B1664A8D9640}" v="241" dt="2022-09-13T17:20:45.0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71"/>
  </p:normalViewPr>
  <p:slideViewPr>
    <p:cSldViewPr snapToGrid="0" snapToObjects="1">
      <p:cViewPr varScale="1">
        <p:scale>
          <a:sx n="86" d="100"/>
          <a:sy n="86" d="100"/>
        </p:scale>
        <p:origin x="56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theme" Target="theme/theme1.xml"/><Relationship Id="rId10" Type="http://schemas.openxmlformats.org/officeDocument/2006/relationships/slide" Target="slides/slide5.xml"/><Relationship Id="rId14" Type="http://schemas.openxmlformats.org/officeDocument/2006/relationships/viewProps" Target="viewProps.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19476A9-43C1-6C42-BF05-BC0F0699F522}" type="datetimeFigureOut">
              <a:rPr lang="es-ES" smtClean="0"/>
              <a:t>13/09/2022</a:t>
            </a:fld>
            <a:endParaRPr lang="es-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17261A2-AA1C-4540-9C31-ACF18D8D8F89}" type="slidenum">
              <a:rPr lang="es-ES" smtClean="0"/>
              <a:t>‹#›</a:t>
            </a:fld>
            <a:endParaRPr lang="es-ES"/>
          </a:p>
        </p:txBody>
      </p:sp>
    </p:spTree>
    <p:extLst>
      <p:ext uri="{BB962C8B-B14F-4D97-AF65-F5344CB8AC3E}">
        <p14:creationId xmlns:p14="http://schemas.microsoft.com/office/powerpoint/2010/main" val="320710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and Innov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3" y="885201"/>
            <a:ext cx="11085922"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a:t>Post-</a:t>
            </a:r>
            <a:r>
              <a:rPr lang="es-ES" dirty="0" err="1"/>
              <a:t>Chernobyl</a:t>
            </a:r>
            <a:r>
              <a:rPr lang="es-ES" dirty="0"/>
              <a:t> </a:t>
            </a:r>
            <a:r>
              <a:rPr lang="es-ES" dirty="0" err="1"/>
              <a:t>Haematological</a:t>
            </a:r>
            <a:r>
              <a:rPr lang="es-ES" dirty="0"/>
              <a:t> </a:t>
            </a:r>
            <a:r>
              <a:rPr lang="es-ES" dirty="0" err="1"/>
              <a:t>Malignancies</a:t>
            </a:r>
            <a:r>
              <a:rPr lang="es-ES" dirty="0"/>
              <a:t> </a:t>
            </a:r>
            <a:r>
              <a:rPr lang="es-ES" dirty="0" err="1"/>
              <a:t>Risk</a:t>
            </a:r>
            <a:r>
              <a:rPr lang="es-ES" dirty="0"/>
              <a:t> in </a:t>
            </a:r>
            <a:r>
              <a:rPr lang="es-ES" dirty="0" err="1"/>
              <a:t>Population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Un dibujo de una persona&#10;&#10;Descripción generada automáticamente con confianza baja">
            <a:extLst>
              <a:ext uri="{FF2B5EF4-FFF2-40B4-BE49-F238E27FC236}">
                <a16:creationId xmlns:a16="http://schemas.microsoft.com/office/drawing/2014/main" id="{ECB2C94B-7EF2-3D40-9EAA-01F732CB101A}"/>
              </a:ext>
            </a:extLst>
          </p:cNvPr>
          <p:cNvPicPr>
            <a:picLocks noChangeAspect="1"/>
          </p:cNvPicPr>
          <p:nvPr userDrawn="1"/>
        </p:nvPicPr>
        <p:blipFill>
          <a:blip r:embed="rId3"/>
          <a:stretch>
            <a:fillRect/>
          </a:stretch>
        </p:blipFill>
        <p:spPr>
          <a:xfrm>
            <a:off x="9024424" y="3703269"/>
            <a:ext cx="2762687" cy="2697530"/>
          </a:xfrm>
          <a:prstGeom prst="rect">
            <a:avLst/>
          </a:prstGeom>
        </p:spPr>
      </p:pic>
      <p:sp>
        <p:nvSpPr>
          <p:cNvPr id="5" name="Subtítulo 2">
            <a:extLst>
              <a:ext uri="{FF2B5EF4-FFF2-40B4-BE49-F238E27FC236}">
                <a16:creationId xmlns:a16="http://schemas.microsoft.com/office/drawing/2014/main" id="{4B4B5E90-2A19-4745-033D-AE27F6F5DA2B}"/>
              </a:ext>
            </a:extLst>
          </p:cNvPr>
          <p:cNvSpPr>
            <a:spLocks noGrp="1"/>
          </p:cNvSpPr>
          <p:nvPr>
            <p:ph type="subTitle" idx="1" hasCustomPrompt="1"/>
          </p:nvPr>
        </p:nvSpPr>
        <p:spPr>
          <a:xfrm>
            <a:off x="552704" y="2910301"/>
            <a:ext cx="5543296" cy="1655762"/>
          </a:xfrm>
          <a:prstGeom prst="rect">
            <a:avLst/>
          </a:prstGeom>
        </p:spPr>
        <p:txBody>
          <a:bodyPr/>
          <a:lstStyle>
            <a:lvl1pPr marL="0" indent="0" algn="l">
              <a:buNone/>
              <a:defRPr sz="2400" b="1" i="0">
                <a:solidFill>
                  <a:srgbClr val="D27E64"/>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Ostroumova Evgenia, </a:t>
            </a:r>
            <a:r>
              <a:rPr lang="es-ES" dirty="0" err="1"/>
              <a:t>Scientist</a:t>
            </a:r>
            <a:r>
              <a:rPr lang="es-ES" dirty="0"/>
              <a:t> </a:t>
            </a:r>
          </a:p>
          <a:p>
            <a:r>
              <a:rPr lang="es-ES" dirty="0" err="1"/>
              <a:t>Environmental</a:t>
            </a:r>
            <a:r>
              <a:rPr lang="es-ES" dirty="0"/>
              <a:t> and </a:t>
            </a:r>
            <a:r>
              <a:rPr lang="es-ES" dirty="0" err="1"/>
              <a:t>Lifestyle</a:t>
            </a:r>
            <a:r>
              <a:rPr lang="es-ES" dirty="0"/>
              <a:t> </a:t>
            </a:r>
            <a:r>
              <a:rPr lang="es-ES" dirty="0" err="1"/>
              <a:t>Epidemiology</a:t>
            </a:r>
            <a:r>
              <a:rPr lang="es-ES" dirty="0"/>
              <a:t> Branch </a:t>
            </a:r>
          </a:p>
        </p:txBody>
      </p:sp>
    </p:spTree>
    <p:extLst>
      <p:ext uri="{BB962C8B-B14F-4D97-AF65-F5344CB8AC3E}">
        <p14:creationId xmlns:p14="http://schemas.microsoft.com/office/powerpoint/2010/main" val="149843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2B3256"/>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1" y="0"/>
            <a:ext cx="1219200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384137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y text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2387600"/>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Section</a:t>
            </a:r>
            <a:r>
              <a:rPr lang="es-ES" dirty="0"/>
              <a:t> </a:t>
            </a:r>
            <a:r>
              <a:rPr lang="es-ES" dirty="0" err="1"/>
              <a:t>Introduction</a:t>
            </a:r>
            <a:endParaRPr lang="es-ES" dirty="0"/>
          </a:p>
        </p:txBody>
      </p:sp>
      <p:sp>
        <p:nvSpPr>
          <p:cNvPr id="3" name="Subtítulo 2">
            <a:extLst>
              <a:ext uri="{FF2B5EF4-FFF2-40B4-BE49-F238E27FC236}">
                <a16:creationId xmlns:a16="http://schemas.microsoft.com/office/drawing/2014/main" id="{B073593F-04BF-5245-83F0-CF9FD27BF0A2}"/>
              </a:ext>
            </a:extLst>
          </p:cNvPr>
          <p:cNvSpPr>
            <a:spLocks noGrp="1"/>
          </p:cNvSpPr>
          <p:nvPr>
            <p:ph type="subTitle" idx="1" hasCustomPrompt="1"/>
          </p:nvPr>
        </p:nvSpPr>
        <p:spPr>
          <a:xfrm>
            <a:off x="6286502" y="885201"/>
            <a:ext cx="5367336" cy="1655762"/>
          </a:xfrm>
          <a:prstGeom prst="rect">
            <a:avLst/>
          </a:prstGeom>
        </p:spPr>
        <p:txBody>
          <a:bodyPr/>
          <a:lstStyle>
            <a:lvl1pPr marL="0" indent="0" algn="l">
              <a:buNone/>
              <a:defRPr sz="180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texto 4">
            <a:extLst>
              <a:ext uri="{FF2B5EF4-FFF2-40B4-BE49-F238E27FC236}">
                <a16:creationId xmlns:a16="http://schemas.microsoft.com/office/drawing/2014/main" id="{EF7FC3ED-8E3A-7A41-B438-FE436AD2B2C9}"/>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2FAF06EA-13ED-7249-9289-C81849EFE8AB}"/>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2" name="Marcador de texto 4">
            <a:extLst>
              <a:ext uri="{FF2B5EF4-FFF2-40B4-BE49-F238E27FC236}">
                <a16:creationId xmlns:a16="http://schemas.microsoft.com/office/drawing/2014/main" id="{B128D531-5795-CB48-A5A4-3F7BAB976F1A}"/>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409078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Liquid Icon">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8550472" y="0"/>
            <a:ext cx="3641528" cy="6858000"/>
          </a:xfrm>
          <a:prstGeom prst="rect">
            <a:avLst/>
          </a:prstGeom>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180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960537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5"/>
            <a:ext cx="4933696" cy="3811588"/>
          </a:xfrm>
          <a:prstGeom prst="rect">
            <a:avLst/>
          </a:prstGeom>
        </p:spPr>
        <p:txBody>
          <a:bodyPr/>
          <a:lstStyle>
            <a:lvl1pPr marL="0" indent="0">
              <a:buNone/>
              <a:defRPr sz="24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0"/>
            <a:ext cx="5931877" cy="6857999"/>
          </a:xfrm>
          <a:prstGeom prst="rect">
            <a:avLst/>
          </a:prstGeom>
        </p:spPr>
        <p:txBody>
          <a:bodyPr/>
          <a:lstStyle>
            <a:lvl1pPr algn="l">
              <a:buNone/>
              <a:defRPr sz="2000">
                <a:solidFill>
                  <a:srgbClr val="2B3256"/>
                </a:solidFill>
                <a:latin typeface="PP Object Sans" pitchFamily="2" charset="77"/>
              </a:defRPr>
            </a:lvl1pPr>
          </a:lstStyle>
          <a:p>
            <a:r>
              <a:rPr lang="es-ES" dirty="0" err="1"/>
              <a:t>Image</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838049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and Photo">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posición de imagen 8">
            <a:extLst>
              <a:ext uri="{FF2B5EF4-FFF2-40B4-BE49-F238E27FC236}">
                <a16:creationId xmlns:a16="http://schemas.microsoft.com/office/drawing/2014/main" id="{0C9F018F-7019-0341-A5FD-2690EF599F9C}"/>
              </a:ext>
            </a:extLst>
          </p:cNvPr>
          <p:cNvSpPr>
            <a:spLocks noGrp="1"/>
          </p:cNvSpPr>
          <p:nvPr>
            <p:ph type="pic" sz="quarter" idx="13" hasCustomPrompt="1"/>
          </p:nvPr>
        </p:nvSpPr>
        <p:spPr>
          <a:xfrm>
            <a:off x="6907041" y="0"/>
            <a:ext cx="538480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17" name="Marcador de texto 16">
            <a:extLst>
              <a:ext uri="{FF2B5EF4-FFF2-40B4-BE49-F238E27FC236}">
                <a16:creationId xmlns:a16="http://schemas.microsoft.com/office/drawing/2014/main" id="{4B0846A8-8D59-BF48-999A-9A5609D01E55}"/>
              </a:ext>
            </a:extLst>
          </p:cNvPr>
          <p:cNvSpPr>
            <a:spLocks noGrp="1"/>
          </p:cNvSpPr>
          <p:nvPr>
            <p:ph type="body" sz="quarter" idx="14" hasCustomPrompt="1"/>
          </p:nvPr>
        </p:nvSpPr>
        <p:spPr>
          <a:xfrm>
            <a:off x="546392" y="3429000"/>
            <a:ext cx="5143500" cy="2901462"/>
          </a:xfrm>
          <a:prstGeom prst="rect">
            <a:avLst/>
          </a:prstGeom>
        </p:spPr>
        <p:txBody>
          <a:bodyPr wrap="square"/>
          <a:lstStyle>
            <a:lvl1pPr algn="l">
              <a:buNone/>
              <a:defRPr sz="1200">
                <a:solidFill>
                  <a:schemeClr val="bg1"/>
                </a:solidFill>
                <a:latin typeface="PP Object Sans" pitchFamily="2" charset="77"/>
              </a:defRPr>
            </a:lvl1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9" y="1643185"/>
            <a:ext cx="4933696" cy="1226624"/>
          </a:xfrm>
          <a:prstGeom prst="rect">
            <a:avLst/>
          </a:prstGeom>
        </p:spPr>
        <p:txBody>
          <a:bodyPr/>
          <a:lstStyle>
            <a:lvl1pPr marL="0" indent="0">
              <a:buNone/>
              <a:defRPr sz="3200" b="1"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7" name="Marcador de texto 4">
            <a:extLst>
              <a:ext uri="{FF2B5EF4-FFF2-40B4-BE49-F238E27FC236}">
                <a16:creationId xmlns:a16="http://schemas.microsoft.com/office/drawing/2014/main" id="{E3D58CB9-B59A-D64F-B80E-BBB21F792E04}"/>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8" name="Marcador de texto 4">
            <a:extLst>
              <a:ext uri="{FF2B5EF4-FFF2-40B4-BE49-F238E27FC236}">
                <a16:creationId xmlns:a16="http://schemas.microsoft.com/office/drawing/2014/main" id="{569EFB24-C95B-744D-9122-8D91C1C22F92}"/>
              </a:ext>
            </a:extLst>
          </p:cNvPr>
          <p:cNvSpPr>
            <a:spLocks noGrp="1"/>
          </p:cNvSpPr>
          <p:nvPr>
            <p:ph type="body" sz="quarter" idx="15"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1239640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Circular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3" name="Marcador de texto 4">
            <a:extLst>
              <a:ext uri="{FF2B5EF4-FFF2-40B4-BE49-F238E27FC236}">
                <a16:creationId xmlns:a16="http://schemas.microsoft.com/office/drawing/2014/main" id="{5CCF94F6-1FAB-6E4C-AB93-43E27DDE3308}"/>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rgbClr val="2B3256"/>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4" name="Marcador de texto 4">
            <a:extLst>
              <a:ext uri="{FF2B5EF4-FFF2-40B4-BE49-F238E27FC236}">
                <a16:creationId xmlns:a16="http://schemas.microsoft.com/office/drawing/2014/main" id="{7D2C471A-C002-194B-B10C-3CB6F35196D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rgbClr val="2B3256"/>
                </a:solidFill>
                <a:latin typeface="PP Object Sans" pitchFamily="2" charset="77"/>
              </a:defRPr>
            </a:lvl1pPr>
          </a:lstStyle>
          <a:p>
            <a:pPr lvl="0"/>
            <a:r>
              <a:rPr lang="es-ES" dirty="0"/>
              <a:t>Date</a:t>
            </a:r>
          </a:p>
        </p:txBody>
      </p:sp>
      <p:sp>
        <p:nvSpPr>
          <p:cNvPr id="25" name="Marcador de texto 4">
            <a:extLst>
              <a:ext uri="{FF2B5EF4-FFF2-40B4-BE49-F238E27FC236}">
                <a16:creationId xmlns:a16="http://schemas.microsoft.com/office/drawing/2014/main" id="{1BEF8F32-073B-194E-947B-6CE97B16891D}"/>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rgbClr val="2B3256"/>
                </a:solidFill>
                <a:latin typeface="PP Object Sans" pitchFamily="2" charset="77"/>
              </a:defRPr>
            </a:lvl1pPr>
          </a:lstStyle>
          <a:p>
            <a:pPr lvl="0"/>
            <a:r>
              <a:rPr lang="es-ES" dirty="0"/>
              <a:t>Nº</a:t>
            </a:r>
          </a:p>
        </p:txBody>
      </p:sp>
      <p:sp>
        <p:nvSpPr>
          <p:cNvPr id="26" name="Elipse 25">
            <a:extLst>
              <a:ext uri="{FF2B5EF4-FFF2-40B4-BE49-F238E27FC236}">
                <a16:creationId xmlns:a16="http://schemas.microsoft.com/office/drawing/2014/main" id="{2B7B12D2-7C9F-7D46-AA34-3EECF100CE67}"/>
              </a:ext>
            </a:extLst>
          </p:cNvPr>
          <p:cNvSpPr/>
          <p:nvPr userDrawn="1"/>
        </p:nvSpPr>
        <p:spPr>
          <a:xfrm>
            <a:off x="7255238" y="1381513"/>
            <a:ext cx="4156059" cy="415605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3" name="Marcador de texto 3">
            <a:extLst>
              <a:ext uri="{FF2B5EF4-FFF2-40B4-BE49-F238E27FC236}">
                <a16:creationId xmlns:a16="http://schemas.microsoft.com/office/drawing/2014/main" id="{CEBF7326-68C1-9F4F-8DF6-B0F4EDD2F2AC}"/>
              </a:ext>
            </a:extLst>
          </p:cNvPr>
          <p:cNvSpPr>
            <a:spLocks noGrp="1"/>
          </p:cNvSpPr>
          <p:nvPr>
            <p:ph type="body" sz="half" idx="16" hasCustomPrompt="1"/>
          </p:nvPr>
        </p:nvSpPr>
        <p:spPr>
          <a:xfrm>
            <a:off x="8103477" y="2144095"/>
            <a:ext cx="2701159" cy="2630893"/>
          </a:xfrm>
          <a:prstGeom prst="rect">
            <a:avLst/>
          </a:prstGeom>
        </p:spPr>
        <p:txBody>
          <a:bodyPr/>
          <a:lstStyle>
            <a:lvl1pPr marL="0" indent="0">
              <a:lnSpc>
                <a:spcPct val="100000"/>
              </a:lnSpc>
              <a:buNone/>
              <a:defRPr sz="1200" b="0" i="0">
                <a:solidFill>
                  <a:schemeClr val="tx2"/>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762572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ide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a:t>Multimedia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8550472" y="0"/>
            <a:ext cx="3641528" cy="6858000"/>
          </a:xfrm>
          <a:prstGeom prst="rect">
            <a:avLst/>
          </a:prstGeom>
        </p:spPr>
      </p:pic>
      <p:sp>
        <p:nvSpPr>
          <p:cNvPr id="9" name="Marcador de medios 8">
            <a:extLst>
              <a:ext uri="{FF2B5EF4-FFF2-40B4-BE49-F238E27FC236}">
                <a16:creationId xmlns:a16="http://schemas.microsoft.com/office/drawing/2014/main" id="{FB8012DA-31D4-5B4E-B568-929B63FFCC6E}"/>
              </a:ext>
            </a:extLst>
          </p:cNvPr>
          <p:cNvSpPr>
            <a:spLocks noGrp="1"/>
          </p:cNvSpPr>
          <p:nvPr>
            <p:ph type="media" sz="quarter" idx="10"/>
          </p:nvPr>
        </p:nvSpPr>
        <p:spPr>
          <a:xfrm>
            <a:off x="552450" y="1758950"/>
            <a:ext cx="7997825" cy="4378325"/>
          </a:xfrm>
          <a:prstGeom prst="rect">
            <a:avLst/>
          </a:prstGeom>
        </p:spPr>
        <p:txBody>
          <a:bodyPr/>
          <a:lstStyle/>
          <a:p>
            <a:r>
              <a:rPr lang="en-US"/>
              <a:t>Click icon to add media</a:t>
            </a:r>
            <a:endParaRPr lang="es-ES"/>
          </a:p>
        </p:txBody>
      </p:sp>
      <p:sp>
        <p:nvSpPr>
          <p:cNvPr id="14" name="Marcador de texto 4">
            <a:extLst>
              <a:ext uri="{FF2B5EF4-FFF2-40B4-BE49-F238E27FC236}">
                <a16:creationId xmlns:a16="http://schemas.microsoft.com/office/drawing/2014/main" id="{08347CB9-2D49-CE43-8370-56AA3936186D}"/>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3CB64A-7A8B-614A-99D3-DF1FE1E08B4F}"/>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52600D1F-7AFC-AB46-A383-58EFAC9D23A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2052023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Text">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2800" b="1" i="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6" name="Marcador de texto 3">
            <a:extLst>
              <a:ext uri="{FF2B5EF4-FFF2-40B4-BE49-F238E27FC236}">
                <a16:creationId xmlns:a16="http://schemas.microsoft.com/office/drawing/2014/main" id="{7FA1429F-5D6E-8F47-84E4-ABD87FA8727B}"/>
              </a:ext>
            </a:extLst>
          </p:cNvPr>
          <p:cNvSpPr>
            <a:spLocks noGrp="1"/>
          </p:cNvSpPr>
          <p:nvPr>
            <p:ph type="body" sz="half" idx="10" hasCustomPrompt="1"/>
          </p:nvPr>
        </p:nvSpPr>
        <p:spPr>
          <a:xfrm>
            <a:off x="6718300" y="2625186"/>
            <a:ext cx="4921251" cy="2883121"/>
          </a:xfrm>
          <a:prstGeom prst="rect">
            <a:avLst/>
          </a:prstGeom>
        </p:spPr>
        <p:txBody>
          <a:bodyPr/>
          <a:lstStyle>
            <a:lvl1pPr marL="0" indent="0">
              <a:buNone/>
              <a:defRPr sz="1200">
                <a:solidFill>
                  <a:srgbClr val="2B3256"/>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tx2"/>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1584447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Circular Photos">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200" b="1" i="0">
                <a:solidFill>
                  <a:schemeClr val="bg1"/>
                </a:solidFill>
                <a:latin typeface="PP Object Sans Heavy" pitchFamily="2" charset="77"/>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2800" b="0" i="0">
                <a:solidFill>
                  <a:srgbClr val="D27F65"/>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100">
                <a:solidFill>
                  <a:schemeClr val="tx2"/>
                </a:solidFill>
                <a:latin typeface="PP Object Sans" pitchFamily="2" charset="77"/>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600" b="0" i="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272839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2108083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ítulo y text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2387600"/>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Section</a:t>
            </a:r>
            <a:r>
              <a:rPr lang="es-ES" dirty="0"/>
              <a:t> </a:t>
            </a:r>
            <a:r>
              <a:rPr lang="es-ES" dirty="0" err="1"/>
              <a:t>Introduction</a:t>
            </a:r>
            <a:endParaRPr lang="es-ES" dirty="0"/>
          </a:p>
        </p:txBody>
      </p:sp>
      <p:sp>
        <p:nvSpPr>
          <p:cNvPr id="3" name="Subtítulo 2">
            <a:extLst>
              <a:ext uri="{FF2B5EF4-FFF2-40B4-BE49-F238E27FC236}">
                <a16:creationId xmlns:a16="http://schemas.microsoft.com/office/drawing/2014/main" id="{B073593F-04BF-5245-83F0-CF9FD27BF0A2}"/>
              </a:ext>
            </a:extLst>
          </p:cNvPr>
          <p:cNvSpPr>
            <a:spLocks noGrp="1"/>
          </p:cNvSpPr>
          <p:nvPr>
            <p:ph type="subTitle" idx="1" hasCustomPrompt="1"/>
          </p:nvPr>
        </p:nvSpPr>
        <p:spPr>
          <a:xfrm>
            <a:off x="6286502" y="885201"/>
            <a:ext cx="5367336" cy="1655762"/>
          </a:xfrm>
          <a:prstGeom prst="rect">
            <a:avLst/>
          </a:prstGeom>
        </p:spPr>
        <p:txBody>
          <a:bodyPr/>
          <a:lstStyle>
            <a:lvl1pPr marL="0" indent="0" algn="l">
              <a:buNone/>
              <a:defRPr sz="180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texto 4">
            <a:extLst>
              <a:ext uri="{FF2B5EF4-FFF2-40B4-BE49-F238E27FC236}">
                <a16:creationId xmlns:a16="http://schemas.microsoft.com/office/drawing/2014/main" id="{EF7FC3ED-8E3A-7A41-B438-FE436AD2B2C9}"/>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2FAF06EA-13ED-7249-9289-C81849EFE8AB}"/>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12" name="Marcador de texto 4">
            <a:extLst>
              <a:ext uri="{FF2B5EF4-FFF2-40B4-BE49-F238E27FC236}">
                <a16:creationId xmlns:a16="http://schemas.microsoft.com/office/drawing/2014/main" id="{B128D531-5795-CB48-A5A4-3F7BAB976F1A}"/>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625758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cxnSp>
        <p:nvCxnSpPr>
          <p:cNvPr id="14" name="Conector recto 13">
            <a:extLst>
              <a:ext uri="{FF2B5EF4-FFF2-40B4-BE49-F238E27FC236}">
                <a16:creationId xmlns:a16="http://schemas.microsoft.com/office/drawing/2014/main" id="{CD18929D-4591-954E-A419-05A963BED966}"/>
              </a:ext>
            </a:extLst>
          </p:cNvPr>
          <p:cNvCxnSpPr>
            <a:cxnSpLocks/>
          </p:cNvCxnSpPr>
          <p:nvPr userDrawn="1"/>
        </p:nvCxnSpPr>
        <p:spPr>
          <a:xfrm>
            <a:off x="65804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1" name="Marcador de texto 3">
            <a:extLst>
              <a:ext uri="{FF2B5EF4-FFF2-40B4-BE49-F238E27FC236}">
                <a16:creationId xmlns:a16="http://schemas.microsoft.com/office/drawing/2014/main" id="{9FA88FC5-9075-3C4B-821A-892CAB6C99E7}"/>
              </a:ext>
            </a:extLst>
          </p:cNvPr>
          <p:cNvSpPr>
            <a:spLocks noGrp="1"/>
          </p:cNvSpPr>
          <p:nvPr>
            <p:ph type="body" sz="half" idx="15" hasCustomPrompt="1"/>
          </p:nvPr>
        </p:nvSpPr>
        <p:spPr>
          <a:xfrm>
            <a:off x="6621151" y="4681423"/>
            <a:ext cx="5032687"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5041900"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7" name="Marcador de texto 3">
            <a:extLst>
              <a:ext uri="{FF2B5EF4-FFF2-40B4-BE49-F238E27FC236}">
                <a16:creationId xmlns:a16="http://schemas.microsoft.com/office/drawing/2014/main" id="{C5A7A5B1-F45F-3C43-8683-1CA2F01ABBAD}"/>
              </a:ext>
            </a:extLst>
          </p:cNvPr>
          <p:cNvSpPr>
            <a:spLocks noGrp="1"/>
          </p:cNvSpPr>
          <p:nvPr>
            <p:ph type="body" sz="quarter" idx="17" hasCustomPrompt="1"/>
          </p:nvPr>
        </p:nvSpPr>
        <p:spPr>
          <a:xfrm>
            <a:off x="5857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28" name="Marcador de texto 3">
            <a:extLst>
              <a:ext uri="{FF2B5EF4-FFF2-40B4-BE49-F238E27FC236}">
                <a16:creationId xmlns:a16="http://schemas.microsoft.com/office/drawing/2014/main" id="{C56E40BE-9492-FD4E-8BA4-7449904ED8CA}"/>
              </a:ext>
            </a:extLst>
          </p:cNvPr>
          <p:cNvSpPr>
            <a:spLocks noGrp="1"/>
          </p:cNvSpPr>
          <p:nvPr>
            <p:ph type="body" sz="quarter" idx="18" hasCustomPrompt="1"/>
          </p:nvPr>
        </p:nvSpPr>
        <p:spPr>
          <a:xfrm>
            <a:off x="6592888" y="17653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29" name="Marcador de texto 3">
            <a:extLst>
              <a:ext uri="{FF2B5EF4-FFF2-40B4-BE49-F238E27FC236}">
                <a16:creationId xmlns:a16="http://schemas.microsoft.com/office/drawing/2014/main" id="{F5A0D033-69BD-2D4A-8049-FB0485151811}"/>
              </a:ext>
            </a:extLst>
          </p:cNvPr>
          <p:cNvSpPr>
            <a:spLocks noGrp="1"/>
          </p:cNvSpPr>
          <p:nvPr>
            <p:ph type="body" sz="quarter" idx="19" hasCustomPrompt="1"/>
          </p:nvPr>
        </p:nvSpPr>
        <p:spPr>
          <a:xfrm>
            <a:off x="585788" y="39878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0" name="Marcador de texto 3">
            <a:extLst>
              <a:ext uri="{FF2B5EF4-FFF2-40B4-BE49-F238E27FC236}">
                <a16:creationId xmlns:a16="http://schemas.microsoft.com/office/drawing/2014/main" id="{63BAD847-697B-2440-9F9D-B6235DD5D66E}"/>
              </a:ext>
            </a:extLst>
          </p:cNvPr>
          <p:cNvSpPr>
            <a:spLocks noGrp="1"/>
          </p:cNvSpPr>
          <p:nvPr>
            <p:ph type="body" sz="quarter" idx="20" hasCustomPrompt="1"/>
          </p:nvPr>
        </p:nvSpPr>
        <p:spPr>
          <a:xfrm>
            <a:off x="6592888" y="3987800"/>
            <a:ext cx="5073650"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850363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100">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100">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100">
                <a:solidFill>
                  <a:schemeClr val="bg1"/>
                </a:solidFill>
                <a:latin typeface="PP Object Sans" pitchFamily="2" charset="77"/>
              </a:defRPr>
            </a:lvl1pPr>
          </a:lstStyle>
          <a:p>
            <a:pPr lvl="0"/>
            <a:r>
              <a:rPr lang="es-ES" dirty="0"/>
              <a:t>Nº</a:t>
            </a:r>
          </a:p>
        </p:txBody>
      </p: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5" name="Conector recto 24">
            <a:extLst>
              <a:ext uri="{FF2B5EF4-FFF2-40B4-BE49-F238E27FC236}">
                <a16:creationId xmlns:a16="http://schemas.microsoft.com/office/drawing/2014/main" id="{9918BC43-3815-E947-B68F-C26E3EE9BD50}"/>
              </a:ext>
            </a:extLst>
          </p:cNvPr>
          <p:cNvCxnSpPr>
            <a:cxnSpLocks/>
          </p:cNvCxnSpPr>
          <p:nvPr userDrawn="1"/>
        </p:nvCxnSpPr>
        <p:spPr>
          <a:xfrm>
            <a:off x="4577275"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6" name="Marcador de texto 3">
            <a:extLst>
              <a:ext uri="{FF2B5EF4-FFF2-40B4-BE49-F238E27FC236}">
                <a16:creationId xmlns:a16="http://schemas.microsoft.com/office/drawing/2014/main" id="{AFDE2114-4716-E548-8437-587D6F9C74B5}"/>
              </a:ext>
            </a:extLst>
          </p:cNvPr>
          <p:cNvSpPr>
            <a:spLocks noGrp="1"/>
          </p:cNvSpPr>
          <p:nvPr>
            <p:ph type="body" sz="half" idx="17" hasCustomPrompt="1"/>
          </p:nvPr>
        </p:nvSpPr>
        <p:spPr>
          <a:xfrm>
            <a:off x="4608771"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8" name="Conector recto 27">
            <a:extLst>
              <a:ext uri="{FF2B5EF4-FFF2-40B4-BE49-F238E27FC236}">
                <a16:creationId xmlns:a16="http://schemas.microsoft.com/office/drawing/2014/main" id="{DFEAEC0D-F34A-7046-89A6-7D52BF92F449}"/>
              </a:ext>
            </a:extLst>
          </p:cNvPr>
          <p:cNvCxnSpPr>
            <a:cxnSpLocks/>
          </p:cNvCxnSpPr>
          <p:nvPr userDrawn="1"/>
        </p:nvCxnSpPr>
        <p:spPr>
          <a:xfrm>
            <a:off x="4515490"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9" name="Marcador de texto 3">
            <a:extLst>
              <a:ext uri="{FF2B5EF4-FFF2-40B4-BE49-F238E27FC236}">
                <a16:creationId xmlns:a16="http://schemas.microsoft.com/office/drawing/2014/main" id="{B4AE05CA-9644-F340-839C-16D880D8DA7D}"/>
              </a:ext>
            </a:extLst>
          </p:cNvPr>
          <p:cNvSpPr>
            <a:spLocks noGrp="1"/>
          </p:cNvSpPr>
          <p:nvPr>
            <p:ph type="body" sz="half" idx="18" hasCustomPrompt="1"/>
          </p:nvPr>
        </p:nvSpPr>
        <p:spPr>
          <a:xfrm>
            <a:off x="4608771"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1" name="Conector recto 30">
            <a:extLst>
              <a:ext uri="{FF2B5EF4-FFF2-40B4-BE49-F238E27FC236}">
                <a16:creationId xmlns:a16="http://schemas.microsoft.com/office/drawing/2014/main" id="{36206171-D62A-1744-A4B1-A1E90B7F7CE1}"/>
              </a:ext>
            </a:extLst>
          </p:cNvPr>
          <p:cNvCxnSpPr>
            <a:cxnSpLocks/>
          </p:cNvCxnSpPr>
          <p:nvPr userDrawn="1"/>
        </p:nvCxnSpPr>
        <p:spPr>
          <a:xfrm>
            <a:off x="8469653"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2" name="Marcador de texto 3">
            <a:extLst>
              <a:ext uri="{FF2B5EF4-FFF2-40B4-BE49-F238E27FC236}">
                <a16:creationId xmlns:a16="http://schemas.microsoft.com/office/drawing/2014/main" id="{065A581F-F2D7-AA40-A405-0DF2A83F1BB1}"/>
              </a:ext>
            </a:extLst>
          </p:cNvPr>
          <p:cNvSpPr>
            <a:spLocks noGrp="1"/>
          </p:cNvSpPr>
          <p:nvPr>
            <p:ph type="body" sz="half" idx="19" hasCustomPrompt="1"/>
          </p:nvPr>
        </p:nvSpPr>
        <p:spPr>
          <a:xfrm>
            <a:off x="8501149" y="2469564"/>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4" name="Conector recto 33">
            <a:extLst>
              <a:ext uri="{FF2B5EF4-FFF2-40B4-BE49-F238E27FC236}">
                <a16:creationId xmlns:a16="http://schemas.microsoft.com/office/drawing/2014/main" id="{B29DDE3D-68B9-C440-9DF3-421D1FBAF5B3}"/>
              </a:ext>
            </a:extLst>
          </p:cNvPr>
          <p:cNvCxnSpPr>
            <a:cxnSpLocks/>
          </p:cNvCxnSpPr>
          <p:nvPr userDrawn="1"/>
        </p:nvCxnSpPr>
        <p:spPr>
          <a:xfrm>
            <a:off x="8469653"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5" name="Marcador de texto 3">
            <a:extLst>
              <a:ext uri="{FF2B5EF4-FFF2-40B4-BE49-F238E27FC236}">
                <a16:creationId xmlns:a16="http://schemas.microsoft.com/office/drawing/2014/main" id="{043F34B9-B54D-1A49-9FCA-232DDE3C54BA}"/>
              </a:ext>
            </a:extLst>
          </p:cNvPr>
          <p:cNvSpPr>
            <a:spLocks noGrp="1"/>
          </p:cNvSpPr>
          <p:nvPr>
            <p:ph type="body" sz="half" idx="20" hasCustomPrompt="1"/>
          </p:nvPr>
        </p:nvSpPr>
        <p:spPr>
          <a:xfrm>
            <a:off x="8501149" y="4681423"/>
            <a:ext cx="3373694" cy="1274527"/>
          </a:xfrm>
          <a:prstGeom prst="rect">
            <a:avLst/>
          </a:prstGeom>
        </p:spPr>
        <p:txBody>
          <a:bodyPr/>
          <a:lstStyle>
            <a:lvl1pPr marL="0" indent="0">
              <a:buFont typeface="Arial" panose="020B0604020202020204" pitchFamily="34" charset="0"/>
              <a:buChar char="•"/>
              <a:defRPr sz="1400">
                <a:solidFill>
                  <a:schemeClr val="bg1"/>
                </a:solidFill>
                <a:latin typeface="PP Object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37" name="Marcador de texto 3">
            <a:extLst>
              <a:ext uri="{FF2B5EF4-FFF2-40B4-BE49-F238E27FC236}">
                <a16:creationId xmlns:a16="http://schemas.microsoft.com/office/drawing/2014/main" id="{A12BE0BF-30D0-1141-8FCC-B57694FE1B40}"/>
              </a:ext>
            </a:extLst>
          </p:cNvPr>
          <p:cNvSpPr>
            <a:spLocks noGrp="1"/>
          </p:cNvSpPr>
          <p:nvPr>
            <p:ph type="body" sz="quarter" idx="21" hasCustomPrompt="1"/>
          </p:nvPr>
        </p:nvSpPr>
        <p:spPr>
          <a:xfrm>
            <a:off x="585788"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8" name="Marcador de texto 3">
            <a:extLst>
              <a:ext uri="{FF2B5EF4-FFF2-40B4-BE49-F238E27FC236}">
                <a16:creationId xmlns:a16="http://schemas.microsoft.com/office/drawing/2014/main" id="{5A274025-583C-704F-9D53-0C24BDAA6DD4}"/>
              </a:ext>
            </a:extLst>
          </p:cNvPr>
          <p:cNvSpPr>
            <a:spLocks noGrp="1"/>
          </p:cNvSpPr>
          <p:nvPr>
            <p:ph type="body" sz="quarter" idx="22" hasCustomPrompt="1"/>
          </p:nvPr>
        </p:nvSpPr>
        <p:spPr>
          <a:xfrm>
            <a:off x="4509916"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39" name="Marcador de texto 3">
            <a:extLst>
              <a:ext uri="{FF2B5EF4-FFF2-40B4-BE49-F238E27FC236}">
                <a16:creationId xmlns:a16="http://schemas.microsoft.com/office/drawing/2014/main" id="{C74F329A-B15A-F74D-ABD8-965F3D4C4C2A}"/>
              </a:ext>
            </a:extLst>
          </p:cNvPr>
          <p:cNvSpPr>
            <a:spLocks noGrp="1"/>
          </p:cNvSpPr>
          <p:nvPr>
            <p:ph type="body" sz="quarter" idx="23" hasCustomPrompt="1"/>
          </p:nvPr>
        </p:nvSpPr>
        <p:spPr>
          <a:xfrm>
            <a:off x="585788"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0" name="Marcador de texto 3">
            <a:extLst>
              <a:ext uri="{FF2B5EF4-FFF2-40B4-BE49-F238E27FC236}">
                <a16:creationId xmlns:a16="http://schemas.microsoft.com/office/drawing/2014/main" id="{8995EE14-C045-5F40-A28C-7070F6FDBCEB}"/>
              </a:ext>
            </a:extLst>
          </p:cNvPr>
          <p:cNvSpPr>
            <a:spLocks noGrp="1"/>
          </p:cNvSpPr>
          <p:nvPr>
            <p:ph type="body" sz="quarter" idx="24" hasCustomPrompt="1"/>
          </p:nvPr>
        </p:nvSpPr>
        <p:spPr>
          <a:xfrm>
            <a:off x="4509916"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1" name="Marcador de texto 3">
            <a:extLst>
              <a:ext uri="{FF2B5EF4-FFF2-40B4-BE49-F238E27FC236}">
                <a16:creationId xmlns:a16="http://schemas.microsoft.com/office/drawing/2014/main" id="{0C648898-54F2-2142-927D-8E2FC7E68F22}"/>
              </a:ext>
            </a:extLst>
          </p:cNvPr>
          <p:cNvSpPr>
            <a:spLocks noGrp="1"/>
          </p:cNvSpPr>
          <p:nvPr>
            <p:ph type="body" sz="quarter" idx="25" hasCustomPrompt="1"/>
          </p:nvPr>
        </p:nvSpPr>
        <p:spPr>
          <a:xfrm>
            <a:off x="8459616" y="17653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
        <p:nvSpPr>
          <p:cNvPr id="42" name="Marcador de texto 3">
            <a:extLst>
              <a:ext uri="{FF2B5EF4-FFF2-40B4-BE49-F238E27FC236}">
                <a16:creationId xmlns:a16="http://schemas.microsoft.com/office/drawing/2014/main" id="{426B4443-F0B7-C146-B73A-D66BEAEC5917}"/>
              </a:ext>
            </a:extLst>
          </p:cNvPr>
          <p:cNvSpPr>
            <a:spLocks noGrp="1"/>
          </p:cNvSpPr>
          <p:nvPr>
            <p:ph type="body" sz="quarter" idx="26" hasCustomPrompt="1"/>
          </p:nvPr>
        </p:nvSpPr>
        <p:spPr>
          <a:xfrm>
            <a:off x="8459616" y="3987800"/>
            <a:ext cx="3405444" cy="377825"/>
          </a:xfrm>
          <a:prstGeom prst="rect">
            <a:avLst/>
          </a:prstGeom>
        </p:spPr>
        <p:txBody>
          <a:bodyPr/>
          <a:lstStyle>
            <a:lvl1pPr>
              <a:buNone/>
              <a:defRPr sz="12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293477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Data ">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3" y="885201"/>
            <a:ext cx="7904037"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This</a:t>
            </a:r>
            <a:r>
              <a:rPr lang="es-ES" dirty="0"/>
              <a:t> </a:t>
            </a:r>
            <a:r>
              <a:rPr lang="es-ES" dirty="0" err="1"/>
              <a:t>is</a:t>
            </a:r>
            <a:r>
              <a:rPr lang="es-ES" dirty="0"/>
              <a:t> </a:t>
            </a:r>
            <a:r>
              <a:rPr lang="es-ES" dirty="0" err="1"/>
              <a:t>another</a:t>
            </a:r>
            <a:r>
              <a:rPr lang="es-ES" dirty="0"/>
              <a:t> </a:t>
            </a:r>
            <a:r>
              <a:rPr lang="es-ES" dirty="0" err="1"/>
              <a:t>text</a:t>
            </a:r>
            <a:r>
              <a:rPr lang="es-ES" dirty="0"/>
              <a:t>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8550472" y="0"/>
            <a:ext cx="3641528" cy="6858000"/>
          </a:xfrm>
          <a:prstGeom prst="rect">
            <a:avLst/>
          </a:prstGeom>
        </p:spPr>
      </p:pic>
      <p:sp>
        <p:nvSpPr>
          <p:cNvPr id="7" name="Marcador de texto 2">
            <a:extLst>
              <a:ext uri="{FF2B5EF4-FFF2-40B4-BE49-F238E27FC236}">
                <a16:creationId xmlns:a16="http://schemas.microsoft.com/office/drawing/2014/main" id="{CA07B02D-AECB-FC43-848B-6BD64DB490F9}"/>
              </a:ext>
            </a:extLst>
          </p:cNvPr>
          <p:cNvSpPr>
            <a:spLocks noGrp="1"/>
          </p:cNvSpPr>
          <p:nvPr>
            <p:ph type="body" idx="1" hasCustomPrompt="1"/>
          </p:nvPr>
        </p:nvSpPr>
        <p:spPr>
          <a:xfrm>
            <a:off x="552705" y="4874529"/>
            <a:ext cx="3641528" cy="823912"/>
          </a:xfrm>
          <a:prstGeom prst="rect">
            <a:avLst/>
          </a:prstGeom>
        </p:spPr>
        <p:txBody>
          <a:bodyPr anchor="t" anchorCtr="0"/>
          <a:lstStyle>
            <a:lvl1pPr marL="0" indent="0">
              <a:buNone/>
              <a:defRPr sz="5400" b="0" i="0">
                <a:solidFill>
                  <a:srgbClr val="D27F65"/>
                </a:solidFill>
                <a:latin typeface="PP Object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2.3 </a:t>
            </a:r>
            <a:r>
              <a:rPr lang="es-ES" dirty="0" err="1"/>
              <a:t>million</a:t>
            </a:r>
            <a:endParaRPr lang="es-ES" dirty="0"/>
          </a:p>
        </p:txBody>
      </p:sp>
      <p:sp>
        <p:nvSpPr>
          <p:cNvPr id="8" name="Marcador de texto 2">
            <a:extLst>
              <a:ext uri="{FF2B5EF4-FFF2-40B4-BE49-F238E27FC236}">
                <a16:creationId xmlns:a16="http://schemas.microsoft.com/office/drawing/2014/main" id="{AC6D9E1D-7777-C14D-AB91-8F41B5D7EC42}"/>
              </a:ext>
            </a:extLst>
          </p:cNvPr>
          <p:cNvSpPr>
            <a:spLocks noGrp="1"/>
          </p:cNvSpPr>
          <p:nvPr>
            <p:ph type="body" idx="10" hasCustomPrompt="1"/>
          </p:nvPr>
        </p:nvSpPr>
        <p:spPr>
          <a:xfrm>
            <a:off x="4815216" y="4874529"/>
            <a:ext cx="3641528" cy="823912"/>
          </a:xfrm>
          <a:prstGeom prst="rect">
            <a:avLst/>
          </a:prstGeom>
        </p:spPr>
        <p:txBody>
          <a:bodyPr anchor="t" anchorCtr="0"/>
          <a:lstStyle>
            <a:lvl1pPr marL="0" indent="0">
              <a:buNone/>
              <a:defRPr sz="5400" b="0" i="0">
                <a:solidFill>
                  <a:srgbClr val="D27F65"/>
                </a:solidFill>
                <a:latin typeface="PP Object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685 000</a:t>
            </a:r>
          </a:p>
        </p:txBody>
      </p:sp>
      <p:sp>
        <p:nvSpPr>
          <p:cNvPr id="9" name="Marcador de texto 3">
            <a:extLst>
              <a:ext uri="{FF2B5EF4-FFF2-40B4-BE49-F238E27FC236}">
                <a16:creationId xmlns:a16="http://schemas.microsoft.com/office/drawing/2014/main" id="{618A9800-65C7-724C-948D-E3DF15C5FBB6}"/>
              </a:ext>
            </a:extLst>
          </p:cNvPr>
          <p:cNvSpPr>
            <a:spLocks noGrp="1"/>
          </p:cNvSpPr>
          <p:nvPr>
            <p:ph type="body" sz="half" idx="11" hasCustomPrompt="1"/>
          </p:nvPr>
        </p:nvSpPr>
        <p:spPr>
          <a:xfrm>
            <a:off x="552703" y="5781779"/>
            <a:ext cx="3641527" cy="382039"/>
          </a:xfrm>
          <a:prstGeom prst="rect">
            <a:avLst/>
          </a:prstGeom>
        </p:spPr>
        <p:txBody>
          <a:bodyPr/>
          <a:lstStyle>
            <a:lvl1pPr marL="0" indent="0">
              <a:buNone/>
              <a:defRPr sz="2400" b="0" i="0">
                <a:solidFill>
                  <a:schemeClr val="bg1"/>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new cases</a:t>
            </a:r>
          </a:p>
        </p:txBody>
      </p:sp>
      <p:sp>
        <p:nvSpPr>
          <p:cNvPr id="11" name="Marcador de texto 3">
            <a:extLst>
              <a:ext uri="{FF2B5EF4-FFF2-40B4-BE49-F238E27FC236}">
                <a16:creationId xmlns:a16="http://schemas.microsoft.com/office/drawing/2014/main" id="{DEC0F5E4-D891-AC47-8619-E906C0F2E9B6}"/>
              </a:ext>
            </a:extLst>
          </p:cNvPr>
          <p:cNvSpPr>
            <a:spLocks noGrp="1"/>
          </p:cNvSpPr>
          <p:nvPr>
            <p:ph type="body" sz="half" idx="12" hasCustomPrompt="1"/>
          </p:nvPr>
        </p:nvSpPr>
        <p:spPr>
          <a:xfrm>
            <a:off x="4815214" y="5781779"/>
            <a:ext cx="3641527" cy="382039"/>
          </a:xfrm>
          <a:prstGeom prst="rect">
            <a:avLst/>
          </a:prstGeom>
        </p:spPr>
        <p:txBody>
          <a:bodyPr/>
          <a:lstStyle>
            <a:lvl1pPr marL="0" indent="0">
              <a:buNone/>
              <a:defRPr sz="2400" b="0" i="0">
                <a:solidFill>
                  <a:schemeClr val="bg1"/>
                </a:solidFill>
                <a:latin typeface="PP Object Sa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deaths</a:t>
            </a:r>
            <a:r>
              <a:rPr lang="es-ES" dirty="0"/>
              <a:t> in 2020</a:t>
            </a:r>
          </a:p>
        </p:txBody>
      </p:sp>
    </p:spTree>
    <p:extLst>
      <p:ext uri="{BB962C8B-B14F-4D97-AF65-F5344CB8AC3E}">
        <p14:creationId xmlns:p14="http://schemas.microsoft.com/office/powerpoint/2010/main" val="1235595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2B3256"/>
        </a:solidFill>
        <a:effectLst/>
      </p:bgPr>
    </p:bg>
    <p:spTree>
      <p:nvGrpSpPr>
        <p:cNvPr id="1" name=""/>
        <p:cNvGrpSpPr/>
        <p:nvPr/>
      </p:nvGrpSpPr>
      <p:grpSpPr>
        <a:xfrm>
          <a:off x="0" y="0"/>
          <a:ext cx="0" cy="0"/>
          <a:chOff x="0" y="0"/>
          <a:chExt cx="0" cy="0"/>
        </a:xfrm>
      </p:grpSpPr>
      <p:sp useBgFill="1">
        <p:nvSpPr>
          <p:cNvPr id="16" name="Marcador de posición de imagen 15">
            <a:extLst>
              <a:ext uri="{FF2B5EF4-FFF2-40B4-BE49-F238E27FC236}">
                <a16:creationId xmlns:a16="http://schemas.microsoft.com/office/drawing/2014/main" id="{6F71416E-67E7-C04A-A882-CFFB0E43F198}"/>
              </a:ext>
            </a:extLst>
          </p:cNvPr>
          <p:cNvSpPr>
            <a:spLocks noGrp="1"/>
          </p:cNvSpPr>
          <p:nvPr>
            <p:ph type="pic" sz="quarter" idx="10" hasCustomPrompt="1"/>
          </p:nvPr>
        </p:nvSpPr>
        <p:spPr>
          <a:xfrm>
            <a:off x="0" y="0"/>
            <a:ext cx="12192000" cy="6886575"/>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3512860" cy="600699"/>
          </a:xfrm>
          <a:prstGeom prst="rect">
            <a:avLst/>
          </a:prstGeom>
        </p:spPr>
        <p:txBody>
          <a:bodyPr anchor="t" anchorCtr="0"/>
          <a:lstStyle>
            <a:lvl1pPr algn="l">
              <a:defRPr sz="3600" b="1" i="0">
                <a:solidFill>
                  <a:schemeClr val="bg1"/>
                </a:solidFill>
                <a:latin typeface="PP Object Sans" pitchFamily="2" charset="77"/>
              </a:defRPr>
            </a:lvl1pPr>
          </a:lstStyle>
          <a:p>
            <a:r>
              <a:rPr lang="es-ES" dirty="0" err="1"/>
              <a:t>Closing</a:t>
            </a:r>
            <a:r>
              <a:rPr lang="es-ES" dirty="0"/>
              <a:t> </a:t>
            </a:r>
            <a:r>
              <a:rPr lang="es-ES" dirty="0" err="1"/>
              <a:t>slide</a:t>
            </a:r>
            <a:endParaRPr lang="es-ES" dirty="0"/>
          </a:p>
        </p:txBody>
      </p:sp>
      <p:pic>
        <p:nvPicPr>
          <p:cNvPr id="18" name="Imagen 17" descr="Icono&#10;&#10;Descripción generada automáticamente">
            <a:extLst>
              <a:ext uri="{FF2B5EF4-FFF2-40B4-BE49-F238E27FC236}">
                <a16:creationId xmlns:a16="http://schemas.microsoft.com/office/drawing/2014/main" id="{2D767D9E-E503-F341-BC8E-58DC60D5B828}"/>
              </a:ext>
            </a:extLst>
          </p:cNvPr>
          <p:cNvPicPr>
            <a:picLocks noChangeAspect="1"/>
          </p:cNvPicPr>
          <p:nvPr userDrawn="1"/>
        </p:nvPicPr>
        <p:blipFill>
          <a:blip r:embed="rId2"/>
          <a:stretch>
            <a:fillRect/>
          </a:stretch>
        </p:blipFill>
        <p:spPr>
          <a:xfrm>
            <a:off x="8126438" y="0"/>
            <a:ext cx="4163308" cy="6977575"/>
          </a:xfrm>
          <a:prstGeom prst="rect">
            <a:avLst/>
          </a:prstGeom>
        </p:spPr>
      </p:pic>
      <p:pic>
        <p:nvPicPr>
          <p:cNvPr id="12" name="Imagen 11" descr="Texto&#10;&#10;Descripción generada automáticamente">
            <a:extLst>
              <a:ext uri="{FF2B5EF4-FFF2-40B4-BE49-F238E27FC236}">
                <a16:creationId xmlns:a16="http://schemas.microsoft.com/office/drawing/2014/main" id="{E6B39DC1-9FC5-CD4D-8483-6E2BC27BDC6E}"/>
              </a:ext>
            </a:extLst>
          </p:cNvPr>
          <p:cNvPicPr>
            <a:picLocks noChangeAspect="1"/>
          </p:cNvPicPr>
          <p:nvPr userDrawn="1"/>
        </p:nvPicPr>
        <p:blipFill>
          <a:blip r:embed="rId3"/>
          <a:stretch>
            <a:fillRect/>
          </a:stretch>
        </p:blipFill>
        <p:spPr>
          <a:xfrm>
            <a:off x="9971662" y="5359790"/>
            <a:ext cx="1794567" cy="1131765"/>
          </a:xfrm>
          <a:prstGeom prst="rect">
            <a:avLst/>
          </a:prstGeom>
        </p:spPr>
      </p:pic>
      <p:sp>
        <p:nvSpPr>
          <p:cNvPr id="8" name="Marcador de texto 7">
            <a:extLst>
              <a:ext uri="{FF2B5EF4-FFF2-40B4-BE49-F238E27FC236}">
                <a16:creationId xmlns:a16="http://schemas.microsoft.com/office/drawing/2014/main" id="{F26ED871-7060-B243-9473-D95FF6B6671E}"/>
              </a:ext>
            </a:extLst>
          </p:cNvPr>
          <p:cNvSpPr>
            <a:spLocks noGrp="1"/>
          </p:cNvSpPr>
          <p:nvPr>
            <p:ph type="body" sz="quarter" idx="12" hasCustomPrompt="1"/>
          </p:nvPr>
        </p:nvSpPr>
        <p:spPr>
          <a:xfrm>
            <a:off x="9545891" y="3942575"/>
            <a:ext cx="2215650" cy="1131765"/>
          </a:xfrm>
          <a:prstGeom prst="rect">
            <a:avLst/>
          </a:prstGeom>
        </p:spPr>
        <p:txBody>
          <a:bodyPr/>
          <a:lstStyle>
            <a:lvl1pPr algn="r">
              <a:buNone/>
              <a:defRPr sz="1400" b="1" i="0">
                <a:solidFill>
                  <a:schemeClr val="tx2"/>
                </a:solidFill>
                <a:latin typeface="PP Object Sans" pitchFamily="2" charset="77"/>
              </a:defRPr>
            </a:lvl1pPr>
          </a:lstStyle>
          <a:p>
            <a:pPr lvl="0"/>
            <a:r>
              <a:rPr lang="es-ES" dirty="0"/>
              <a:t>20, </a:t>
            </a:r>
            <a:r>
              <a:rPr lang="es-ES" dirty="0" err="1"/>
              <a:t>Avenue</a:t>
            </a:r>
            <a:r>
              <a:rPr lang="es-ES" dirty="0"/>
              <a:t> </a:t>
            </a:r>
            <a:r>
              <a:rPr lang="es-ES" dirty="0" err="1"/>
              <a:t>Appia</a:t>
            </a:r>
            <a:endParaRPr lang="es-ES" dirty="0"/>
          </a:p>
          <a:p>
            <a:pPr lvl="0"/>
            <a:r>
              <a:rPr lang="es-ES" dirty="0"/>
              <a:t>1211 Geneva</a:t>
            </a:r>
          </a:p>
          <a:p>
            <a:pPr lvl="0"/>
            <a:r>
              <a:rPr lang="es-ES" dirty="0" err="1"/>
              <a:t>Switzerland</a:t>
            </a:r>
            <a:endParaRPr lang="es-ES" dirty="0"/>
          </a:p>
        </p:txBody>
      </p:sp>
      <p:sp>
        <p:nvSpPr>
          <p:cNvPr id="6" name="Text Placeholder 5">
            <a:extLst>
              <a:ext uri="{FF2B5EF4-FFF2-40B4-BE49-F238E27FC236}">
                <a16:creationId xmlns:a16="http://schemas.microsoft.com/office/drawing/2014/main" id="{436417BF-912D-2449-89BA-FBF250F58EA2}"/>
              </a:ext>
            </a:extLst>
          </p:cNvPr>
          <p:cNvSpPr>
            <a:spLocks noGrp="1"/>
          </p:cNvSpPr>
          <p:nvPr>
            <p:ph type="body" sz="quarter" idx="13" hasCustomPrompt="1"/>
          </p:nvPr>
        </p:nvSpPr>
        <p:spPr>
          <a:xfrm>
            <a:off x="552450" y="1785938"/>
            <a:ext cx="7191375" cy="3573462"/>
          </a:xfrm>
          <a:prstGeom prst="rect">
            <a:avLst/>
          </a:prstGeom>
        </p:spPr>
        <p:txBody>
          <a:bodyPr/>
          <a:lstStyle>
            <a:lvl1pPr marL="228600" indent="-228600">
              <a:buNone/>
              <a:defRPr sz="1600">
                <a:solidFill>
                  <a:schemeClr val="bg1"/>
                </a:solidFill>
                <a:latin typeface="PP Object Sans" pitchFamily="2" charset="77"/>
              </a:defRPr>
            </a:lvl1pPr>
          </a:lstStyle>
          <a:p>
            <a:pPr lvl="0"/>
            <a:r>
              <a:rPr lang="en-US" dirty="0"/>
              <a:t>To replicate this slide follow the next steps: 1) Insert your main image, click the right button and “Send to back”. 2) “Insert” &gt; “Picture” &gt; “Picture from file” &gt; Select the “Liquid symbol for closing </a:t>
            </a:r>
            <a:r>
              <a:rPr lang="en-US" dirty="0" err="1"/>
              <a:t>slide.png</a:t>
            </a:r>
            <a:r>
              <a:rPr lang="en-US" dirty="0"/>
              <a:t>” image available in the source files of this PPT template) and place it on top of the liquid symbol. Click the right button and “Send backward”. 3) Now you will be able to edit both text and boxes.</a:t>
            </a:r>
          </a:p>
          <a:p>
            <a:pPr lvl="0"/>
            <a:endParaRPr lang="en-US" dirty="0"/>
          </a:p>
        </p:txBody>
      </p:sp>
    </p:spTree>
    <p:extLst>
      <p:ext uri="{BB962C8B-B14F-4D97-AF65-F5344CB8AC3E}">
        <p14:creationId xmlns:p14="http://schemas.microsoft.com/office/powerpoint/2010/main" val="338314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Subtitile and Photo">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20" name="Subtítulo 2">
            <a:extLst>
              <a:ext uri="{FF2B5EF4-FFF2-40B4-BE49-F238E27FC236}">
                <a16:creationId xmlns:a16="http://schemas.microsoft.com/office/drawing/2014/main" id="{90336678-E993-B144-A4D0-1E32C94FA925}"/>
              </a:ext>
            </a:extLst>
          </p:cNvPr>
          <p:cNvSpPr>
            <a:spLocks noGrp="1"/>
          </p:cNvSpPr>
          <p:nvPr>
            <p:ph type="subTitle" idx="1" hasCustomPrompt="1"/>
          </p:nvPr>
        </p:nvSpPr>
        <p:spPr>
          <a:xfrm>
            <a:off x="552704" y="2910301"/>
            <a:ext cx="5543296" cy="1655762"/>
          </a:xfrm>
          <a:prstGeom prst="rect">
            <a:avLst/>
          </a:prstGeom>
        </p:spPr>
        <p:txBody>
          <a:bodyPr/>
          <a:lstStyle>
            <a:lvl1pPr marL="0" indent="0" algn="l">
              <a:buNone/>
              <a:defRPr sz="2400" b="1" i="0">
                <a:solidFill>
                  <a:srgbClr val="D27E64"/>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Subtitile</a:t>
            </a:r>
            <a:r>
              <a:rPr lang="es-ES" dirty="0"/>
              <a:t> of </a:t>
            </a:r>
            <a:r>
              <a:rPr lang="es-ES" dirty="0" err="1"/>
              <a:t>presentation</a:t>
            </a:r>
            <a:r>
              <a:rPr lang="es-ES" dirty="0"/>
              <a:t>.</a:t>
            </a:r>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sp>
        <p:nvSpPr>
          <p:cNvPr id="24" name="Marcador de posición de imagen 23">
            <a:extLst>
              <a:ext uri="{FF2B5EF4-FFF2-40B4-BE49-F238E27FC236}">
                <a16:creationId xmlns:a16="http://schemas.microsoft.com/office/drawing/2014/main" id="{44D2EF10-5B7F-C94A-93A9-A8E001176CFB}"/>
              </a:ext>
            </a:extLst>
          </p:cNvPr>
          <p:cNvSpPr>
            <a:spLocks noGrp="1"/>
          </p:cNvSpPr>
          <p:nvPr>
            <p:ph type="pic" sz="quarter" idx="10" hasCustomPrompt="1"/>
          </p:nvPr>
        </p:nvSpPr>
        <p:spPr>
          <a:xfrm>
            <a:off x="6353175" y="0"/>
            <a:ext cx="5937250" cy="68580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2530152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itle and Integrity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Patrón de fondo&#10;&#10;Descripción generada automáticamente">
            <a:extLst>
              <a:ext uri="{FF2B5EF4-FFF2-40B4-BE49-F238E27FC236}">
                <a16:creationId xmlns:a16="http://schemas.microsoft.com/office/drawing/2014/main" id="{BF3B8ED5-C483-0D41-BF42-CAE51FF9336B}"/>
              </a:ext>
            </a:extLst>
          </p:cNvPr>
          <p:cNvPicPr>
            <a:picLocks noChangeAspect="1"/>
          </p:cNvPicPr>
          <p:nvPr userDrawn="1"/>
        </p:nvPicPr>
        <p:blipFill>
          <a:blip r:embed="rId3"/>
          <a:stretch>
            <a:fillRect/>
          </a:stretch>
        </p:blipFill>
        <p:spPr>
          <a:xfrm flipH="1">
            <a:off x="9067727" y="3829230"/>
            <a:ext cx="2571569" cy="2571569"/>
          </a:xfrm>
          <a:prstGeom prst="rect">
            <a:avLst/>
          </a:prstGeom>
        </p:spPr>
      </p:pic>
    </p:spTree>
    <p:extLst>
      <p:ext uri="{BB962C8B-B14F-4D97-AF65-F5344CB8AC3E}">
        <p14:creationId xmlns:p14="http://schemas.microsoft.com/office/powerpoint/2010/main" val="886087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Title and Global Hub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DEDDE2CA-D2F6-4444-B37E-31203BCEAC12}"/>
              </a:ext>
            </a:extLst>
          </p:cNvPr>
          <p:cNvPicPr>
            <a:picLocks noChangeAspect="1"/>
          </p:cNvPicPr>
          <p:nvPr userDrawn="1"/>
        </p:nvPicPr>
        <p:blipFill>
          <a:blip r:embed="rId3"/>
          <a:stretch>
            <a:fillRect/>
          </a:stretch>
        </p:blipFill>
        <p:spPr>
          <a:xfrm>
            <a:off x="9043236" y="3829230"/>
            <a:ext cx="2596060" cy="2571569"/>
          </a:xfrm>
          <a:prstGeom prst="rect">
            <a:avLst/>
          </a:prstGeom>
        </p:spPr>
      </p:pic>
    </p:spTree>
    <p:extLst>
      <p:ext uri="{BB962C8B-B14F-4D97-AF65-F5344CB8AC3E}">
        <p14:creationId xmlns:p14="http://schemas.microsoft.com/office/powerpoint/2010/main" val="2935757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Title and Capacity Building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6" name="Imagen 5" descr="Dibujo de una persona&#10;&#10;Descripción generada automáticamente con confianza baja">
            <a:extLst>
              <a:ext uri="{FF2B5EF4-FFF2-40B4-BE49-F238E27FC236}">
                <a16:creationId xmlns:a16="http://schemas.microsoft.com/office/drawing/2014/main" id="{4151EF3C-AA63-BA4F-ADE3-4E0FDE1226CD}"/>
              </a:ext>
            </a:extLst>
          </p:cNvPr>
          <p:cNvPicPr>
            <a:picLocks noChangeAspect="1"/>
          </p:cNvPicPr>
          <p:nvPr userDrawn="1"/>
        </p:nvPicPr>
        <p:blipFill>
          <a:blip r:embed="rId3"/>
          <a:stretch>
            <a:fillRect/>
          </a:stretch>
        </p:blipFill>
        <p:spPr>
          <a:xfrm>
            <a:off x="9044694" y="3829230"/>
            <a:ext cx="2670954" cy="2571569"/>
          </a:xfrm>
          <a:prstGeom prst="rect">
            <a:avLst/>
          </a:prstGeom>
        </p:spPr>
      </p:pic>
    </p:spTree>
    <p:extLst>
      <p:ext uri="{BB962C8B-B14F-4D97-AF65-F5344CB8AC3E}">
        <p14:creationId xmlns:p14="http://schemas.microsoft.com/office/powerpoint/2010/main" val="350378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Title and Collabor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3" name="Imagen 2" descr="Dibujo en blanco y negro&#10;&#10;Descripción generada automáticamente con confianza baja">
            <a:extLst>
              <a:ext uri="{FF2B5EF4-FFF2-40B4-BE49-F238E27FC236}">
                <a16:creationId xmlns:a16="http://schemas.microsoft.com/office/drawing/2014/main" id="{DCE8DC0F-92F3-FB47-B1B7-FCB89B322AFC}"/>
              </a:ext>
            </a:extLst>
          </p:cNvPr>
          <p:cNvPicPr>
            <a:picLocks noChangeAspect="1"/>
          </p:cNvPicPr>
          <p:nvPr userDrawn="1"/>
        </p:nvPicPr>
        <p:blipFill>
          <a:blip r:embed="rId3"/>
          <a:stretch>
            <a:fillRect/>
          </a:stretch>
        </p:blipFill>
        <p:spPr>
          <a:xfrm>
            <a:off x="8924198" y="3675185"/>
            <a:ext cx="2791450" cy="2725614"/>
          </a:xfrm>
          <a:prstGeom prst="rect">
            <a:avLst/>
          </a:prstGeom>
        </p:spPr>
      </p:pic>
    </p:spTree>
    <p:extLst>
      <p:ext uri="{BB962C8B-B14F-4D97-AF65-F5344CB8AC3E}">
        <p14:creationId xmlns:p14="http://schemas.microsoft.com/office/powerpoint/2010/main" val="4287644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ver: Title and Research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FA7193B9-25C9-2C46-9742-83867FC639FE}"/>
              </a:ext>
            </a:extLst>
          </p:cNvPr>
          <p:cNvPicPr>
            <a:picLocks noChangeAspect="1"/>
          </p:cNvPicPr>
          <p:nvPr userDrawn="1"/>
        </p:nvPicPr>
        <p:blipFill>
          <a:blip r:embed="rId3"/>
          <a:stretch>
            <a:fillRect/>
          </a:stretch>
        </p:blipFill>
        <p:spPr>
          <a:xfrm>
            <a:off x="8900936" y="3585268"/>
            <a:ext cx="2931145" cy="2815531"/>
          </a:xfrm>
          <a:prstGeom prst="rect">
            <a:avLst/>
          </a:prstGeom>
        </p:spPr>
      </p:pic>
    </p:spTree>
    <p:extLst>
      <p:ext uri="{BB962C8B-B14F-4D97-AF65-F5344CB8AC3E}">
        <p14:creationId xmlns:p14="http://schemas.microsoft.com/office/powerpoint/2010/main" val="179622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p:bg>
      <p:bgPr>
        <a:solidFill>
          <a:srgbClr val="2B3256"/>
        </a:solidFill>
        <a:effectLst/>
      </p:bgPr>
    </p:bg>
    <p:spTree>
      <p:nvGrpSpPr>
        <p:cNvPr id="1" name=""/>
        <p:cNvGrpSpPr/>
        <p:nvPr/>
      </p:nvGrpSpPr>
      <p:grpSpPr>
        <a:xfrm>
          <a:off x="0" y="0"/>
          <a:ext cx="0" cy="0"/>
          <a:chOff x="0" y="0"/>
          <a:chExt cx="0" cy="0"/>
        </a:xfrm>
      </p:grpSpPr>
      <p:pic>
        <p:nvPicPr>
          <p:cNvPr id="7" name="Imagen 6" descr="Texto&#10;&#10;Descripción generada automáticamente con confianza media">
            <a:extLst>
              <a:ext uri="{FF2B5EF4-FFF2-40B4-BE49-F238E27FC236}">
                <a16:creationId xmlns:a16="http://schemas.microsoft.com/office/drawing/2014/main" id="{F755F787-822E-DB4C-845E-F1720FCB5460}"/>
              </a:ext>
            </a:extLst>
          </p:cNvPr>
          <p:cNvPicPr>
            <a:picLocks noChangeAspect="1"/>
          </p:cNvPicPr>
          <p:nvPr userDrawn="1"/>
        </p:nvPicPr>
        <p:blipFill>
          <a:blip r:embed="rId2"/>
          <a:stretch>
            <a:fillRect/>
          </a:stretch>
        </p:blipFill>
        <p:spPr>
          <a:xfrm>
            <a:off x="552704" y="554291"/>
            <a:ext cx="1561426" cy="1034278"/>
          </a:xfrm>
          <a:prstGeom prst="rect">
            <a:avLst/>
          </a:prstGeom>
        </p:spPr>
      </p:pic>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3"/>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40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400" b="1" i="0">
                <a:solidFill>
                  <a:schemeClr val="bg1"/>
                </a:solidFill>
                <a:latin typeface="PP Object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4112653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B3256"/>
        </a:solidFill>
        <a:effectLst/>
      </p:bgPr>
    </p:bg>
    <p:spTree>
      <p:nvGrpSpPr>
        <p:cNvPr id="1" name=""/>
        <p:cNvGrpSpPr/>
        <p:nvPr/>
      </p:nvGrpSpPr>
      <p:grpSpPr>
        <a:xfrm>
          <a:off x="0" y="0"/>
          <a:ext cx="0" cy="0"/>
          <a:chOff x="0" y="0"/>
          <a:chExt cx="0" cy="0"/>
        </a:xfrm>
      </p:grpSpPr>
      <p:sp>
        <p:nvSpPr>
          <p:cNvPr id="26" name="Marcador de número de diapositiva 25">
            <a:extLst>
              <a:ext uri="{FF2B5EF4-FFF2-40B4-BE49-F238E27FC236}">
                <a16:creationId xmlns:a16="http://schemas.microsoft.com/office/drawing/2014/main" id="{B80E9240-C699-AD4F-B2ED-3521083E5252}"/>
              </a:ext>
            </a:extLst>
          </p:cNvPr>
          <p:cNvSpPr>
            <a:spLocks noGrp="1"/>
          </p:cNvSpPr>
          <p:nvPr>
            <p:ph type="sldNum" sz="quarter" idx="4"/>
          </p:nvPr>
        </p:nvSpPr>
        <p:spPr>
          <a:xfrm>
            <a:off x="11208935" y="6466078"/>
            <a:ext cx="714879" cy="365125"/>
          </a:xfrm>
          <a:prstGeom prst="rect">
            <a:avLst/>
          </a:prstGeom>
        </p:spPr>
        <p:txBody>
          <a:bodyPr vert="horz" lIns="91440" tIns="45720" rIns="91440" bIns="45720" rtlCol="0" anchor="ctr"/>
          <a:lstStyle>
            <a:lvl1pPr algn="l">
              <a:defRPr sz="1100">
                <a:solidFill>
                  <a:schemeClr val="bg1"/>
                </a:solidFill>
                <a:latin typeface="PP Object Sans" pitchFamily="2" charset="77"/>
              </a:defRPr>
            </a:lvl1pPr>
          </a:lstStyle>
          <a:p>
            <a:fld id="{1D76CC86-490B-1E4C-AF69-BBD83E4C2C31}" type="slidenum">
              <a:rPr lang="es-ES" smtClean="0"/>
              <a:pPr/>
              <a:t>‹#›</a:t>
            </a:fld>
            <a:endParaRPr lang="es-ES" sz="1100" dirty="0"/>
          </a:p>
        </p:txBody>
      </p:sp>
    </p:spTree>
    <p:extLst>
      <p:ext uri="{BB962C8B-B14F-4D97-AF65-F5344CB8AC3E}">
        <p14:creationId xmlns:p14="http://schemas.microsoft.com/office/powerpoint/2010/main" val="588128958"/>
      </p:ext>
    </p:extLst>
  </p:cSld>
  <p:clrMap bg1="lt1" tx1="dk1" bg2="lt2" tx2="dk2" accent1="accent1" accent2="accent2" accent3="accent3" accent4="accent4" accent5="accent5" accent6="accent6" hlink="hlink" folHlink="folHlink"/>
  <p:sldLayoutIdLst>
    <p:sldLayoutId id="2147483672" r:id="rId1"/>
    <p:sldLayoutId id="2147483682" r:id="rId2"/>
    <p:sldLayoutId id="2147483649" r:id="rId3"/>
    <p:sldLayoutId id="2147483670" r:id="rId4"/>
    <p:sldLayoutId id="2147483673" r:id="rId5"/>
    <p:sldLayoutId id="2147483671" r:id="rId6"/>
    <p:sldLayoutId id="2147483674" r:id="rId7"/>
    <p:sldLayoutId id="2147483679" r:id="rId8"/>
    <p:sldLayoutId id="2147483675" r:id="rId9"/>
    <p:sldLayoutId id="2147483676" r:id="rId10"/>
    <p:sldLayoutId id="2147483658" r:id="rId11"/>
    <p:sldLayoutId id="2147483664" r:id="rId12"/>
    <p:sldLayoutId id="2147483660" r:id="rId13"/>
    <p:sldLayoutId id="2147483662" r:id="rId14"/>
    <p:sldLayoutId id="2147483677" r:id="rId15"/>
    <p:sldLayoutId id="2147483678" r:id="rId16"/>
    <p:sldLayoutId id="2147483663" r:id="rId17"/>
    <p:sldLayoutId id="2147483669" r:id="rId18"/>
    <p:sldLayoutId id="2147483659" r:id="rId19"/>
    <p:sldLayoutId id="2147483680" r:id="rId20"/>
    <p:sldLayoutId id="2147483681" r:id="rId21"/>
    <p:sldLayoutId id="2147483665" r:id="rId22"/>
    <p:sldLayoutId id="2147483668" r:id="rId2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94F8-D9DE-8ACF-5EE2-494FA4C52DC4}"/>
              </a:ext>
            </a:extLst>
          </p:cNvPr>
          <p:cNvSpPr>
            <a:spLocks noGrp="1"/>
          </p:cNvSpPr>
          <p:nvPr>
            <p:ph type="ctrTitle"/>
          </p:nvPr>
        </p:nvSpPr>
        <p:spPr>
          <a:xfrm>
            <a:off x="381740" y="530094"/>
            <a:ext cx="11532093" cy="1406737"/>
          </a:xfrm>
        </p:spPr>
        <p:txBody>
          <a:bodyPr/>
          <a:lstStyle/>
          <a:p>
            <a:r>
              <a:rPr lang="en-GB" dirty="0"/>
              <a:t>Risk of Haematological Malignancies in the Residents of Chernobyl-contaminated areas </a:t>
            </a:r>
          </a:p>
        </p:txBody>
      </p:sp>
      <p:sp>
        <p:nvSpPr>
          <p:cNvPr id="3" name="Subtitle 2">
            <a:extLst>
              <a:ext uri="{FF2B5EF4-FFF2-40B4-BE49-F238E27FC236}">
                <a16:creationId xmlns:a16="http://schemas.microsoft.com/office/drawing/2014/main" id="{66C68D26-CDD3-E58F-1D07-18BFE0558094}"/>
              </a:ext>
            </a:extLst>
          </p:cNvPr>
          <p:cNvSpPr>
            <a:spLocks noGrp="1"/>
          </p:cNvSpPr>
          <p:nvPr>
            <p:ph type="subTitle" idx="1"/>
          </p:nvPr>
        </p:nvSpPr>
        <p:spPr>
          <a:xfrm>
            <a:off x="552704" y="3202140"/>
            <a:ext cx="5543296" cy="1655762"/>
          </a:xfrm>
        </p:spPr>
        <p:txBody>
          <a:bodyPr/>
          <a:lstStyle/>
          <a:p>
            <a:r>
              <a:rPr lang="en-GB" dirty="0"/>
              <a:t>Ostroumova Evgenia, Scientist</a:t>
            </a:r>
          </a:p>
          <a:p>
            <a:r>
              <a:rPr lang="en-GB" sz="2600" dirty="0"/>
              <a:t>Environmental and Lifestyle Epidemiology Branch </a:t>
            </a:r>
          </a:p>
        </p:txBody>
      </p:sp>
      <p:pic>
        <p:nvPicPr>
          <p:cNvPr id="27" name="Video 26">
            <a:hlinkClick r:id="" action="ppaction://media"/>
            <a:extLst>
              <a:ext uri="{FF2B5EF4-FFF2-40B4-BE49-F238E27FC236}">
                <a16:creationId xmlns:a16="http://schemas.microsoft.com/office/drawing/2014/main" id="{2AA42079-0A8E-2B79-F053-9470BBEF857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214521"/>
            <a:ext cx="2285999" cy="1714500"/>
          </a:xfrm>
          <a:prstGeom prst="rect">
            <a:avLst/>
          </a:prstGeom>
        </p:spPr>
      </p:pic>
    </p:spTree>
    <p:extLst>
      <p:ext uri="{BB962C8B-B14F-4D97-AF65-F5344CB8AC3E}">
        <p14:creationId xmlns:p14="http://schemas.microsoft.com/office/powerpoint/2010/main" val="1342912821"/>
      </p:ext>
    </p:extLst>
  </p:cSld>
  <p:clrMapOvr>
    <a:masterClrMapping/>
  </p:clrMapOvr>
  <mc:AlternateContent xmlns:mc="http://schemas.openxmlformats.org/markup-compatibility/2006" xmlns:p14="http://schemas.microsoft.com/office/powerpoint/2010/main">
    <mc:Choice Requires="p14">
      <p:transition spd="slow" p14:dur="2000" advTm="24181"/>
    </mc:Choice>
    <mc:Fallback xmlns="">
      <p:transition spd="slow" advTm="24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A2472-3D4C-6F34-3702-0BCC3ED19564}"/>
              </a:ext>
            </a:extLst>
          </p:cNvPr>
          <p:cNvSpPr>
            <a:spLocks noGrp="1"/>
          </p:cNvSpPr>
          <p:nvPr>
            <p:ph type="ctrTitle"/>
          </p:nvPr>
        </p:nvSpPr>
        <p:spPr/>
        <p:txBody>
          <a:bodyPr/>
          <a:lstStyle/>
          <a:p>
            <a:r>
              <a:rPr lang="en-GB" dirty="0"/>
              <a:t>Study Rationale </a:t>
            </a:r>
          </a:p>
        </p:txBody>
      </p:sp>
      <p:sp>
        <p:nvSpPr>
          <p:cNvPr id="10" name="Subtitle 9">
            <a:extLst>
              <a:ext uri="{FF2B5EF4-FFF2-40B4-BE49-F238E27FC236}">
                <a16:creationId xmlns:a16="http://schemas.microsoft.com/office/drawing/2014/main" id="{23A5FF68-FF0E-F2B2-A3E5-DA914818585A}"/>
              </a:ext>
            </a:extLst>
          </p:cNvPr>
          <p:cNvSpPr>
            <a:spLocks noGrp="1"/>
          </p:cNvSpPr>
          <p:nvPr>
            <p:ph type="subTitle" idx="1"/>
          </p:nvPr>
        </p:nvSpPr>
        <p:spPr>
          <a:xfrm>
            <a:off x="661713" y="1820339"/>
            <a:ext cx="10720130" cy="4340764"/>
          </a:xfrm>
        </p:spPr>
        <p:txBody>
          <a:bodyPr/>
          <a:lstStyle/>
          <a:p>
            <a:r>
              <a:rPr lang="en-GB" sz="2400" dirty="0"/>
              <a:t>Lack of consistency regarding the risk of leukaemia following exposure to long-lived radionuclides from the Chernobyl radioactive fallout, especially in people exposed </a:t>
            </a:r>
            <a:r>
              <a:rPr lang="en-GB" sz="2400" i="1" dirty="0"/>
              <a:t>in utero</a:t>
            </a:r>
            <a:r>
              <a:rPr lang="en-GB" sz="2400" dirty="0"/>
              <a:t> and early life  </a:t>
            </a:r>
          </a:p>
          <a:p>
            <a:endParaRPr lang="en-GB" sz="2400" dirty="0"/>
          </a:p>
          <a:p>
            <a:r>
              <a:rPr lang="en-GB" sz="2400" dirty="0"/>
              <a:t>Some findings suggest that prolonged exposure to very low dose of ionizing radiation (IR) may increase the risk of childhood leukaemia as much as or even more than acute exposure to IR </a:t>
            </a:r>
            <a:r>
              <a:rPr lang="en-GB" sz="2400" i="1" dirty="0"/>
              <a:t>(Davis et al., 2006)</a:t>
            </a:r>
          </a:p>
          <a:p>
            <a:endParaRPr lang="en-GB" sz="2400" i="1" dirty="0"/>
          </a:p>
          <a:p>
            <a:r>
              <a:rPr lang="en-GB" sz="2400" dirty="0"/>
              <a:t>Little information on incidence trends of lymphoid malignancies, multiple myeloma and leukaemia in the most radioactively contaminated areas</a:t>
            </a:r>
          </a:p>
        </p:txBody>
      </p:sp>
      <p:pic>
        <p:nvPicPr>
          <p:cNvPr id="22" name="Video 21">
            <a:hlinkClick r:id="" action="ppaction://media"/>
            <a:extLst>
              <a:ext uri="{FF2B5EF4-FFF2-40B4-BE49-F238E27FC236}">
                <a16:creationId xmlns:a16="http://schemas.microsoft.com/office/drawing/2014/main" id="{D8823513-2CF7-CD41-64EB-F84B076F428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80155730"/>
      </p:ext>
    </p:extLst>
  </p:cSld>
  <p:clrMapOvr>
    <a:masterClrMapping/>
  </p:clrMapOvr>
  <mc:AlternateContent xmlns:mc="http://schemas.openxmlformats.org/markup-compatibility/2006" xmlns:p14="http://schemas.microsoft.com/office/powerpoint/2010/main">
    <mc:Choice Requires="p14">
      <p:transition spd="slow" p14:dur="2000" advTm="24649"/>
    </mc:Choice>
    <mc:Fallback xmlns="">
      <p:transition spd="slow" advTm="24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A2472-3D4C-6F34-3702-0BCC3ED19564}"/>
              </a:ext>
            </a:extLst>
          </p:cNvPr>
          <p:cNvSpPr>
            <a:spLocks noGrp="1"/>
          </p:cNvSpPr>
          <p:nvPr>
            <p:ph type="ctrTitle"/>
          </p:nvPr>
        </p:nvSpPr>
        <p:spPr>
          <a:xfrm>
            <a:off x="268618" y="663259"/>
            <a:ext cx="4933696" cy="2387600"/>
          </a:xfrm>
        </p:spPr>
        <p:txBody>
          <a:bodyPr/>
          <a:lstStyle/>
          <a:p>
            <a:r>
              <a:rPr lang="en-GB" dirty="0"/>
              <a:t>Study Methods  </a:t>
            </a:r>
          </a:p>
        </p:txBody>
      </p:sp>
      <p:sp>
        <p:nvSpPr>
          <p:cNvPr id="10" name="Subtitle 9">
            <a:extLst>
              <a:ext uri="{FF2B5EF4-FFF2-40B4-BE49-F238E27FC236}">
                <a16:creationId xmlns:a16="http://schemas.microsoft.com/office/drawing/2014/main" id="{23A5FF68-FF0E-F2B2-A3E5-DA914818585A}"/>
              </a:ext>
            </a:extLst>
          </p:cNvPr>
          <p:cNvSpPr>
            <a:spLocks noGrp="1"/>
          </p:cNvSpPr>
          <p:nvPr>
            <p:ph type="subTitle" idx="1"/>
          </p:nvPr>
        </p:nvSpPr>
        <p:spPr>
          <a:xfrm>
            <a:off x="126334" y="1302939"/>
            <a:ext cx="11939331" cy="5074206"/>
          </a:xfrm>
        </p:spPr>
        <p:txBody>
          <a:bodyPr/>
          <a:lstStyle/>
          <a:p>
            <a:pPr marL="342900" indent="-342900">
              <a:buFont typeface="Arial" panose="020B0604020202020204" pitchFamily="34" charset="0"/>
              <a:buChar char="•"/>
            </a:pPr>
            <a:r>
              <a:rPr lang="en-GB" sz="2400" dirty="0"/>
              <a:t>An </a:t>
            </a:r>
            <a:r>
              <a:rPr lang="en-GB" sz="2400" b="1" dirty="0">
                <a:solidFill>
                  <a:srgbClr val="00B0F0"/>
                </a:solidFill>
              </a:rPr>
              <a:t>ecological study </a:t>
            </a:r>
            <a:r>
              <a:rPr lang="en-GB" sz="2400" dirty="0"/>
              <a:t>design based on the </a:t>
            </a:r>
            <a:r>
              <a:rPr lang="en-GB" sz="2400" b="1" dirty="0">
                <a:solidFill>
                  <a:srgbClr val="00B0F0"/>
                </a:solidFill>
              </a:rPr>
              <a:t>haematological malignancy  </a:t>
            </a:r>
            <a:r>
              <a:rPr lang="en-GB" sz="2400" dirty="0"/>
              <a:t>incident cases from population-based cancer registries in Belarus &amp; Ukraine  </a:t>
            </a:r>
          </a:p>
          <a:p>
            <a:pPr marL="342900" indent="-342900">
              <a:buFont typeface="Arial" panose="020B0604020202020204" pitchFamily="34" charset="0"/>
              <a:buChar char="•"/>
            </a:pPr>
            <a:r>
              <a:rPr lang="en-GB" sz="2400" dirty="0"/>
              <a:t>Five </a:t>
            </a:r>
            <a:r>
              <a:rPr lang="en-GB" sz="2400" b="1" dirty="0">
                <a:solidFill>
                  <a:srgbClr val="00B0F0"/>
                </a:solidFill>
              </a:rPr>
              <a:t>oblasts</a:t>
            </a:r>
            <a:r>
              <a:rPr lang="en-GB" sz="2400" dirty="0"/>
              <a:t> (regions) </a:t>
            </a:r>
            <a:r>
              <a:rPr lang="en-GB" sz="2400" b="1" dirty="0">
                <a:solidFill>
                  <a:srgbClr val="00B0F0"/>
                </a:solidFill>
              </a:rPr>
              <a:t>most heavily contaminated </a:t>
            </a:r>
            <a:r>
              <a:rPr lang="en-GB" sz="2400" dirty="0"/>
              <a:t>with long-lived radioisotopes of caesium (Cs-134 &amp; 137) and strontium (Sr-90)</a:t>
            </a:r>
          </a:p>
          <a:p>
            <a:r>
              <a:rPr lang="en-GB" sz="2400" dirty="0"/>
              <a:t>	Belarus (BY): Gomel, Mogilev</a:t>
            </a:r>
          </a:p>
          <a:p>
            <a:r>
              <a:rPr lang="en-GB" sz="2400" dirty="0"/>
              <a:t>	Ukraine (UA): Chernihiv, Kyiv, Zhytomyr</a:t>
            </a:r>
          </a:p>
          <a:p>
            <a:pPr marL="342900" indent="-342900">
              <a:buFont typeface="Arial" panose="020B0604020202020204" pitchFamily="34" charset="0"/>
              <a:buChar char="•"/>
            </a:pPr>
            <a:r>
              <a:rPr lang="en-GB" sz="2400" b="1" dirty="0">
                <a:solidFill>
                  <a:srgbClr val="00B0F0"/>
                </a:solidFill>
              </a:rPr>
              <a:t>Population size </a:t>
            </a:r>
            <a:r>
              <a:rPr lang="en-GB" sz="2400" dirty="0"/>
              <a:t>tabulated over gender, age, rural/urban  </a:t>
            </a:r>
          </a:p>
          <a:p>
            <a:r>
              <a:rPr lang="en-GB" sz="2400" dirty="0"/>
              <a:t>     status, calendar year categories </a:t>
            </a:r>
          </a:p>
          <a:p>
            <a:pPr marL="342900" indent="-342900">
              <a:buFont typeface="Arial" panose="020B0604020202020204" pitchFamily="34" charset="0"/>
              <a:buChar char="•"/>
            </a:pPr>
            <a:r>
              <a:rPr lang="en-GB" sz="2400" b="1" dirty="0">
                <a:solidFill>
                  <a:srgbClr val="00B0F0"/>
                </a:solidFill>
              </a:rPr>
              <a:t>Follow-up</a:t>
            </a:r>
            <a:r>
              <a:rPr lang="en-GB" sz="2400" dirty="0"/>
              <a:t> period of 32 years, </a:t>
            </a:r>
            <a:r>
              <a:rPr lang="en-GB" sz="2400" b="1" dirty="0">
                <a:solidFill>
                  <a:srgbClr val="00B0F0"/>
                </a:solidFill>
              </a:rPr>
              <a:t>1986 – 2018</a:t>
            </a:r>
          </a:p>
          <a:p>
            <a:pPr marL="342900" indent="-342900">
              <a:buFont typeface="Arial" panose="020B0604020202020204" pitchFamily="34" charset="0"/>
              <a:buChar char="•"/>
            </a:pPr>
            <a:r>
              <a:rPr lang="en-GB" sz="2400" b="1" dirty="0">
                <a:solidFill>
                  <a:srgbClr val="00B0F0"/>
                </a:solidFill>
              </a:rPr>
              <a:t>Raion (district)-average absorbed bone marrow doses</a:t>
            </a:r>
            <a:r>
              <a:rPr lang="en-GB" sz="2400" dirty="0"/>
              <a:t> </a:t>
            </a:r>
          </a:p>
          <a:p>
            <a:r>
              <a:rPr lang="en-GB" sz="2400" dirty="0"/>
              <a:t>    from external (</a:t>
            </a:r>
            <a:r>
              <a:rPr lang="en-GB" sz="2400" dirty="0">
                <a:latin typeface="Abril Fatface" panose="02000503000000020003" pitchFamily="2" charset="0"/>
              </a:rPr>
              <a:t>Ɣ</a:t>
            </a:r>
            <a:r>
              <a:rPr lang="en-GB" sz="2400" dirty="0"/>
              <a:t>-emitting radionuclides) and internal </a:t>
            </a:r>
          </a:p>
          <a:p>
            <a:r>
              <a:rPr lang="en-GB" sz="2400" dirty="0"/>
              <a:t>    (ingestion with foodstuff) irradiation        </a:t>
            </a:r>
          </a:p>
          <a:p>
            <a:endParaRPr lang="en-GB" sz="2400" dirty="0"/>
          </a:p>
          <a:p>
            <a:endParaRPr lang="en-GB" sz="2400" dirty="0"/>
          </a:p>
          <a:p>
            <a:endParaRPr lang="en-GB" sz="2400" dirty="0"/>
          </a:p>
        </p:txBody>
      </p:sp>
      <p:pic>
        <p:nvPicPr>
          <p:cNvPr id="4" name="Picture 3">
            <a:extLst>
              <a:ext uri="{FF2B5EF4-FFF2-40B4-BE49-F238E27FC236}">
                <a16:creationId xmlns:a16="http://schemas.microsoft.com/office/drawing/2014/main" id="{0021833A-6EA2-FC5C-1324-09CBB281C842}"/>
              </a:ext>
            </a:extLst>
          </p:cNvPr>
          <p:cNvPicPr>
            <a:picLocks noChangeAspect="1"/>
          </p:cNvPicPr>
          <p:nvPr/>
        </p:nvPicPr>
        <p:blipFill>
          <a:blip r:embed="rId4"/>
          <a:stretch>
            <a:fillRect/>
          </a:stretch>
        </p:blipFill>
        <p:spPr>
          <a:xfrm>
            <a:off x="9037468" y="3304210"/>
            <a:ext cx="2930544" cy="3376995"/>
          </a:xfrm>
          <a:prstGeom prst="rect">
            <a:avLst/>
          </a:prstGeom>
        </p:spPr>
      </p:pic>
      <p:pic>
        <p:nvPicPr>
          <p:cNvPr id="21" name="Video 20">
            <a:hlinkClick r:id="" action="ppaction://media"/>
            <a:extLst>
              <a:ext uri="{FF2B5EF4-FFF2-40B4-BE49-F238E27FC236}">
                <a16:creationId xmlns:a16="http://schemas.microsoft.com/office/drawing/2014/main" id="{9BA39DC9-CA2C-FF70-57DF-0E3FA2F5D04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524982655"/>
      </p:ext>
    </p:extLst>
  </p:cSld>
  <p:clrMapOvr>
    <a:masterClrMapping/>
  </p:clrMapOvr>
  <mc:AlternateContent xmlns:mc="http://schemas.openxmlformats.org/markup-compatibility/2006" xmlns:p14="http://schemas.microsoft.com/office/powerpoint/2010/main">
    <mc:Choice Requires="p14">
      <p:transition spd="slow" p14:dur="2000" advTm="45521"/>
    </mc:Choice>
    <mc:Fallback xmlns="">
      <p:transition spd="slow" advTm="45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A2472-3D4C-6F34-3702-0BCC3ED19564}"/>
              </a:ext>
            </a:extLst>
          </p:cNvPr>
          <p:cNvSpPr>
            <a:spLocks noGrp="1"/>
          </p:cNvSpPr>
          <p:nvPr>
            <p:ph type="ctrTitle"/>
          </p:nvPr>
        </p:nvSpPr>
        <p:spPr>
          <a:xfrm>
            <a:off x="367118" y="512339"/>
            <a:ext cx="4933696" cy="2387600"/>
          </a:xfrm>
        </p:spPr>
        <p:txBody>
          <a:bodyPr/>
          <a:lstStyle/>
          <a:p>
            <a:r>
              <a:rPr lang="en-GB" dirty="0"/>
              <a:t>Study Results   </a:t>
            </a:r>
          </a:p>
        </p:txBody>
      </p:sp>
      <p:sp>
        <p:nvSpPr>
          <p:cNvPr id="10" name="Subtitle 9">
            <a:extLst>
              <a:ext uri="{FF2B5EF4-FFF2-40B4-BE49-F238E27FC236}">
                <a16:creationId xmlns:a16="http://schemas.microsoft.com/office/drawing/2014/main" id="{23A5FF68-FF0E-F2B2-A3E5-DA914818585A}"/>
              </a:ext>
            </a:extLst>
          </p:cNvPr>
          <p:cNvSpPr>
            <a:spLocks noGrp="1"/>
          </p:cNvSpPr>
          <p:nvPr>
            <p:ph type="subTitle" idx="1"/>
          </p:nvPr>
        </p:nvSpPr>
        <p:spPr>
          <a:xfrm>
            <a:off x="291139" y="1065320"/>
            <a:ext cx="8551020" cy="1136342"/>
          </a:xfrm>
        </p:spPr>
        <p:txBody>
          <a:bodyPr/>
          <a:lstStyle/>
          <a:p>
            <a:r>
              <a:rPr lang="en-GB" sz="2400" dirty="0"/>
              <a:t>Total bone marrow dose (</a:t>
            </a:r>
            <a:r>
              <a:rPr lang="en-GB" sz="2400" dirty="0" err="1"/>
              <a:t>mGy</a:t>
            </a:r>
            <a:r>
              <a:rPr lang="en-GB" sz="2400" dirty="0"/>
              <a:t>) accumulated by 2018 </a:t>
            </a:r>
          </a:p>
          <a:p>
            <a:r>
              <a:rPr lang="en-GB" sz="2400" dirty="0"/>
              <a:t>in residents of the most contaminated areas in Belarus</a:t>
            </a:r>
          </a:p>
          <a:p>
            <a:endParaRPr lang="en-GB" sz="2400" dirty="0"/>
          </a:p>
        </p:txBody>
      </p:sp>
      <p:graphicFrame>
        <p:nvGraphicFramePr>
          <p:cNvPr id="3" name="Table 3">
            <a:extLst>
              <a:ext uri="{FF2B5EF4-FFF2-40B4-BE49-F238E27FC236}">
                <a16:creationId xmlns:a16="http://schemas.microsoft.com/office/drawing/2014/main" id="{83EECB96-FB0C-4D36-536A-12533DC3C1DF}"/>
              </a:ext>
            </a:extLst>
          </p:cNvPr>
          <p:cNvGraphicFramePr>
            <a:graphicFrameLocks noGrp="1"/>
          </p:cNvGraphicFramePr>
          <p:nvPr>
            <p:extLst>
              <p:ext uri="{D42A27DB-BD31-4B8C-83A1-F6EECF244321}">
                <p14:modId xmlns:p14="http://schemas.microsoft.com/office/powerpoint/2010/main" val="955912244"/>
              </p:ext>
            </p:extLst>
          </p:nvPr>
        </p:nvGraphicFramePr>
        <p:xfrm>
          <a:off x="291139" y="2084967"/>
          <a:ext cx="6846506" cy="4134166"/>
        </p:xfrm>
        <a:graphic>
          <a:graphicData uri="http://schemas.openxmlformats.org/drawingml/2006/table">
            <a:tbl>
              <a:tblPr firstRow="1" bandRow="1">
                <a:tableStyleId>{5C22544A-7EE6-4342-B048-85BDC9FD1C3A}</a:tableStyleId>
              </a:tblPr>
              <a:tblGrid>
                <a:gridCol w="1973552">
                  <a:extLst>
                    <a:ext uri="{9D8B030D-6E8A-4147-A177-3AD203B41FA5}">
                      <a16:colId xmlns:a16="http://schemas.microsoft.com/office/drawing/2014/main" val="1266510142"/>
                    </a:ext>
                  </a:extLst>
                </a:gridCol>
                <a:gridCol w="1624318">
                  <a:extLst>
                    <a:ext uri="{9D8B030D-6E8A-4147-A177-3AD203B41FA5}">
                      <a16:colId xmlns:a16="http://schemas.microsoft.com/office/drawing/2014/main" val="1398458139"/>
                    </a:ext>
                  </a:extLst>
                </a:gridCol>
                <a:gridCol w="1624318">
                  <a:extLst>
                    <a:ext uri="{9D8B030D-6E8A-4147-A177-3AD203B41FA5}">
                      <a16:colId xmlns:a16="http://schemas.microsoft.com/office/drawing/2014/main" val="4044321907"/>
                    </a:ext>
                  </a:extLst>
                </a:gridCol>
                <a:gridCol w="1624318">
                  <a:extLst>
                    <a:ext uri="{9D8B030D-6E8A-4147-A177-3AD203B41FA5}">
                      <a16:colId xmlns:a16="http://schemas.microsoft.com/office/drawing/2014/main" val="1014942514"/>
                    </a:ext>
                  </a:extLst>
                </a:gridCol>
              </a:tblGrid>
              <a:tr h="798041">
                <a:tc>
                  <a:txBody>
                    <a:bodyPr/>
                    <a:lstStyle/>
                    <a:p>
                      <a:r>
                        <a:rPr lang="en-GB" sz="2000" dirty="0"/>
                        <a:t>Characteristics</a:t>
                      </a:r>
                    </a:p>
                  </a:txBody>
                  <a:tcPr/>
                </a:tc>
                <a:tc>
                  <a:txBody>
                    <a:bodyPr/>
                    <a:lstStyle/>
                    <a:p>
                      <a:pPr algn="ctr"/>
                      <a:r>
                        <a:rPr lang="en-GB" sz="2000" dirty="0"/>
                        <a:t>Median</a:t>
                      </a:r>
                    </a:p>
                  </a:txBody>
                  <a:tcPr/>
                </a:tc>
                <a:tc>
                  <a:txBody>
                    <a:bodyPr/>
                    <a:lstStyle/>
                    <a:p>
                      <a:pPr algn="ctr"/>
                      <a:r>
                        <a:rPr lang="en-GB" sz="2000" dirty="0"/>
                        <a:t>Mean</a:t>
                      </a:r>
                    </a:p>
                  </a:txBody>
                  <a:tcPr/>
                </a:tc>
                <a:tc>
                  <a:txBody>
                    <a:bodyPr/>
                    <a:lstStyle/>
                    <a:p>
                      <a:pPr algn="ctr"/>
                      <a:r>
                        <a:rPr lang="en-GB" sz="2000" dirty="0"/>
                        <a:t>Range </a:t>
                      </a:r>
                    </a:p>
                  </a:txBody>
                  <a:tcPr/>
                </a:tc>
                <a:extLst>
                  <a:ext uri="{0D108BD9-81ED-4DB2-BD59-A6C34878D82A}">
                    <a16:rowId xmlns:a16="http://schemas.microsoft.com/office/drawing/2014/main" val="3786043082"/>
                  </a:ext>
                </a:extLst>
              </a:tr>
              <a:tr h="483700">
                <a:tc gridSpan="4">
                  <a:txBody>
                    <a:bodyPr/>
                    <a:lstStyle/>
                    <a:p>
                      <a:r>
                        <a:rPr lang="en-GB" sz="2400" b="1" dirty="0"/>
                        <a:t>Region </a:t>
                      </a:r>
                    </a:p>
                  </a:txBody>
                  <a:tcPr/>
                </a:tc>
                <a:tc hMerge="1">
                  <a:txBody>
                    <a:bodyPr/>
                    <a:lstStyle/>
                    <a:p>
                      <a:endParaRPr lang="en-GB" sz="2000" dirty="0"/>
                    </a:p>
                  </a:txBody>
                  <a:tcPr/>
                </a:tc>
                <a:tc hMerge="1">
                  <a:txBody>
                    <a:bodyPr/>
                    <a:lstStyle/>
                    <a:p>
                      <a:endParaRPr lang="en-GB" sz="2000" dirty="0"/>
                    </a:p>
                  </a:txBody>
                  <a:tcPr/>
                </a:tc>
                <a:tc hMerge="1">
                  <a:txBody>
                    <a:bodyPr/>
                    <a:lstStyle/>
                    <a:p>
                      <a:endParaRPr lang="en-GB" sz="2000" dirty="0"/>
                    </a:p>
                  </a:txBody>
                  <a:tcPr/>
                </a:tc>
                <a:extLst>
                  <a:ext uri="{0D108BD9-81ED-4DB2-BD59-A6C34878D82A}">
                    <a16:rowId xmlns:a16="http://schemas.microsoft.com/office/drawing/2014/main" val="4236452036"/>
                  </a:ext>
                </a:extLst>
              </a:tr>
              <a:tr h="460295">
                <a:tc>
                  <a:txBody>
                    <a:bodyPr/>
                    <a:lstStyle/>
                    <a:p>
                      <a:r>
                        <a:rPr lang="en-GB" sz="2000" dirty="0"/>
                        <a:t> -    Gomel </a:t>
                      </a:r>
                    </a:p>
                  </a:txBody>
                  <a:tcPr/>
                </a:tc>
                <a:tc>
                  <a:txBody>
                    <a:bodyPr/>
                    <a:lstStyle/>
                    <a:p>
                      <a:pPr algn="ctr"/>
                      <a:r>
                        <a:rPr lang="en-GB" sz="2000" dirty="0"/>
                        <a:t>11.7</a:t>
                      </a:r>
                    </a:p>
                  </a:txBody>
                  <a:tcPr/>
                </a:tc>
                <a:tc>
                  <a:txBody>
                    <a:bodyPr/>
                    <a:lstStyle/>
                    <a:p>
                      <a:pPr algn="ctr"/>
                      <a:r>
                        <a:rPr lang="en-GB" sz="2000" dirty="0"/>
                        <a:t>19.7</a:t>
                      </a:r>
                    </a:p>
                  </a:txBody>
                  <a:tcPr/>
                </a:tc>
                <a:tc>
                  <a:txBody>
                    <a:bodyPr/>
                    <a:lstStyle/>
                    <a:p>
                      <a:pPr algn="ctr"/>
                      <a:r>
                        <a:rPr lang="en-GB" sz="2000" dirty="0"/>
                        <a:t>1.8 – 60.1</a:t>
                      </a:r>
                    </a:p>
                  </a:txBody>
                  <a:tcPr/>
                </a:tc>
                <a:extLst>
                  <a:ext uri="{0D108BD9-81ED-4DB2-BD59-A6C34878D82A}">
                    <a16:rowId xmlns:a16="http://schemas.microsoft.com/office/drawing/2014/main" val="2979737901"/>
                  </a:ext>
                </a:extLst>
              </a:tr>
              <a:tr h="460295">
                <a:tc>
                  <a:txBody>
                    <a:bodyPr/>
                    <a:lstStyle/>
                    <a:p>
                      <a:pPr marL="342900" indent="-342900">
                        <a:buFontTx/>
                        <a:buChar char="-"/>
                      </a:pPr>
                      <a:r>
                        <a:rPr lang="en-GB" sz="2000" dirty="0"/>
                        <a:t>Mogilev</a:t>
                      </a:r>
                    </a:p>
                  </a:txBody>
                  <a:tcPr/>
                </a:tc>
                <a:tc>
                  <a:txBody>
                    <a:bodyPr/>
                    <a:lstStyle/>
                    <a:p>
                      <a:pPr algn="ctr"/>
                      <a:r>
                        <a:rPr lang="en-GB" sz="2000" dirty="0"/>
                        <a:t>2.5</a:t>
                      </a:r>
                    </a:p>
                  </a:txBody>
                  <a:tcPr/>
                </a:tc>
                <a:tc>
                  <a:txBody>
                    <a:bodyPr/>
                    <a:lstStyle/>
                    <a:p>
                      <a:pPr algn="ctr"/>
                      <a:r>
                        <a:rPr lang="en-GB" sz="2000" dirty="0"/>
                        <a:t>8.3</a:t>
                      </a:r>
                    </a:p>
                  </a:txBody>
                  <a:tcPr/>
                </a:tc>
                <a:tc>
                  <a:txBody>
                    <a:bodyPr/>
                    <a:lstStyle/>
                    <a:p>
                      <a:pPr algn="ctr"/>
                      <a:r>
                        <a:rPr lang="en-GB" sz="2000" dirty="0"/>
                        <a:t>1.2 – 36.9</a:t>
                      </a:r>
                    </a:p>
                  </a:txBody>
                  <a:tcPr/>
                </a:tc>
                <a:extLst>
                  <a:ext uri="{0D108BD9-81ED-4DB2-BD59-A6C34878D82A}">
                    <a16:rowId xmlns:a16="http://schemas.microsoft.com/office/drawing/2014/main" val="966176230"/>
                  </a:ext>
                </a:extLst>
              </a:tr>
              <a:tr h="550950">
                <a:tc gridSpan="4">
                  <a:txBody>
                    <a:bodyPr/>
                    <a:lstStyle/>
                    <a:p>
                      <a:r>
                        <a:rPr lang="en-GB" sz="2400" b="1" dirty="0"/>
                        <a:t>Age at exposure, </a:t>
                      </a:r>
                      <a:r>
                        <a:rPr lang="en-GB" sz="2400" b="1" dirty="0" err="1"/>
                        <a:t>yrs</a:t>
                      </a:r>
                      <a:endParaRPr lang="en-GB" sz="2400" b="1" dirty="0"/>
                    </a:p>
                  </a:txBody>
                  <a:tcPr/>
                </a:tc>
                <a:tc hMerge="1">
                  <a:txBody>
                    <a:bodyPr/>
                    <a:lstStyle/>
                    <a:p>
                      <a:pPr algn="ctr"/>
                      <a:endParaRPr lang="en-GB" sz="2000" dirty="0"/>
                    </a:p>
                  </a:txBody>
                  <a:tcPr/>
                </a:tc>
                <a:tc hMerge="1">
                  <a:txBody>
                    <a:bodyPr/>
                    <a:lstStyle/>
                    <a:p>
                      <a:pPr algn="ctr"/>
                      <a:endParaRPr lang="en-GB" sz="2000" dirty="0"/>
                    </a:p>
                  </a:txBody>
                  <a:tcPr/>
                </a:tc>
                <a:tc hMerge="1">
                  <a:txBody>
                    <a:bodyPr/>
                    <a:lstStyle/>
                    <a:p>
                      <a:pPr algn="ctr"/>
                      <a:endParaRPr lang="en-GB" sz="2000" dirty="0"/>
                    </a:p>
                  </a:txBody>
                  <a:tcPr/>
                </a:tc>
                <a:extLst>
                  <a:ext uri="{0D108BD9-81ED-4DB2-BD59-A6C34878D82A}">
                    <a16:rowId xmlns:a16="http://schemas.microsoft.com/office/drawing/2014/main" val="3841375442"/>
                  </a:ext>
                </a:extLst>
              </a:tr>
              <a:tr h="460295">
                <a:tc>
                  <a:txBody>
                    <a:bodyPr/>
                    <a:lstStyle/>
                    <a:p>
                      <a:r>
                        <a:rPr lang="en-GB" sz="2000" dirty="0"/>
                        <a:t>&lt;10</a:t>
                      </a:r>
                    </a:p>
                  </a:txBody>
                  <a:tcPr/>
                </a:tc>
                <a:tc>
                  <a:txBody>
                    <a:bodyPr/>
                    <a:lstStyle/>
                    <a:p>
                      <a:pPr algn="ctr"/>
                      <a:r>
                        <a:rPr lang="en-GB" sz="2000" dirty="0"/>
                        <a:t>4.7</a:t>
                      </a:r>
                    </a:p>
                  </a:txBody>
                  <a:tcPr/>
                </a:tc>
                <a:tc>
                  <a:txBody>
                    <a:bodyPr/>
                    <a:lstStyle/>
                    <a:p>
                      <a:pPr algn="ctr"/>
                      <a:r>
                        <a:rPr lang="en-GB" sz="2000" dirty="0"/>
                        <a:t>11.4</a:t>
                      </a:r>
                    </a:p>
                  </a:txBody>
                  <a:tcPr/>
                </a:tc>
                <a:tc>
                  <a:txBody>
                    <a:bodyPr/>
                    <a:lstStyle/>
                    <a:p>
                      <a:pPr algn="ctr"/>
                      <a:r>
                        <a:rPr lang="en-GB" sz="2000" dirty="0"/>
                        <a:t>0.5 – 52.0</a:t>
                      </a:r>
                    </a:p>
                  </a:txBody>
                  <a:tcPr/>
                </a:tc>
                <a:extLst>
                  <a:ext uri="{0D108BD9-81ED-4DB2-BD59-A6C34878D82A}">
                    <a16:rowId xmlns:a16="http://schemas.microsoft.com/office/drawing/2014/main" val="2666587947"/>
                  </a:ext>
                </a:extLst>
              </a:tr>
              <a:tr h="460295">
                <a:tc>
                  <a:txBody>
                    <a:bodyPr/>
                    <a:lstStyle/>
                    <a:p>
                      <a:r>
                        <a:rPr lang="en-GB" sz="2000" dirty="0"/>
                        <a:t>10-19</a:t>
                      </a:r>
                    </a:p>
                  </a:txBody>
                  <a:tcPr/>
                </a:tc>
                <a:tc>
                  <a:txBody>
                    <a:bodyPr/>
                    <a:lstStyle/>
                    <a:p>
                      <a:pPr algn="ctr"/>
                      <a:r>
                        <a:rPr lang="en-GB" sz="2000" dirty="0"/>
                        <a:t>5.5</a:t>
                      </a:r>
                    </a:p>
                  </a:txBody>
                  <a:tcPr/>
                </a:tc>
                <a:tc>
                  <a:txBody>
                    <a:bodyPr/>
                    <a:lstStyle/>
                    <a:p>
                      <a:pPr algn="ctr"/>
                      <a:r>
                        <a:rPr lang="en-GB" sz="2000" dirty="0"/>
                        <a:t>13.5</a:t>
                      </a:r>
                    </a:p>
                  </a:txBody>
                  <a:tcPr/>
                </a:tc>
                <a:tc>
                  <a:txBody>
                    <a:bodyPr/>
                    <a:lstStyle/>
                    <a:p>
                      <a:pPr algn="ctr"/>
                      <a:r>
                        <a:rPr lang="en-GB" sz="2000" dirty="0"/>
                        <a:t>0.7 – 59.6</a:t>
                      </a:r>
                    </a:p>
                  </a:txBody>
                  <a:tcPr/>
                </a:tc>
                <a:extLst>
                  <a:ext uri="{0D108BD9-81ED-4DB2-BD59-A6C34878D82A}">
                    <a16:rowId xmlns:a16="http://schemas.microsoft.com/office/drawing/2014/main" val="2388105361"/>
                  </a:ext>
                </a:extLst>
              </a:tr>
              <a:tr h="460295">
                <a:tc>
                  <a:txBody>
                    <a:bodyPr/>
                    <a:lstStyle/>
                    <a:p>
                      <a:r>
                        <a:rPr lang="en-GB" sz="2000" dirty="0"/>
                        <a:t>&gt;=20</a:t>
                      </a:r>
                    </a:p>
                  </a:txBody>
                  <a:tcPr/>
                </a:tc>
                <a:tc>
                  <a:txBody>
                    <a:bodyPr/>
                    <a:lstStyle/>
                    <a:p>
                      <a:pPr algn="ctr"/>
                      <a:r>
                        <a:rPr lang="en-GB" sz="2000" dirty="0"/>
                        <a:t>5.8</a:t>
                      </a:r>
                    </a:p>
                  </a:txBody>
                  <a:tcPr/>
                </a:tc>
                <a:tc>
                  <a:txBody>
                    <a:bodyPr/>
                    <a:lstStyle/>
                    <a:p>
                      <a:pPr algn="ctr"/>
                      <a:r>
                        <a:rPr lang="en-GB" sz="2000" dirty="0"/>
                        <a:t>14.3</a:t>
                      </a:r>
                    </a:p>
                  </a:txBody>
                  <a:tcPr/>
                </a:tc>
                <a:tc>
                  <a:txBody>
                    <a:bodyPr/>
                    <a:lstStyle/>
                    <a:p>
                      <a:pPr algn="ctr"/>
                      <a:r>
                        <a:rPr lang="en-GB" sz="2000" dirty="0"/>
                        <a:t>1.2 – 61.6</a:t>
                      </a:r>
                    </a:p>
                  </a:txBody>
                  <a:tcPr/>
                </a:tc>
                <a:extLst>
                  <a:ext uri="{0D108BD9-81ED-4DB2-BD59-A6C34878D82A}">
                    <a16:rowId xmlns:a16="http://schemas.microsoft.com/office/drawing/2014/main" val="1633458912"/>
                  </a:ext>
                </a:extLst>
              </a:tr>
            </a:tbl>
          </a:graphicData>
        </a:graphic>
      </p:graphicFrame>
      <p:sp>
        <p:nvSpPr>
          <p:cNvPr id="6" name="TextBox 5">
            <a:extLst>
              <a:ext uri="{FF2B5EF4-FFF2-40B4-BE49-F238E27FC236}">
                <a16:creationId xmlns:a16="http://schemas.microsoft.com/office/drawing/2014/main" id="{1501554D-6D1C-E3EB-2225-93CE8CE1037E}"/>
              </a:ext>
            </a:extLst>
          </p:cNvPr>
          <p:cNvSpPr txBox="1"/>
          <p:nvPr/>
        </p:nvSpPr>
        <p:spPr>
          <a:xfrm>
            <a:off x="118786" y="6240084"/>
            <a:ext cx="11958221" cy="430887"/>
          </a:xfrm>
          <a:prstGeom prst="rect">
            <a:avLst/>
          </a:prstGeom>
          <a:noFill/>
        </p:spPr>
        <p:txBody>
          <a:bodyPr wrap="square">
            <a:spAutoFit/>
          </a:bodyPr>
          <a:lstStyle/>
          <a:p>
            <a:pPr algn="ctr"/>
            <a:r>
              <a:rPr lang="en-GB" sz="2200" dirty="0">
                <a:solidFill>
                  <a:schemeClr val="bg1"/>
                </a:solidFill>
                <a:latin typeface="PP Object Sans" pitchFamily="2" charset="77"/>
              </a:rPr>
              <a:t>62% of the total dose was accumulated during first five years after the accident </a:t>
            </a:r>
          </a:p>
        </p:txBody>
      </p:sp>
      <p:sp>
        <p:nvSpPr>
          <p:cNvPr id="7" name="TextBox 6">
            <a:extLst>
              <a:ext uri="{FF2B5EF4-FFF2-40B4-BE49-F238E27FC236}">
                <a16:creationId xmlns:a16="http://schemas.microsoft.com/office/drawing/2014/main" id="{A4881EB5-8C6F-F03F-36E8-2FD6E8B4258A}"/>
              </a:ext>
            </a:extLst>
          </p:cNvPr>
          <p:cNvSpPr txBox="1"/>
          <p:nvPr/>
        </p:nvSpPr>
        <p:spPr>
          <a:xfrm>
            <a:off x="9818704" y="6507254"/>
            <a:ext cx="2462074" cy="369332"/>
          </a:xfrm>
          <a:prstGeom prst="rect">
            <a:avLst/>
          </a:prstGeom>
          <a:noFill/>
        </p:spPr>
        <p:txBody>
          <a:bodyPr wrap="square" rtlCol="0">
            <a:spAutoFit/>
          </a:bodyPr>
          <a:lstStyle/>
          <a:p>
            <a:r>
              <a:rPr lang="en-GB" i="1" dirty="0">
                <a:solidFill>
                  <a:schemeClr val="bg1"/>
                </a:solidFill>
              </a:rPr>
              <a:t>Drozdovitch et al., 2022</a:t>
            </a:r>
          </a:p>
        </p:txBody>
      </p:sp>
      <p:pic>
        <p:nvPicPr>
          <p:cNvPr id="9" name="Picture 8">
            <a:extLst>
              <a:ext uri="{FF2B5EF4-FFF2-40B4-BE49-F238E27FC236}">
                <a16:creationId xmlns:a16="http://schemas.microsoft.com/office/drawing/2014/main" id="{318EEBD0-E82C-D534-866B-10D49BF39592}"/>
              </a:ext>
            </a:extLst>
          </p:cNvPr>
          <p:cNvPicPr>
            <a:picLocks noChangeAspect="1"/>
          </p:cNvPicPr>
          <p:nvPr/>
        </p:nvPicPr>
        <p:blipFill>
          <a:blip r:embed="rId4"/>
          <a:stretch>
            <a:fillRect/>
          </a:stretch>
        </p:blipFill>
        <p:spPr>
          <a:xfrm>
            <a:off x="7421733" y="2084968"/>
            <a:ext cx="4403150" cy="4134167"/>
          </a:xfrm>
          <a:prstGeom prst="rect">
            <a:avLst/>
          </a:prstGeom>
        </p:spPr>
      </p:pic>
      <p:pic>
        <p:nvPicPr>
          <p:cNvPr id="23" name="Video 22">
            <a:hlinkClick r:id="" action="ppaction://media"/>
            <a:extLst>
              <a:ext uri="{FF2B5EF4-FFF2-40B4-BE49-F238E27FC236}">
                <a16:creationId xmlns:a16="http://schemas.microsoft.com/office/drawing/2014/main" id="{667A1A38-1D2D-3041-E143-65A2A2295A2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729823661"/>
      </p:ext>
    </p:extLst>
  </p:cSld>
  <p:clrMapOvr>
    <a:masterClrMapping/>
  </p:clrMapOvr>
  <mc:AlternateContent xmlns:mc="http://schemas.openxmlformats.org/markup-compatibility/2006" xmlns:p14="http://schemas.microsoft.com/office/powerpoint/2010/main">
    <mc:Choice Requires="p14">
      <p:transition spd="slow" p14:dur="2000" advTm="28106"/>
    </mc:Choice>
    <mc:Fallback xmlns="">
      <p:transition spd="slow" advTm="2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A2472-3D4C-6F34-3702-0BCC3ED19564}"/>
              </a:ext>
            </a:extLst>
          </p:cNvPr>
          <p:cNvSpPr>
            <a:spLocks noGrp="1"/>
          </p:cNvSpPr>
          <p:nvPr>
            <p:ph type="ctrTitle"/>
          </p:nvPr>
        </p:nvSpPr>
        <p:spPr>
          <a:xfrm>
            <a:off x="243448" y="219376"/>
            <a:ext cx="6753618" cy="2133207"/>
          </a:xfrm>
        </p:spPr>
        <p:txBody>
          <a:bodyPr/>
          <a:lstStyle/>
          <a:p>
            <a:r>
              <a:rPr lang="en-GB" dirty="0"/>
              <a:t>Study Results (cont’d)   </a:t>
            </a:r>
          </a:p>
        </p:txBody>
      </p:sp>
      <p:sp>
        <p:nvSpPr>
          <p:cNvPr id="10" name="Subtitle 9">
            <a:extLst>
              <a:ext uri="{FF2B5EF4-FFF2-40B4-BE49-F238E27FC236}">
                <a16:creationId xmlns:a16="http://schemas.microsoft.com/office/drawing/2014/main" id="{23A5FF68-FF0E-F2B2-A3E5-DA914818585A}"/>
              </a:ext>
            </a:extLst>
          </p:cNvPr>
          <p:cNvSpPr>
            <a:spLocks noGrp="1"/>
          </p:cNvSpPr>
          <p:nvPr>
            <p:ph type="subTitle" idx="1"/>
          </p:nvPr>
        </p:nvSpPr>
        <p:spPr>
          <a:xfrm>
            <a:off x="145794" y="5557168"/>
            <a:ext cx="11652630" cy="861387"/>
          </a:xfrm>
        </p:spPr>
        <p:txBody>
          <a:bodyPr/>
          <a:lstStyle/>
          <a:p>
            <a:r>
              <a:rPr lang="en-GB" sz="2400" dirty="0"/>
              <a:t>Population size (individuals):</a:t>
            </a:r>
          </a:p>
          <a:p>
            <a:r>
              <a:rPr lang="en-GB" sz="2400" dirty="0"/>
              <a:t>		Gomel region  = 1,683,871</a:t>
            </a:r>
          </a:p>
          <a:p>
            <a:r>
              <a:rPr lang="en-GB" sz="2400" dirty="0"/>
              <a:t>		Mogilev region  = 1,280,190</a:t>
            </a:r>
          </a:p>
        </p:txBody>
      </p:sp>
      <p:graphicFrame>
        <p:nvGraphicFramePr>
          <p:cNvPr id="3" name="Table 3">
            <a:extLst>
              <a:ext uri="{FF2B5EF4-FFF2-40B4-BE49-F238E27FC236}">
                <a16:creationId xmlns:a16="http://schemas.microsoft.com/office/drawing/2014/main" id="{F9B1DF0C-B563-78E0-720F-00172DAA73B4}"/>
              </a:ext>
            </a:extLst>
          </p:cNvPr>
          <p:cNvGraphicFramePr>
            <a:graphicFrameLocks noGrp="1"/>
          </p:cNvGraphicFramePr>
          <p:nvPr>
            <p:extLst>
              <p:ext uri="{D42A27DB-BD31-4B8C-83A1-F6EECF244321}">
                <p14:modId xmlns:p14="http://schemas.microsoft.com/office/powerpoint/2010/main" val="2517303226"/>
              </p:ext>
            </p:extLst>
          </p:nvPr>
        </p:nvGraphicFramePr>
        <p:xfrm>
          <a:off x="57338" y="949491"/>
          <a:ext cx="12077324" cy="4420446"/>
        </p:xfrm>
        <a:graphic>
          <a:graphicData uri="http://schemas.openxmlformats.org/drawingml/2006/table">
            <a:tbl>
              <a:tblPr firstRow="1" bandRow="1">
                <a:tableStyleId>{5C22544A-7EE6-4342-B048-85BDC9FD1C3A}</a:tableStyleId>
              </a:tblPr>
              <a:tblGrid>
                <a:gridCol w="3004668">
                  <a:extLst>
                    <a:ext uri="{9D8B030D-6E8A-4147-A177-3AD203B41FA5}">
                      <a16:colId xmlns:a16="http://schemas.microsoft.com/office/drawing/2014/main" val="2778085268"/>
                    </a:ext>
                  </a:extLst>
                </a:gridCol>
                <a:gridCol w="849630">
                  <a:extLst>
                    <a:ext uri="{9D8B030D-6E8A-4147-A177-3AD203B41FA5}">
                      <a16:colId xmlns:a16="http://schemas.microsoft.com/office/drawing/2014/main" val="2320484246"/>
                    </a:ext>
                  </a:extLst>
                </a:gridCol>
                <a:gridCol w="951352">
                  <a:extLst>
                    <a:ext uri="{9D8B030D-6E8A-4147-A177-3AD203B41FA5}">
                      <a16:colId xmlns:a16="http://schemas.microsoft.com/office/drawing/2014/main" val="1847240754"/>
                    </a:ext>
                  </a:extLst>
                </a:gridCol>
                <a:gridCol w="886061">
                  <a:extLst>
                    <a:ext uri="{9D8B030D-6E8A-4147-A177-3AD203B41FA5}">
                      <a16:colId xmlns:a16="http://schemas.microsoft.com/office/drawing/2014/main" val="2850853225"/>
                    </a:ext>
                  </a:extLst>
                </a:gridCol>
                <a:gridCol w="886061">
                  <a:extLst>
                    <a:ext uri="{9D8B030D-6E8A-4147-A177-3AD203B41FA5}">
                      <a16:colId xmlns:a16="http://schemas.microsoft.com/office/drawing/2014/main" val="1269775497"/>
                    </a:ext>
                  </a:extLst>
                </a:gridCol>
                <a:gridCol w="590708">
                  <a:extLst>
                    <a:ext uri="{9D8B030D-6E8A-4147-A177-3AD203B41FA5}">
                      <a16:colId xmlns:a16="http://schemas.microsoft.com/office/drawing/2014/main" val="2561868126"/>
                    </a:ext>
                  </a:extLst>
                </a:gridCol>
                <a:gridCol w="746007">
                  <a:extLst>
                    <a:ext uri="{9D8B030D-6E8A-4147-A177-3AD203B41FA5}">
                      <a16:colId xmlns:a16="http://schemas.microsoft.com/office/drawing/2014/main" val="310134335"/>
                    </a:ext>
                  </a:extLst>
                </a:gridCol>
                <a:gridCol w="856937">
                  <a:extLst>
                    <a:ext uri="{9D8B030D-6E8A-4147-A177-3AD203B41FA5}">
                      <a16:colId xmlns:a16="http://schemas.microsoft.com/office/drawing/2014/main" val="1656861115"/>
                    </a:ext>
                  </a:extLst>
                </a:gridCol>
                <a:gridCol w="731380">
                  <a:extLst>
                    <a:ext uri="{9D8B030D-6E8A-4147-A177-3AD203B41FA5}">
                      <a16:colId xmlns:a16="http://schemas.microsoft.com/office/drawing/2014/main" val="1229820720"/>
                    </a:ext>
                  </a:extLst>
                </a:gridCol>
                <a:gridCol w="721988">
                  <a:extLst>
                    <a:ext uri="{9D8B030D-6E8A-4147-A177-3AD203B41FA5}">
                      <a16:colId xmlns:a16="http://schemas.microsoft.com/office/drawing/2014/main" val="975941392"/>
                    </a:ext>
                  </a:extLst>
                </a:gridCol>
                <a:gridCol w="1008871">
                  <a:extLst>
                    <a:ext uri="{9D8B030D-6E8A-4147-A177-3AD203B41FA5}">
                      <a16:colId xmlns:a16="http://schemas.microsoft.com/office/drawing/2014/main" val="781993992"/>
                    </a:ext>
                  </a:extLst>
                </a:gridCol>
                <a:gridCol w="843661">
                  <a:extLst>
                    <a:ext uri="{9D8B030D-6E8A-4147-A177-3AD203B41FA5}">
                      <a16:colId xmlns:a16="http://schemas.microsoft.com/office/drawing/2014/main" val="3127154122"/>
                    </a:ext>
                  </a:extLst>
                </a:gridCol>
              </a:tblGrid>
              <a:tr h="522865">
                <a:tc>
                  <a:txBody>
                    <a:bodyPr/>
                    <a:lstStyle/>
                    <a:p>
                      <a:pPr algn="ctr"/>
                      <a:r>
                        <a:rPr lang="en-GB" dirty="0"/>
                        <a:t>Disease  (ICD-10 code)</a:t>
                      </a:r>
                    </a:p>
                  </a:txBody>
                  <a:tcPr/>
                </a:tc>
                <a:tc gridSpan="2">
                  <a:txBody>
                    <a:bodyPr/>
                    <a:lstStyle/>
                    <a:p>
                      <a:pPr algn="ctr"/>
                      <a:r>
                        <a:rPr lang="en-GB" dirty="0"/>
                        <a:t>Region</a:t>
                      </a:r>
                    </a:p>
                  </a:txBody>
                  <a:tcPr/>
                </a:tc>
                <a:tc hMerge="1">
                  <a:txBody>
                    <a:bodyPr/>
                    <a:lstStyle/>
                    <a:p>
                      <a:endParaRPr lang="en-GB"/>
                    </a:p>
                  </a:txBody>
                  <a:tcPr/>
                </a:tc>
                <a:tc gridSpan="2">
                  <a:txBody>
                    <a:bodyPr/>
                    <a:lstStyle/>
                    <a:p>
                      <a:pPr algn="ctr"/>
                      <a:r>
                        <a:rPr lang="en-GB" dirty="0"/>
                        <a:t>Gender</a:t>
                      </a:r>
                    </a:p>
                  </a:txBody>
                  <a:tcPr/>
                </a:tc>
                <a:tc hMerge="1">
                  <a:txBody>
                    <a:bodyPr/>
                    <a:lstStyle/>
                    <a:p>
                      <a:endParaRPr lang="en-GB"/>
                    </a:p>
                  </a:txBody>
                  <a:tcPr/>
                </a:tc>
                <a:tc gridSpan="3">
                  <a:txBody>
                    <a:bodyPr/>
                    <a:lstStyle/>
                    <a:p>
                      <a:pPr algn="ctr"/>
                      <a:r>
                        <a:rPr lang="en-GB" dirty="0"/>
                        <a:t>Age at diagnosis, </a:t>
                      </a:r>
                      <a:r>
                        <a:rPr lang="en-GB" dirty="0" err="1"/>
                        <a:t>yrs</a:t>
                      </a:r>
                      <a:endParaRPr lang="en-GB" dirty="0"/>
                    </a:p>
                  </a:txBody>
                  <a:tcPr/>
                </a:tc>
                <a:tc hMerge="1">
                  <a:txBody>
                    <a:bodyPr/>
                    <a:lstStyle/>
                    <a:p>
                      <a:endParaRPr lang="en-GB"/>
                    </a:p>
                  </a:txBody>
                  <a:tcPr/>
                </a:tc>
                <a:tc hMerge="1">
                  <a:txBody>
                    <a:bodyPr/>
                    <a:lstStyle/>
                    <a:p>
                      <a:endParaRPr lang="en-GB"/>
                    </a:p>
                  </a:txBody>
                  <a:tcPr/>
                </a:tc>
                <a:tc gridSpan="4">
                  <a:txBody>
                    <a:bodyPr/>
                    <a:lstStyle/>
                    <a:p>
                      <a:pPr algn="ctr"/>
                      <a:r>
                        <a:rPr lang="en-GB" dirty="0"/>
                        <a:t>Calendar period</a:t>
                      </a:r>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64454630"/>
                  </a:ext>
                </a:extLst>
              </a:tr>
              <a:tr h="625331">
                <a:tc>
                  <a:txBody>
                    <a:bodyPr/>
                    <a:lstStyle/>
                    <a:p>
                      <a:endParaRPr lang="en-GB" dirty="0"/>
                    </a:p>
                  </a:txBody>
                  <a:tcPr/>
                </a:tc>
                <a:tc>
                  <a:txBody>
                    <a:bodyPr/>
                    <a:lstStyle/>
                    <a:p>
                      <a:pPr algn="ctr"/>
                      <a:r>
                        <a:rPr lang="en-GB" dirty="0"/>
                        <a:t>Gomel</a:t>
                      </a:r>
                    </a:p>
                  </a:txBody>
                  <a:tcPr/>
                </a:tc>
                <a:tc>
                  <a:txBody>
                    <a:bodyPr/>
                    <a:lstStyle/>
                    <a:p>
                      <a:pPr algn="ctr"/>
                      <a:r>
                        <a:rPr lang="en-GB" dirty="0"/>
                        <a:t>Mogilev</a:t>
                      </a:r>
                    </a:p>
                  </a:txBody>
                  <a:tcPr/>
                </a:tc>
                <a:tc>
                  <a:txBody>
                    <a:bodyPr/>
                    <a:lstStyle/>
                    <a:p>
                      <a:pPr algn="ctr"/>
                      <a:r>
                        <a:rPr lang="en-GB" dirty="0"/>
                        <a:t>M</a:t>
                      </a:r>
                    </a:p>
                  </a:txBody>
                  <a:tcPr/>
                </a:tc>
                <a:tc>
                  <a:txBody>
                    <a:bodyPr/>
                    <a:lstStyle/>
                    <a:p>
                      <a:pPr algn="ctr"/>
                      <a:r>
                        <a:rPr lang="en-GB" dirty="0"/>
                        <a:t>F</a:t>
                      </a:r>
                    </a:p>
                  </a:txBody>
                  <a:tcPr/>
                </a:tc>
                <a:tc>
                  <a:txBody>
                    <a:bodyPr/>
                    <a:lstStyle/>
                    <a:p>
                      <a:pPr algn="ctr"/>
                      <a:r>
                        <a:rPr lang="en-GB" dirty="0"/>
                        <a:t>&lt;10</a:t>
                      </a:r>
                    </a:p>
                  </a:txBody>
                  <a:tcPr/>
                </a:tc>
                <a:tc>
                  <a:txBody>
                    <a:bodyPr/>
                    <a:lstStyle/>
                    <a:p>
                      <a:pPr algn="ctr"/>
                      <a:r>
                        <a:rPr lang="en-GB" dirty="0"/>
                        <a:t>10-19</a:t>
                      </a:r>
                    </a:p>
                  </a:txBody>
                  <a:tcPr/>
                </a:tc>
                <a:tc>
                  <a:txBody>
                    <a:bodyPr/>
                    <a:lstStyle/>
                    <a:p>
                      <a:pPr algn="ctr"/>
                      <a:r>
                        <a:rPr lang="en-GB" dirty="0"/>
                        <a:t>20+</a:t>
                      </a:r>
                    </a:p>
                  </a:txBody>
                  <a:tcPr/>
                </a:tc>
                <a:tc>
                  <a:txBody>
                    <a:bodyPr/>
                    <a:lstStyle/>
                    <a:p>
                      <a:pPr algn="ctr"/>
                      <a:r>
                        <a:rPr lang="en-GB" dirty="0"/>
                        <a:t>1986 -89</a:t>
                      </a:r>
                    </a:p>
                  </a:txBody>
                  <a:tcPr/>
                </a:tc>
                <a:tc>
                  <a:txBody>
                    <a:bodyPr/>
                    <a:lstStyle/>
                    <a:p>
                      <a:pPr algn="ctr"/>
                      <a:r>
                        <a:rPr lang="en-GB" dirty="0"/>
                        <a:t>1990-99</a:t>
                      </a:r>
                    </a:p>
                  </a:txBody>
                  <a:tcPr/>
                </a:tc>
                <a:tc>
                  <a:txBody>
                    <a:bodyPr/>
                    <a:lstStyle/>
                    <a:p>
                      <a:pPr algn="ctr"/>
                      <a:r>
                        <a:rPr lang="en-GB" dirty="0"/>
                        <a:t>2000</a:t>
                      </a:r>
                    </a:p>
                    <a:p>
                      <a:pPr algn="ctr"/>
                      <a:r>
                        <a:rPr lang="en-GB" dirty="0"/>
                        <a:t>-09</a:t>
                      </a:r>
                    </a:p>
                  </a:txBody>
                  <a:tcPr/>
                </a:tc>
                <a:tc>
                  <a:txBody>
                    <a:bodyPr/>
                    <a:lstStyle/>
                    <a:p>
                      <a:pPr algn="ctr"/>
                      <a:r>
                        <a:rPr lang="en-GB" dirty="0"/>
                        <a:t>2010-18</a:t>
                      </a:r>
                    </a:p>
                  </a:txBody>
                  <a:tcPr/>
                </a:tc>
                <a:extLst>
                  <a:ext uri="{0D108BD9-81ED-4DB2-BD59-A6C34878D82A}">
                    <a16:rowId xmlns:a16="http://schemas.microsoft.com/office/drawing/2014/main" val="4281517239"/>
                  </a:ext>
                </a:extLst>
              </a:tr>
              <a:tr h="465001">
                <a:tc>
                  <a:txBody>
                    <a:bodyPr/>
                    <a:lstStyle/>
                    <a:p>
                      <a:r>
                        <a:rPr lang="en-GB" sz="2000" dirty="0"/>
                        <a:t>Lymphoid </a:t>
                      </a:r>
                      <a:r>
                        <a:rPr lang="en-GB" sz="2000" dirty="0" err="1"/>
                        <a:t>Leukemia</a:t>
                      </a:r>
                      <a:r>
                        <a:rPr lang="en-GB" sz="2000" dirty="0"/>
                        <a:t> (C91)</a:t>
                      </a:r>
                    </a:p>
                  </a:txBody>
                  <a:tcPr/>
                </a:tc>
                <a:tc>
                  <a:txBody>
                    <a:bodyPr/>
                    <a:lstStyle/>
                    <a:p>
                      <a:pPr algn="ctr"/>
                      <a:r>
                        <a:rPr lang="en-GB" sz="2000" dirty="0"/>
                        <a:t>2413</a:t>
                      </a:r>
                    </a:p>
                  </a:txBody>
                  <a:tcPr anchor="ctr"/>
                </a:tc>
                <a:tc>
                  <a:txBody>
                    <a:bodyPr/>
                    <a:lstStyle/>
                    <a:p>
                      <a:pPr algn="ctr"/>
                      <a:r>
                        <a:rPr lang="en-GB" sz="2000" dirty="0"/>
                        <a:t>2300</a:t>
                      </a:r>
                    </a:p>
                  </a:txBody>
                  <a:tcPr anchor="ctr"/>
                </a:tc>
                <a:tc>
                  <a:txBody>
                    <a:bodyPr/>
                    <a:lstStyle/>
                    <a:p>
                      <a:pPr algn="ctr"/>
                      <a:r>
                        <a:rPr lang="en-GB" sz="2000" dirty="0"/>
                        <a:t>2486</a:t>
                      </a:r>
                    </a:p>
                  </a:txBody>
                  <a:tcPr anchor="ctr"/>
                </a:tc>
                <a:tc>
                  <a:txBody>
                    <a:bodyPr/>
                    <a:lstStyle/>
                    <a:p>
                      <a:pPr algn="ctr"/>
                      <a:r>
                        <a:rPr lang="en-GB" sz="2000" dirty="0"/>
                        <a:t>2227</a:t>
                      </a:r>
                    </a:p>
                  </a:txBody>
                  <a:tcPr anchor="ctr"/>
                </a:tc>
                <a:tc>
                  <a:txBody>
                    <a:bodyPr/>
                    <a:lstStyle/>
                    <a:p>
                      <a:pPr algn="ctr"/>
                      <a:r>
                        <a:rPr lang="en-GB" sz="2000" dirty="0"/>
                        <a:t>51</a:t>
                      </a:r>
                    </a:p>
                  </a:txBody>
                  <a:tcPr anchor="ctr"/>
                </a:tc>
                <a:tc>
                  <a:txBody>
                    <a:bodyPr/>
                    <a:lstStyle/>
                    <a:p>
                      <a:pPr algn="ctr"/>
                      <a:r>
                        <a:rPr lang="en-GB" sz="2000" dirty="0"/>
                        <a:t>71</a:t>
                      </a:r>
                    </a:p>
                  </a:txBody>
                  <a:tcPr anchor="ctr"/>
                </a:tc>
                <a:tc>
                  <a:txBody>
                    <a:bodyPr/>
                    <a:lstStyle/>
                    <a:p>
                      <a:pPr algn="ctr"/>
                      <a:r>
                        <a:rPr lang="en-GB" sz="2000" dirty="0"/>
                        <a:t>4591</a:t>
                      </a:r>
                    </a:p>
                  </a:txBody>
                  <a:tcPr anchor="ctr"/>
                </a:tc>
                <a:tc>
                  <a:txBody>
                    <a:bodyPr/>
                    <a:lstStyle/>
                    <a:p>
                      <a:pPr algn="ctr"/>
                      <a:r>
                        <a:rPr lang="en-GB" sz="2000" dirty="0"/>
                        <a:t>556</a:t>
                      </a:r>
                    </a:p>
                  </a:txBody>
                  <a:tcPr anchor="ctr"/>
                </a:tc>
                <a:tc>
                  <a:txBody>
                    <a:bodyPr/>
                    <a:lstStyle/>
                    <a:p>
                      <a:pPr algn="ctr"/>
                      <a:r>
                        <a:rPr lang="en-GB" sz="2000" dirty="0"/>
                        <a:t>1390</a:t>
                      </a:r>
                    </a:p>
                  </a:txBody>
                  <a:tcPr anchor="ctr"/>
                </a:tc>
                <a:tc>
                  <a:txBody>
                    <a:bodyPr/>
                    <a:lstStyle/>
                    <a:p>
                      <a:pPr algn="ctr"/>
                      <a:r>
                        <a:rPr lang="en-GB" sz="2000" dirty="0"/>
                        <a:t>1447</a:t>
                      </a:r>
                    </a:p>
                  </a:txBody>
                  <a:tcPr anchor="ctr"/>
                </a:tc>
                <a:tc>
                  <a:txBody>
                    <a:bodyPr/>
                    <a:lstStyle/>
                    <a:p>
                      <a:pPr algn="ctr"/>
                      <a:r>
                        <a:rPr lang="en-GB" sz="2000" dirty="0"/>
                        <a:t>1320</a:t>
                      </a:r>
                    </a:p>
                  </a:txBody>
                  <a:tcPr anchor="ctr"/>
                </a:tc>
                <a:extLst>
                  <a:ext uri="{0D108BD9-81ED-4DB2-BD59-A6C34878D82A}">
                    <a16:rowId xmlns:a16="http://schemas.microsoft.com/office/drawing/2014/main" val="2695571386"/>
                  </a:ext>
                </a:extLst>
              </a:tr>
              <a:tr h="522865">
                <a:tc>
                  <a:txBody>
                    <a:bodyPr/>
                    <a:lstStyle/>
                    <a:p>
                      <a:r>
                        <a:rPr lang="en-GB" sz="2000" dirty="0"/>
                        <a:t>Myeloid </a:t>
                      </a:r>
                      <a:r>
                        <a:rPr lang="en-GB" sz="2000" dirty="0" err="1"/>
                        <a:t>Leukemia</a:t>
                      </a:r>
                      <a:r>
                        <a:rPr lang="en-GB" sz="2000" dirty="0"/>
                        <a:t> (C92)</a:t>
                      </a:r>
                    </a:p>
                  </a:txBody>
                  <a:tcPr/>
                </a:tc>
                <a:tc>
                  <a:txBody>
                    <a:bodyPr/>
                    <a:lstStyle/>
                    <a:p>
                      <a:pPr algn="ctr"/>
                      <a:r>
                        <a:rPr lang="en-GB" sz="2000" dirty="0"/>
                        <a:t>1651</a:t>
                      </a:r>
                    </a:p>
                  </a:txBody>
                  <a:tcPr anchor="ctr"/>
                </a:tc>
                <a:tc>
                  <a:txBody>
                    <a:bodyPr/>
                    <a:lstStyle/>
                    <a:p>
                      <a:pPr algn="ctr"/>
                      <a:r>
                        <a:rPr lang="en-GB" sz="2000" dirty="0"/>
                        <a:t>1207</a:t>
                      </a:r>
                    </a:p>
                  </a:txBody>
                  <a:tcPr anchor="ctr"/>
                </a:tc>
                <a:tc>
                  <a:txBody>
                    <a:bodyPr/>
                    <a:lstStyle/>
                    <a:p>
                      <a:pPr algn="ctr"/>
                      <a:r>
                        <a:rPr lang="en-GB" sz="2000" dirty="0"/>
                        <a:t>1407</a:t>
                      </a:r>
                    </a:p>
                  </a:txBody>
                  <a:tcPr anchor="ctr"/>
                </a:tc>
                <a:tc>
                  <a:txBody>
                    <a:bodyPr/>
                    <a:lstStyle/>
                    <a:p>
                      <a:pPr algn="ctr"/>
                      <a:r>
                        <a:rPr lang="en-GB" sz="2000" dirty="0"/>
                        <a:t>1451</a:t>
                      </a:r>
                    </a:p>
                  </a:txBody>
                  <a:tcPr anchor="ctr"/>
                </a:tc>
                <a:tc>
                  <a:txBody>
                    <a:bodyPr/>
                    <a:lstStyle/>
                    <a:p>
                      <a:pPr algn="ctr"/>
                      <a:r>
                        <a:rPr lang="en-GB" sz="2000" dirty="0"/>
                        <a:t>7</a:t>
                      </a:r>
                    </a:p>
                  </a:txBody>
                  <a:tcPr anchor="ctr"/>
                </a:tc>
                <a:tc>
                  <a:txBody>
                    <a:bodyPr/>
                    <a:lstStyle/>
                    <a:p>
                      <a:pPr algn="ctr"/>
                      <a:r>
                        <a:rPr lang="en-GB" sz="2000" dirty="0"/>
                        <a:t>52</a:t>
                      </a:r>
                    </a:p>
                  </a:txBody>
                  <a:tcPr anchor="ctr"/>
                </a:tc>
                <a:tc>
                  <a:txBody>
                    <a:bodyPr/>
                    <a:lstStyle/>
                    <a:p>
                      <a:pPr algn="ctr"/>
                      <a:r>
                        <a:rPr lang="en-GB" sz="2000" dirty="0"/>
                        <a:t>2799</a:t>
                      </a:r>
                    </a:p>
                  </a:txBody>
                  <a:tcPr anchor="ctr"/>
                </a:tc>
                <a:tc>
                  <a:txBody>
                    <a:bodyPr/>
                    <a:lstStyle/>
                    <a:p>
                      <a:pPr algn="ctr"/>
                      <a:r>
                        <a:rPr lang="en-GB" sz="2000" dirty="0"/>
                        <a:t>227</a:t>
                      </a:r>
                    </a:p>
                  </a:txBody>
                  <a:tcPr anchor="ctr"/>
                </a:tc>
                <a:tc>
                  <a:txBody>
                    <a:bodyPr/>
                    <a:lstStyle/>
                    <a:p>
                      <a:pPr algn="ctr"/>
                      <a:r>
                        <a:rPr lang="en-GB" sz="2000" dirty="0"/>
                        <a:t>770</a:t>
                      </a:r>
                    </a:p>
                  </a:txBody>
                  <a:tcPr anchor="ctr"/>
                </a:tc>
                <a:tc>
                  <a:txBody>
                    <a:bodyPr/>
                    <a:lstStyle/>
                    <a:p>
                      <a:pPr algn="ctr"/>
                      <a:r>
                        <a:rPr lang="en-GB" sz="2000" dirty="0"/>
                        <a:t>1010</a:t>
                      </a:r>
                    </a:p>
                  </a:txBody>
                  <a:tcPr anchor="ctr"/>
                </a:tc>
                <a:tc>
                  <a:txBody>
                    <a:bodyPr/>
                    <a:lstStyle/>
                    <a:p>
                      <a:pPr algn="ctr"/>
                      <a:r>
                        <a:rPr lang="en-GB" sz="2000" dirty="0"/>
                        <a:t>851</a:t>
                      </a:r>
                    </a:p>
                  </a:txBody>
                  <a:tcPr anchor="ctr"/>
                </a:tc>
                <a:extLst>
                  <a:ext uri="{0D108BD9-81ED-4DB2-BD59-A6C34878D82A}">
                    <a16:rowId xmlns:a16="http://schemas.microsoft.com/office/drawing/2014/main" val="1106711436"/>
                  </a:ext>
                </a:extLst>
              </a:tr>
              <a:tr h="522865">
                <a:tc>
                  <a:txBody>
                    <a:bodyPr/>
                    <a:lstStyle/>
                    <a:p>
                      <a:r>
                        <a:rPr lang="en-GB" sz="2000" dirty="0"/>
                        <a:t>Hodgkin’s Disease (C81)</a:t>
                      </a:r>
                    </a:p>
                  </a:txBody>
                  <a:tcPr/>
                </a:tc>
                <a:tc>
                  <a:txBody>
                    <a:bodyPr/>
                    <a:lstStyle/>
                    <a:p>
                      <a:pPr marL="0" algn="ctr" defTabSz="914400" rtl="0" eaLnBrk="1" latinLnBrk="0" hangingPunct="1"/>
                      <a:r>
                        <a:rPr lang="en-GB" sz="2000" kern="1200" dirty="0">
                          <a:solidFill>
                            <a:schemeClr val="dk1"/>
                          </a:solidFill>
                          <a:latin typeface="+mn-lt"/>
                          <a:ea typeface="+mn-ea"/>
                          <a:cs typeface="+mn-cs"/>
                        </a:rPr>
                        <a:t>1132</a:t>
                      </a:r>
                    </a:p>
                  </a:txBody>
                  <a:tcPr/>
                </a:tc>
                <a:tc>
                  <a:txBody>
                    <a:bodyPr/>
                    <a:lstStyle/>
                    <a:p>
                      <a:pPr marL="0" algn="ctr" defTabSz="914400" rtl="0" eaLnBrk="1" latinLnBrk="0" hangingPunct="1"/>
                      <a:r>
                        <a:rPr lang="en-GB" sz="2000" kern="1200" dirty="0">
                          <a:solidFill>
                            <a:schemeClr val="dk1"/>
                          </a:solidFill>
                          <a:latin typeface="+mn-lt"/>
                          <a:ea typeface="+mn-ea"/>
                          <a:cs typeface="+mn-cs"/>
                        </a:rPr>
                        <a:t>894</a:t>
                      </a:r>
                    </a:p>
                  </a:txBody>
                  <a:tcPr/>
                </a:tc>
                <a:tc>
                  <a:txBody>
                    <a:bodyPr/>
                    <a:lstStyle/>
                    <a:p>
                      <a:pPr marL="0" algn="ctr" defTabSz="914400" rtl="0" eaLnBrk="1" latinLnBrk="0" hangingPunct="1"/>
                      <a:r>
                        <a:rPr lang="en-GB" sz="2000" kern="1200" dirty="0">
                          <a:solidFill>
                            <a:schemeClr val="dk1"/>
                          </a:solidFill>
                          <a:latin typeface="+mn-lt"/>
                          <a:ea typeface="+mn-ea"/>
                          <a:cs typeface="+mn-cs"/>
                        </a:rPr>
                        <a:t>1001</a:t>
                      </a:r>
                    </a:p>
                  </a:txBody>
                  <a:tcPr/>
                </a:tc>
                <a:tc>
                  <a:txBody>
                    <a:bodyPr/>
                    <a:lstStyle/>
                    <a:p>
                      <a:pPr marL="0" algn="ctr" defTabSz="914400" rtl="0" eaLnBrk="1" latinLnBrk="0" hangingPunct="1"/>
                      <a:r>
                        <a:rPr lang="en-GB" sz="2000" kern="1200" dirty="0">
                          <a:solidFill>
                            <a:schemeClr val="dk1"/>
                          </a:solidFill>
                          <a:latin typeface="+mn-lt"/>
                          <a:ea typeface="+mn-ea"/>
                          <a:cs typeface="+mn-cs"/>
                        </a:rPr>
                        <a:t>1025</a:t>
                      </a:r>
                    </a:p>
                  </a:txBody>
                  <a:tcPr/>
                </a:tc>
                <a:tc>
                  <a:txBody>
                    <a:bodyPr/>
                    <a:lstStyle/>
                    <a:p>
                      <a:pPr marL="0" algn="ctr" defTabSz="914400" rtl="0" eaLnBrk="1" latinLnBrk="0" hangingPunct="1"/>
                      <a:r>
                        <a:rPr lang="en-GB" sz="2000" kern="1200" dirty="0">
                          <a:solidFill>
                            <a:schemeClr val="dk1"/>
                          </a:solidFill>
                          <a:latin typeface="+mn-lt"/>
                          <a:ea typeface="+mn-ea"/>
                          <a:cs typeface="+mn-cs"/>
                        </a:rPr>
                        <a:t>18</a:t>
                      </a:r>
                    </a:p>
                  </a:txBody>
                  <a:tcPr/>
                </a:tc>
                <a:tc>
                  <a:txBody>
                    <a:bodyPr/>
                    <a:lstStyle/>
                    <a:p>
                      <a:pPr marL="0" algn="ctr" defTabSz="914400" rtl="0" eaLnBrk="1" latinLnBrk="0" hangingPunct="1"/>
                      <a:r>
                        <a:rPr lang="en-GB" sz="2000" kern="1200" dirty="0">
                          <a:solidFill>
                            <a:schemeClr val="dk1"/>
                          </a:solidFill>
                          <a:latin typeface="+mn-lt"/>
                          <a:ea typeface="+mn-ea"/>
                          <a:cs typeface="+mn-cs"/>
                        </a:rPr>
                        <a:t>175</a:t>
                      </a:r>
                    </a:p>
                  </a:txBody>
                  <a:tcPr/>
                </a:tc>
                <a:tc>
                  <a:txBody>
                    <a:bodyPr/>
                    <a:lstStyle/>
                    <a:p>
                      <a:pPr marL="0" algn="ctr" defTabSz="914400" rtl="0" eaLnBrk="1" latinLnBrk="0" hangingPunct="1"/>
                      <a:r>
                        <a:rPr lang="en-GB" sz="2000" kern="1200" dirty="0">
                          <a:solidFill>
                            <a:schemeClr val="dk1"/>
                          </a:solidFill>
                          <a:latin typeface="+mn-lt"/>
                          <a:ea typeface="+mn-ea"/>
                          <a:cs typeface="+mn-cs"/>
                        </a:rPr>
                        <a:t>1833</a:t>
                      </a:r>
                    </a:p>
                  </a:txBody>
                  <a:tcPr/>
                </a:tc>
                <a:tc>
                  <a:txBody>
                    <a:bodyPr/>
                    <a:lstStyle/>
                    <a:p>
                      <a:pPr marL="0" algn="ctr" defTabSz="914400" rtl="0" eaLnBrk="1" latinLnBrk="0" hangingPunct="1"/>
                      <a:r>
                        <a:rPr lang="en-GB" sz="2000" kern="1200" dirty="0">
                          <a:solidFill>
                            <a:schemeClr val="dk1"/>
                          </a:solidFill>
                          <a:latin typeface="+mn-lt"/>
                          <a:ea typeface="+mn-ea"/>
                          <a:cs typeface="+mn-cs"/>
                        </a:rPr>
                        <a:t>285</a:t>
                      </a:r>
                    </a:p>
                  </a:txBody>
                  <a:tcPr/>
                </a:tc>
                <a:tc>
                  <a:txBody>
                    <a:bodyPr/>
                    <a:lstStyle/>
                    <a:p>
                      <a:pPr marL="0" algn="ctr" defTabSz="914400" rtl="0" eaLnBrk="1" latinLnBrk="0" hangingPunct="1"/>
                      <a:r>
                        <a:rPr lang="en-GB" sz="2000" kern="1200" dirty="0">
                          <a:solidFill>
                            <a:schemeClr val="dk1"/>
                          </a:solidFill>
                          <a:latin typeface="+mn-lt"/>
                          <a:ea typeface="+mn-ea"/>
                          <a:cs typeface="+mn-cs"/>
                        </a:rPr>
                        <a:t>750</a:t>
                      </a:r>
                    </a:p>
                  </a:txBody>
                  <a:tcPr/>
                </a:tc>
                <a:tc>
                  <a:txBody>
                    <a:bodyPr/>
                    <a:lstStyle/>
                    <a:p>
                      <a:pPr marL="0" algn="ctr" defTabSz="914400" rtl="0" eaLnBrk="1" latinLnBrk="0" hangingPunct="1"/>
                      <a:r>
                        <a:rPr lang="en-GB" sz="2000" kern="1200" dirty="0">
                          <a:solidFill>
                            <a:schemeClr val="dk1"/>
                          </a:solidFill>
                          <a:latin typeface="+mn-lt"/>
                          <a:ea typeface="+mn-ea"/>
                          <a:cs typeface="+mn-cs"/>
                        </a:rPr>
                        <a:t>595</a:t>
                      </a:r>
                    </a:p>
                  </a:txBody>
                  <a:tcPr/>
                </a:tc>
                <a:tc>
                  <a:txBody>
                    <a:bodyPr/>
                    <a:lstStyle/>
                    <a:p>
                      <a:pPr marL="0" algn="ctr" defTabSz="914400" rtl="0" eaLnBrk="1" latinLnBrk="0" hangingPunct="1"/>
                      <a:r>
                        <a:rPr lang="en-GB" sz="2000" kern="1200" dirty="0">
                          <a:solidFill>
                            <a:schemeClr val="dk1"/>
                          </a:solidFill>
                          <a:latin typeface="+mn-lt"/>
                          <a:ea typeface="+mn-ea"/>
                          <a:cs typeface="+mn-cs"/>
                        </a:rPr>
                        <a:t>396</a:t>
                      </a:r>
                    </a:p>
                  </a:txBody>
                  <a:tcPr/>
                </a:tc>
                <a:extLst>
                  <a:ext uri="{0D108BD9-81ED-4DB2-BD59-A6C34878D82A}">
                    <a16:rowId xmlns:a16="http://schemas.microsoft.com/office/drawing/2014/main" val="416294811"/>
                  </a:ext>
                </a:extLst>
              </a:tr>
              <a:tr h="684887">
                <a:tc>
                  <a:txBody>
                    <a:bodyPr/>
                    <a:lstStyle/>
                    <a:p>
                      <a:r>
                        <a:rPr lang="en-GB" sz="2000" dirty="0"/>
                        <a:t>Non-Hodgkin’s Lymphoma (C82-85)</a:t>
                      </a:r>
                    </a:p>
                  </a:txBody>
                  <a:tcPr/>
                </a:tc>
                <a:tc>
                  <a:txBody>
                    <a:bodyPr/>
                    <a:lstStyle/>
                    <a:p>
                      <a:pPr marL="0" algn="ctr" defTabSz="914400" rtl="0" eaLnBrk="1" latinLnBrk="0" hangingPunct="1"/>
                      <a:r>
                        <a:rPr lang="en-GB" sz="2000" kern="1200" dirty="0">
                          <a:solidFill>
                            <a:schemeClr val="dk1"/>
                          </a:solidFill>
                          <a:latin typeface="+mn-lt"/>
                          <a:ea typeface="+mn-ea"/>
                          <a:cs typeface="+mn-cs"/>
                        </a:rPr>
                        <a:t>2491</a:t>
                      </a:r>
                    </a:p>
                  </a:txBody>
                  <a:tcPr/>
                </a:tc>
                <a:tc>
                  <a:txBody>
                    <a:bodyPr/>
                    <a:lstStyle/>
                    <a:p>
                      <a:pPr marL="0" algn="ctr" defTabSz="914400" rtl="0" eaLnBrk="1" latinLnBrk="0" hangingPunct="1"/>
                      <a:r>
                        <a:rPr lang="en-GB" sz="2000" kern="1200" dirty="0">
                          <a:solidFill>
                            <a:schemeClr val="dk1"/>
                          </a:solidFill>
                          <a:latin typeface="+mn-lt"/>
                          <a:ea typeface="+mn-ea"/>
                          <a:cs typeface="+mn-cs"/>
                        </a:rPr>
                        <a:t>1888</a:t>
                      </a:r>
                    </a:p>
                  </a:txBody>
                  <a:tcPr/>
                </a:tc>
                <a:tc>
                  <a:txBody>
                    <a:bodyPr/>
                    <a:lstStyle/>
                    <a:p>
                      <a:pPr marL="0" algn="ctr" defTabSz="914400" rtl="0" eaLnBrk="1" latinLnBrk="0" hangingPunct="1"/>
                      <a:r>
                        <a:rPr lang="en-GB" sz="2000" kern="1200" dirty="0">
                          <a:solidFill>
                            <a:schemeClr val="dk1"/>
                          </a:solidFill>
                          <a:latin typeface="+mn-lt"/>
                          <a:ea typeface="+mn-ea"/>
                          <a:cs typeface="+mn-cs"/>
                        </a:rPr>
                        <a:t>2162</a:t>
                      </a:r>
                    </a:p>
                  </a:txBody>
                  <a:tcPr/>
                </a:tc>
                <a:tc>
                  <a:txBody>
                    <a:bodyPr/>
                    <a:lstStyle/>
                    <a:p>
                      <a:pPr marL="0" algn="ctr" defTabSz="914400" rtl="0" eaLnBrk="1" latinLnBrk="0" hangingPunct="1"/>
                      <a:r>
                        <a:rPr lang="en-GB" sz="2000" kern="1200" dirty="0">
                          <a:solidFill>
                            <a:schemeClr val="dk1"/>
                          </a:solidFill>
                          <a:latin typeface="+mn-lt"/>
                          <a:ea typeface="+mn-ea"/>
                          <a:cs typeface="+mn-cs"/>
                        </a:rPr>
                        <a:t>2217</a:t>
                      </a:r>
                    </a:p>
                  </a:txBody>
                  <a:tcPr/>
                </a:tc>
                <a:tc>
                  <a:txBody>
                    <a:bodyPr/>
                    <a:lstStyle/>
                    <a:p>
                      <a:pPr marL="0" algn="ctr" defTabSz="914400" rtl="0" eaLnBrk="1" latinLnBrk="0" hangingPunct="1"/>
                      <a:r>
                        <a:rPr lang="en-GB" sz="2000" kern="1200" dirty="0">
                          <a:solidFill>
                            <a:schemeClr val="dk1"/>
                          </a:solidFill>
                          <a:latin typeface="+mn-lt"/>
                          <a:ea typeface="+mn-ea"/>
                          <a:cs typeface="+mn-cs"/>
                        </a:rPr>
                        <a:t>38</a:t>
                      </a:r>
                    </a:p>
                  </a:txBody>
                  <a:tcPr/>
                </a:tc>
                <a:tc>
                  <a:txBody>
                    <a:bodyPr/>
                    <a:lstStyle/>
                    <a:p>
                      <a:pPr marL="0" algn="ctr" defTabSz="914400" rtl="0" eaLnBrk="1" latinLnBrk="0" hangingPunct="1"/>
                      <a:r>
                        <a:rPr lang="en-GB" sz="2000" kern="1200" dirty="0">
                          <a:solidFill>
                            <a:schemeClr val="dk1"/>
                          </a:solidFill>
                          <a:latin typeface="+mn-lt"/>
                          <a:ea typeface="+mn-ea"/>
                          <a:cs typeface="+mn-cs"/>
                        </a:rPr>
                        <a:t>54</a:t>
                      </a:r>
                    </a:p>
                  </a:txBody>
                  <a:tcPr/>
                </a:tc>
                <a:tc>
                  <a:txBody>
                    <a:bodyPr/>
                    <a:lstStyle/>
                    <a:p>
                      <a:pPr marL="0" algn="ctr" defTabSz="914400" rtl="0" eaLnBrk="1" latinLnBrk="0" hangingPunct="1"/>
                      <a:r>
                        <a:rPr lang="en-GB" sz="2000" kern="1200" dirty="0">
                          <a:solidFill>
                            <a:schemeClr val="dk1"/>
                          </a:solidFill>
                          <a:latin typeface="+mn-lt"/>
                          <a:ea typeface="+mn-ea"/>
                          <a:cs typeface="+mn-cs"/>
                        </a:rPr>
                        <a:t>4287</a:t>
                      </a:r>
                    </a:p>
                  </a:txBody>
                  <a:tcPr/>
                </a:tc>
                <a:tc>
                  <a:txBody>
                    <a:bodyPr/>
                    <a:lstStyle/>
                    <a:p>
                      <a:pPr marL="0" algn="ctr" defTabSz="914400" rtl="0" eaLnBrk="1" latinLnBrk="0" hangingPunct="1"/>
                      <a:r>
                        <a:rPr lang="en-GB" sz="2000" kern="1200" dirty="0">
                          <a:solidFill>
                            <a:schemeClr val="dk1"/>
                          </a:solidFill>
                          <a:latin typeface="+mn-lt"/>
                          <a:ea typeface="+mn-ea"/>
                          <a:cs typeface="+mn-cs"/>
                        </a:rPr>
                        <a:t>316</a:t>
                      </a:r>
                    </a:p>
                  </a:txBody>
                  <a:tcPr/>
                </a:tc>
                <a:tc>
                  <a:txBody>
                    <a:bodyPr/>
                    <a:lstStyle/>
                    <a:p>
                      <a:pPr marL="0" algn="ctr" defTabSz="914400" rtl="0" eaLnBrk="1" latinLnBrk="0" hangingPunct="1"/>
                      <a:r>
                        <a:rPr lang="en-GB" sz="2000" kern="1200" dirty="0">
                          <a:solidFill>
                            <a:schemeClr val="dk1"/>
                          </a:solidFill>
                          <a:latin typeface="+mn-lt"/>
                          <a:ea typeface="+mn-ea"/>
                          <a:cs typeface="+mn-cs"/>
                        </a:rPr>
                        <a:t>1087</a:t>
                      </a:r>
                    </a:p>
                  </a:txBody>
                  <a:tcPr/>
                </a:tc>
                <a:tc>
                  <a:txBody>
                    <a:bodyPr/>
                    <a:lstStyle/>
                    <a:p>
                      <a:pPr marL="0" algn="ctr" defTabSz="914400" rtl="0" eaLnBrk="1" latinLnBrk="0" hangingPunct="1"/>
                      <a:r>
                        <a:rPr lang="en-GB" sz="2000" kern="1200" dirty="0">
                          <a:solidFill>
                            <a:schemeClr val="dk1"/>
                          </a:solidFill>
                          <a:latin typeface="+mn-lt"/>
                          <a:ea typeface="+mn-ea"/>
                          <a:cs typeface="+mn-cs"/>
                        </a:rPr>
                        <a:t>1388</a:t>
                      </a:r>
                    </a:p>
                  </a:txBody>
                  <a:tcPr/>
                </a:tc>
                <a:tc>
                  <a:txBody>
                    <a:bodyPr/>
                    <a:lstStyle/>
                    <a:p>
                      <a:pPr marL="0" algn="ctr" defTabSz="914400" rtl="0" eaLnBrk="1" latinLnBrk="0" hangingPunct="1"/>
                      <a:r>
                        <a:rPr lang="en-GB" sz="2000" kern="1200" dirty="0">
                          <a:solidFill>
                            <a:schemeClr val="dk1"/>
                          </a:solidFill>
                          <a:latin typeface="+mn-lt"/>
                          <a:ea typeface="+mn-ea"/>
                          <a:cs typeface="+mn-cs"/>
                        </a:rPr>
                        <a:t>1588</a:t>
                      </a:r>
                    </a:p>
                  </a:txBody>
                  <a:tcPr/>
                </a:tc>
                <a:extLst>
                  <a:ext uri="{0D108BD9-81ED-4DB2-BD59-A6C34878D82A}">
                    <a16:rowId xmlns:a16="http://schemas.microsoft.com/office/drawing/2014/main" val="169933521"/>
                  </a:ext>
                </a:extLst>
              </a:tr>
              <a:tr h="522865">
                <a:tc>
                  <a:txBody>
                    <a:bodyPr/>
                    <a:lstStyle/>
                    <a:p>
                      <a:r>
                        <a:rPr lang="en-GB" sz="2000" dirty="0"/>
                        <a:t>Multiple Myeloma (C90)</a:t>
                      </a:r>
                    </a:p>
                  </a:txBody>
                  <a:tcPr/>
                </a:tc>
                <a:tc>
                  <a:txBody>
                    <a:bodyPr/>
                    <a:lstStyle/>
                    <a:p>
                      <a:pPr marL="0" algn="ctr" defTabSz="914400" rtl="0" eaLnBrk="1" latinLnBrk="0" hangingPunct="1"/>
                      <a:r>
                        <a:rPr lang="en-GB" sz="2000" kern="1200" dirty="0">
                          <a:solidFill>
                            <a:schemeClr val="dk1"/>
                          </a:solidFill>
                          <a:latin typeface="+mn-lt"/>
                          <a:ea typeface="+mn-ea"/>
                          <a:cs typeface="+mn-cs"/>
                        </a:rPr>
                        <a:t>1000</a:t>
                      </a:r>
                    </a:p>
                  </a:txBody>
                  <a:tcPr/>
                </a:tc>
                <a:tc>
                  <a:txBody>
                    <a:bodyPr/>
                    <a:lstStyle/>
                    <a:p>
                      <a:pPr marL="0" algn="ctr" defTabSz="914400" rtl="0" eaLnBrk="1" latinLnBrk="0" hangingPunct="1"/>
                      <a:r>
                        <a:rPr lang="en-GB" sz="2000" kern="1200" dirty="0">
                          <a:solidFill>
                            <a:schemeClr val="dk1"/>
                          </a:solidFill>
                          <a:latin typeface="+mn-lt"/>
                          <a:ea typeface="+mn-ea"/>
                          <a:cs typeface="+mn-cs"/>
                        </a:rPr>
                        <a:t>753</a:t>
                      </a:r>
                    </a:p>
                  </a:txBody>
                  <a:tcPr/>
                </a:tc>
                <a:tc>
                  <a:txBody>
                    <a:bodyPr/>
                    <a:lstStyle/>
                    <a:p>
                      <a:pPr marL="0" algn="ctr" defTabSz="914400" rtl="0" eaLnBrk="1" latinLnBrk="0" hangingPunct="1"/>
                      <a:r>
                        <a:rPr lang="en-GB" sz="2000" kern="1200" dirty="0">
                          <a:solidFill>
                            <a:schemeClr val="dk1"/>
                          </a:solidFill>
                          <a:latin typeface="+mn-lt"/>
                          <a:ea typeface="+mn-ea"/>
                          <a:cs typeface="+mn-cs"/>
                        </a:rPr>
                        <a:t>757</a:t>
                      </a:r>
                    </a:p>
                  </a:txBody>
                  <a:tcPr/>
                </a:tc>
                <a:tc>
                  <a:txBody>
                    <a:bodyPr/>
                    <a:lstStyle/>
                    <a:p>
                      <a:pPr marL="0" algn="ctr" defTabSz="914400" rtl="0" eaLnBrk="1" latinLnBrk="0" hangingPunct="1"/>
                      <a:r>
                        <a:rPr lang="en-GB" sz="2000" kern="1200" dirty="0">
                          <a:solidFill>
                            <a:schemeClr val="dk1"/>
                          </a:solidFill>
                          <a:latin typeface="+mn-lt"/>
                          <a:ea typeface="+mn-ea"/>
                          <a:cs typeface="+mn-cs"/>
                        </a:rPr>
                        <a:t>996</a:t>
                      </a:r>
                    </a:p>
                  </a:txBody>
                  <a:tcPr/>
                </a:tc>
                <a:tc>
                  <a:txBody>
                    <a:bodyPr/>
                    <a:lstStyle/>
                    <a:p>
                      <a:pPr marL="0" algn="ctr" defTabSz="914400" rtl="0" eaLnBrk="1" latinLnBrk="0" hangingPunct="1"/>
                      <a:r>
                        <a:rPr lang="en-GB" sz="2000" kern="1200" dirty="0">
                          <a:solidFill>
                            <a:schemeClr val="dk1"/>
                          </a:solidFill>
                          <a:latin typeface="+mn-lt"/>
                          <a:ea typeface="+mn-ea"/>
                          <a:cs typeface="+mn-cs"/>
                        </a:rPr>
                        <a:t>0</a:t>
                      </a:r>
                    </a:p>
                  </a:txBody>
                  <a:tcPr/>
                </a:tc>
                <a:tc>
                  <a:txBody>
                    <a:bodyPr/>
                    <a:lstStyle/>
                    <a:p>
                      <a:pPr marL="0" algn="ctr" defTabSz="914400" rtl="0" eaLnBrk="1" latinLnBrk="0" hangingPunct="1"/>
                      <a:r>
                        <a:rPr lang="en-GB" sz="2000" kern="1200" dirty="0">
                          <a:solidFill>
                            <a:schemeClr val="dk1"/>
                          </a:solidFill>
                          <a:latin typeface="+mn-lt"/>
                          <a:ea typeface="+mn-ea"/>
                          <a:cs typeface="+mn-cs"/>
                        </a:rPr>
                        <a:t>0</a:t>
                      </a:r>
                    </a:p>
                  </a:txBody>
                  <a:tcPr/>
                </a:tc>
                <a:tc>
                  <a:txBody>
                    <a:bodyPr/>
                    <a:lstStyle/>
                    <a:p>
                      <a:pPr marL="0" algn="ctr" defTabSz="914400" rtl="0" eaLnBrk="1" latinLnBrk="0" hangingPunct="1"/>
                      <a:r>
                        <a:rPr lang="en-GB" sz="2000" kern="1200" dirty="0">
                          <a:solidFill>
                            <a:schemeClr val="dk1"/>
                          </a:solidFill>
                          <a:latin typeface="+mn-lt"/>
                          <a:ea typeface="+mn-ea"/>
                          <a:cs typeface="+mn-cs"/>
                        </a:rPr>
                        <a:t>1753</a:t>
                      </a:r>
                    </a:p>
                  </a:txBody>
                  <a:tcPr/>
                </a:tc>
                <a:tc>
                  <a:txBody>
                    <a:bodyPr/>
                    <a:lstStyle/>
                    <a:p>
                      <a:pPr marL="0" algn="ctr" defTabSz="914400" rtl="0" eaLnBrk="1" latinLnBrk="0" hangingPunct="1"/>
                      <a:r>
                        <a:rPr lang="en-GB" sz="2000" kern="1200" dirty="0">
                          <a:solidFill>
                            <a:schemeClr val="dk1"/>
                          </a:solidFill>
                          <a:latin typeface="+mn-lt"/>
                          <a:ea typeface="+mn-ea"/>
                          <a:cs typeface="+mn-cs"/>
                        </a:rPr>
                        <a:t>31</a:t>
                      </a:r>
                    </a:p>
                  </a:txBody>
                  <a:tcPr/>
                </a:tc>
                <a:tc>
                  <a:txBody>
                    <a:bodyPr/>
                    <a:lstStyle/>
                    <a:p>
                      <a:pPr marL="0" algn="ctr" defTabSz="914400" rtl="0" eaLnBrk="1" latinLnBrk="0" hangingPunct="1"/>
                      <a:r>
                        <a:rPr lang="en-GB" sz="2000" kern="1200" dirty="0">
                          <a:solidFill>
                            <a:schemeClr val="dk1"/>
                          </a:solidFill>
                          <a:latin typeface="+mn-lt"/>
                          <a:ea typeface="+mn-ea"/>
                          <a:cs typeface="+mn-cs"/>
                        </a:rPr>
                        <a:t>374</a:t>
                      </a:r>
                    </a:p>
                  </a:txBody>
                  <a:tcPr/>
                </a:tc>
                <a:tc>
                  <a:txBody>
                    <a:bodyPr/>
                    <a:lstStyle/>
                    <a:p>
                      <a:pPr marL="0" algn="ctr" defTabSz="914400" rtl="0" eaLnBrk="1" latinLnBrk="0" hangingPunct="1"/>
                      <a:r>
                        <a:rPr lang="en-GB" sz="2000" kern="1200" dirty="0">
                          <a:solidFill>
                            <a:schemeClr val="dk1"/>
                          </a:solidFill>
                          <a:latin typeface="+mn-lt"/>
                          <a:ea typeface="+mn-ea"/>
                          <a:cs typeface="+mn-cs"/>
                        </a:rPr>
                        <a:t>604</a:t>
                      </a:r>
                    </a:p>
                  </a:txBody>
                  <a:tcPr/>
                </a:tc>
                <a:tc>
                  <a:txBody>
                    <a:bodyPr/>
                    <a:lstStyle/>
                    <a:p>
                      <a:pPr marL="0" algn="ctr" defTabSz="914400" rtl="0" eaLnBrk="1" latinLnBrk="0" hangingPunct="1"/>
                      <a:r>
                        <a:rPr lang="en-GB" sz="2000" kern="1200" dirty="0">
                          <a:solidFill>
                            <a:schemeClr val="dk1"/>
                          </a:solidFill>
                          <a:latin typeface="+mn-lt"/>
                          <a:ea typeface="+mn-ea"/>
                          <a:cs typeface="+mn-cs"/>
                        </a:rPr>
                        <a:t>744</a:t>
                      </a:r>
                    </a:p>
                  </a:txBody>
                  <a:tcPr/>
                </a:tc>
                <a:extLst>
                  <a:ext uri="{0D108BD9-81ED-4DB2-BD59-A6C34878D82A}">
                    <a16:rowId xmlns:a16="http://schemas.microsoft.com/office/drawing/2014/main" val="4158883490"/>
                  </a:ext>
                </a:extLst>
              </a:tr>
              <a:tr h="522865">
                <a:tc>
                  <a:txBody>
                    <a:bodyPr/>
                    <a:lstStyle/>
                    <a:p>
                      <a:r>
                        <a:rPr lang="en-GB" sz="2000" b="1" dirty="0"/>
                        <a:t>Total</a:t>
                      </a:r>
                    </a:p>
                  </a:txBody>
                  <a:tcPr/>
                </a:tc>
                <a:tc>
                  <a:txBody>
                    <a:bodyPr/>
                    <a:lstStyle/>
                    <a:p>
                      <a:pPr marL="0" algn="ctr" defTabSz="914400" rtl="0" eaLnBrk="1" latinLnBrk="0" hangingPunct="1"/>
                      <a:r>
                        <a:rPr lang="en-GB" sz="2000" b="1" kern="1200" dirty="0">
                          <a:solidFill>
                            <a:schemeClr val="dk1"/>
                          </a:solidFill>
                          <a:latin typeface="+mn-lt"/>
                          <a:ea typeface="+mn-ea"/>
                          <a:cs typeface="+mn-cs"/>
                        </a:rPr>
                        <a:t>8687</a:t>
                      </a:r>
                    </a:p>
                  </a:txBody>
                  <a:tcPr/>
                </a:tc>
                <a:tc>
                  <a:txBody>
                    <a:bodyPr/>
                    <a:lstStyle/>
                    <a:p>
                      <a:pPr marL="0" algn="ctr" defTabSz="914400" rtl="0" eaLnBrk="1" latinLnBrk="0" hangingPunct="1"/>
                      <a:r>
                        <a:rPr lang="en-GB" sz="2000" b="1" kern="1200" dirty="0">
                          <a:solidFill>
                            <a:schemeClr val="dk1"/>
                          </a:solidFill>
                          <a:latin typeface="+mn-lt"/>
                          <a:ea typeface="+mn-ea"/>
                          <a:cs typeface="+mn-cs"/>
                        </a:rPr>
                        <a:t>7042</a:t>
                      </a:r>
                    </a:p>
                  </a:txBody>
                  <a:tcPr/>
                </a:tc>
                <a:tc>
                  <a:txBody>
                    <a:bodyPr/>
                    <a:lstStyle/>
                    <a:p>
                      <a:pPr marL="0" algn="ctr" defTabSz="914400" rtl="0" eaLnBrk="1" latinLnBrk="0" hangingPunct="1"/>
                      <a:r>
                        <a:rPr lang="en-GB" sz="2000" b="1" kern="1200" dirty="0">
                          <a:solidFill>
                            <a:schemeClr val="dk1"/>
                          </a:solidFill>
                          <a:latin typeface="+mn-lt"/>
                          <a:ea typeface="+mn-ea"/>
                          <a:cs typeface="+mn-cs"/>
                        </a:rPr>
                        <a:t>7813</a:t>
                      </a:r>
                    </a:p>
                  </a:txBody>
                  <a:tcPr/>
                </a:tc>
                <a:tc>
                  <a:txBody>
                    <a:bodyPr/>
                    <a:lstStyle/>
                    <a:p>
                      <a:pPr marL="0" algn="ctr" defTabSz="914400" rtl="0" eaLnBrk="1" latinLnBrk="0" hangingPunct="1"/>
                      <a:r>
                        <a:rPr lang="en-GB" sz="2000" b="1" kern="1200" dirty="0">
                          <a:solidFill>
                            <a:schemeClr val="dk1"/>
                          </a:solidFill>
                          <a:latin typeface="+mn-lt"/>
                          <a:ea typeface="+mn-ea"/>
                          <a:cs typeface="+mn-cs"/>
                        </a:rPr>
                        <a:t>7916</a:t>
                      </a:r>
                    </a:p>
                  </a:txBody>
                  <a:tcPr/>
                </a:tc>
                <a:tc>
                  <a:txBody>
                    <a:bodyPr/>
                    <a:lstStyle/>
                    <a:p>
                      <a:pPr marL="0" algn="ctr" defTabSz="914400" rtl="0" eaLnBrk="1" latinLnBrk="0" hangingPunct="1"/>
                      <a:r>
                        <a:rPr lang="en-GB" sz="2000" b="1" kern="1200" dirty="0">
                          <a:solidFill>
                            <a:schemeClr val="dk1"/>
                          </a:solidFill>
                          <a:latin typeface="+mn-lt"/>
                          <a:ea typeface="+mn-ea"/>
                          <a:cs typeface="+mn-cs"/>
                        </a:rPr>
                        <a:t>114</a:t>
                      </a:r>
                    </a:p>
                  </a:txBody>
                  <a:tcPr/>
                </a:tc>
                <a:tc>
                  <a:txBody>
                    <a:bodyPr/>
                    <a:lstStyle/>
                    <a:p>
                      <a:pPr marL="0" algn="ctr" defTabSz="914400" rtl="0" eaLnBrk="1" latinLnBrk="0" hangingPunct="1"/>
                      <a:r>
                        <a:rPr lang="en-GB" sz="2000" b="1" kern="1200" dirty="0">
                          <a:solidFill>
                            <a:schemeClr val="dk1"/>
                          </a:solidFill>
                          <a:latin typeface="+mn-lt"/>
                          <a:ea typeface="+mn-ea"/>
                          <a:cs typeface="+mn-cs"/>
                        </a:rPr>
                        <a:t>352</a:t>
                      </a:r>
                    </a:p>
                  </a:txBody>
                  <a:tcPr/>
                </a:tc>
                <a:tc>
                  <a:txBody>
                    <a:bodyPr/>
                    <a:lstStyle/>
                    <a:p>
                      <a:pPr marL="0" algn="ctr" defTabSz="914400" rtl="0" eaLnBrk="1" latinLnBrk="0" hangingPunct="1"/>
                      <a:r>
                        <a:rPr lang="en-GB" sz="2000" b="1" kern="1200" dirty="0">
                          <a:solidFill>
                            <a:schemeClr val="dk1"/>
                          </a:solidFill>
                          <a:latin typeface="+mn-lt"/>
                          <a:ea typeface="+mn-ea"/>
                          <a:cs typeface="+mn-cs"/>
                        </a:rPr>
                        <a:t>15263</a:t>
                      </a:r>
                    </a:p>
                  </a:txBody>
                  <a:tcPr/>
                </a:tc>
                <a:tc>
                  <a:txBody>
                    <a:bodyPr/>
                    <a:lstStyle/>
                    <a:p>
                      <a:pPr marL="0" algn="ctr" defTabSz="914400" rtl="0" eaLnBrk="1" latinLnBrk="0" hangingPunct="1"/>
                      <a:r>
                        <a:rPr lang="en-GB" sz="2000" b="1" kern="1200" dirty="0">
                          <a:solidFill>
                            <a:schemeClr val="dk1"/>
                          </a:solidFill>
                          <a:latin typeface="+mn-lt"/>
                          <a:ea typeface="+mn-ea"/>
                          <a:cs typeface="+mn-cs"/>
                        </a:rPr>
                        <a:t>1415</a:t>
                      </a:r>
                    </a:p>
                  </a:txBody>
                  <a:tcPr/>
                </a:tc>
                <a:tc>
                  <a:txBody>
                    <a:bodyPr/>
                    <a:lstStyle/>
                    <a:p>
                      <a:pPr marL="0" algn="ctr" defTabSz="914400" rtl="0" eaLnBrk="1" latinLnBrk="0" hangingPunct="1"/>
                      <a:r>
                        <a:rPr lang="en-GB" sz="2000" b="1" kern="1200" dirty="0">
                          <a:solidFill>
                            <a:schemeClr val="dk1"/>
                          </a:solidFill>
                          <a:latin typeface="+mn-lt"/>
                          <a:ea typeface="+mn-ea"/>
                          <a:cs typeface="+mn-cs"/>
                        </a:rPr>
                        <a:t>4371</a:t>
                      </a:r>
                    </a:p>
                  </a:txBody>
                  <a:tcPr/>
                </a:tc>
                <a:tc>
                  <a:txBody>
                    <a:bodyPr/>
                    <a:lstStyle/>
                    <a:p>
                      <a:pPr marL="0" algn="ctr" defTabSz="914400" rtl="0" eaLnBrk="1" latinLnBrk="0" hangingPunct="1"/>
                      <a:r>
                        <a:rPr lang="en-GB" sz="2000" b="1" kern="1200" dirty="0">
                          <a:solidFill>
                            <a:schemeClr val="dk1"/>
                          </a:solidFill>
                          <a:latin typeface="+mn-lt"/>
                          <a:ea typeface="+mn-ea"/>
                          <a:cs typeface="+mn-cs"/>
                        </a:rPr>
                        <a:t>5044</a:t>
                      </a:r>
                    </a:p>
                  </a:txBody>
                  <a:tcPr/>
                </a:tc>
                <a:tc>
                  <a:txBody>
                    <a:bodyPr/>
                    <a:lstStyle/>
                    <a:p>
                      <a:pPr marL="0" algn="ctr" defTabSz="914400" rtl="0" eaLnBrk="1" latinLnBrk="0" hangingPunct="1"/>
                      <a:r>
                        <a:rPr lang="en-GB" sz="2000" b="1" kern="1200" dirty="0">
                          <a:solidFill>
                            <a:schemeClr val="dk1"/>
                          </a:solidFill>
                          <a:latin typeface="+mn-lt"/>
                          <a:ea typeface="+mn-ea"/>
                          <a:cs typeface="+mn-cs"/>
                        </a:rPr>
                        <a:t>4899</a:t>
                      </a:r>
                    </a:p>
                  </a:txBody>
                  <a:tcPr/>
                </a:tc>
                <a:extLst>
                  <a:ext uri="{0D108BD9-81ED-4DB2-BD59-A6C34878D82A}">
                    <a16:rowId xmlns:a16="http://schemas.microsoft.com/office/drawing/2014/main" val="2729552227"/>
                  </a:ext>
                </a:extLst>
              </a:tr>
            </a:tbl>
          </a:graphicData>
        </a:graphic>
      </p:graphicFrame>
      <p:pic>
        <p:nvPicPr>
          <p:cNvPr id="19" name="Video 18">
            <a:hlinkClick r:id="" action="ppaction://media"/>
            <a:extLst>
              <a:ext uri="{FF2B5EF4-FFF2-40B4-BE49-F238E27FC236}">
                <a16:creationId xmlns:a16="http://schemas.microsoft.com/office/drawing/2014/main" id="{232F2136-BADD-BD33-70F1-EE04CD8EC3F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385701919"/>
      </p:ext>
    </p:extLst>
  </p:cSld>
  <p:clrMapOvr>
    <a:masterClrMapping/>
  </p:clrMapOvr>
  <mc:AlternateContent xmlns:mc="http://schemas.openxmlformats.org/markup-compatibility/2006" xmlns:p14="http://schemas.microsoft.com/office/powerpoint/2010/main">
    <mc:Choice Requires="p14">
      <p:transition spd="slow" p14:dur="2000" advTm="28541"/>
    </mc:Choice>
    <mc:Fallback xmlns="">
      <p:transition spd="slow" advTm="28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A2472-3D4C-6F34-3702-0BCC3ED19564}"/>
              </a:ext>
            </a:extLst>
          </p:cNvPr>
          <p:cNvSpPr>
            <a:spLocks noGrp="1"/>
          </p:cNvSpPr>
          <p:nvPr>
            <p:ph type="ctrTitle"/>
          </p:nvPr>
        </p:nvSpPr>
        <p:spPr/>
        <p:txBody>
          <a:bodyPr/>
          <a:lstStyle/>
          <a:p>
            <a:r>
              <a:rPr lang="en-GB" dirty="0"/>
              <a:t>Summary </a:t>
            </a:r>
          </a:p>
        </p:txBody>
      </p:sp>
      <p:sp>
        <p:nvSpPr>
          <p:cNvPr id="10" name="Subtitle 9">
            <a:extLst>
              <a:ext uri="{FF2B5EF4-FFF2-40B4-BE49-F238E27FC236}">
                <a16:creationId xmlns:a16="http://schemas.microsoft.com/office/drawing/2014/main" id="{23A5FF68-FF0E-F2B2-A3E5-DA914818585A}"/>
              </a:ext>
            </a:extLst>
          </p:cNvPr>
          <p:cNvSpPr>
            <a:spLocks noGrp="1"/>
          </p:cNvSpPr>
          <p:nvPr>
            <p:ph type="subTitle" idx="1"/>
          </p:nvPr>
        </p:nvSpPr>
        <p:spPr>
          <a:xfrm>
            <a:off x="661713" y="1820338"/>
            <a:ext cx="10888136" cy="4411785"/>
          </a:xfrm>
        </p:spPr>
        <p:txBody>
          <a:bodyPr/>
          <a:lstStyle/>
          <a:p>
            <a:r>
              <a:rPr lang="en-GB" sz="2400" dirty="0"/>
              <a:t>Ongoing analysis of haematological malignancies incidence trends and risks in relation to bone marrow exposure dose accumulated over 32 years of follow-up </a:t>
            </a:r>
          </a:p>
          <a:p>
            <a:endParaRPr lang="en-GB" sz="2400" dirty="0"/>
          </a:p>
          <a:p>
            <a:r>
              <a:rPr lang="en-GB" sz="2400" dirty="0"/>
              <a:t>More evidence-based insights into potential effect of low-dose environmental exposure to IR on haematological malignancies incidence in the residents of radioactively contaminated areas      </a:t>
            </a:r>
          </a:p>
          <a:p>
            <a:endParaRPr lang="en-GB" sz="2400" dirty="0"/>
          </a:p>
          <a:p>
            <a:r>
              <a:rPr lang="en-GB" sz="2400" dirty="0"/>
              <a:t>Importance of cancer monitoring in the areas contaminated with long-lived radionuclides to inform the national authorities and to address the concerns of the affected people. </a:t>
            </a:r>
          </a:p>
        </p:txBody>
      </p:sp>
      <p:pic>
        <p:nvPicPr>
          <p:cNvPr id="17" name="Video 16">
            <a:hlinkClick r:id="" action="ppaction://media"/>
            <a:extLst>
              <a:ext uri="{FF2B5EF4-FFF2-40B4-BE49-F238E27FC236}">
                <a16:creationId xmlns:a16="http://schemas.microsoft.com/office/drawing/2014/main" id="{ED60CBA4-D541-CCFF-9B18-B6D52ECE3DB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12966154"/>
      </p:ext>
    </p:extLst>
  </p:cSld>
  <p:clrMapOvr>
    <a:masterClrMapping/>
  </p:clrMapOvr>
  <mc:AlternateContent xmlns:mc="http://schemas.openxmlformats.org/markup-compatibility/2006" xmlns:p14="http://schemas.microsoft.com/office/powerpoint/2010/main">
    <mc:Choice Requires="p14">
      <p:transition spd="slow" p14:dur="2000" advTm="27899"/>
    </mc:Choice>
    <mc:Fallback xmlns="">
      <p:transition spd="slow" advTm="27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theme/theme1.xml><?xml version="1.0" encoding="utf-8"?>
<a:theme xmlns:a="http://schemas.openxmlformats.org/drawingml/2006/main" name="Tema de Office">
  <a:themeElements>
    <a:clrScheme name="IARC Color Palette">
      <a:dk1>
        <a:srgbClr val="000000"/>
      </a:dk1>
      <a:lt1>
        <a:srgbClr val="FFFFFF"/>
      </a:lt1>
      <a:dk2>
        <a:srgbClr val="2B3256"/>
      </a:dk2>
      <a:lt2>
        <a:srgbClr val="E7E6E6"/>
      </a:lt2>
      <a:accent1>
        <a:srgbClr val="D27F65"/>
      </a:accent1>
      <a:accent2>
        <a:srgbClr val="EFEEE0"/>
      </a:accent2>
      <a:accent3>
        <a:srgbClr val="2B3256"/>
      </a:accent3>
      <a:accent4>
        <a:srgbClr val="D27F65"/>
      </a:accent4>
      <a:accent5>
        <a:srgbClr val="EFEEE0"/>
      </a:accent5>
      <a:accent6>
        <a:srgbClr val="D27F65"/>
      </a:accent6>
      <a:hlink>
        <a:srgbClr val="0093D5"/>
      </a:hlink>
      <a:folHlink>
        <a:srgbClr val="D27F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resentation.potx [Read-Only]" id="{0750D5CF-FDF9-4803-9534-DE661E3A068D}" vid="{23B7DB15-83A8-4C8A-8009-123F102EC64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EBFE1832B8DD4CAF530CF92ED4AB1A" ma:contentTypeVersion="9" ma:contentTypeDescription="Crée un document." ma:contentTypeScope="" ma:versionID="dab036a5fc1d6de97bc26071e6b07a9b">
  <xsd:schema xmlns:xsd="http://www.w3.org/2001/XMLSchema" xmlns:xs="http://www.w3.org/2001/XMLSchema" xmlns:p="http://schemas.microsoft.com/office/2006/metadata/properties" xmlns:ns2="9011f75a-37a6-4075-88b7-0b383ab0e182" xmlns:ns3="e83f6244-5743-46bb-8998-a1b75b616a34" targetNamespace="http://schemas.microsoft.com/office/2006/metadata/properties" ma:root="true" ma:fieldsID="9cbe4c961e13058122d8ea6f80820c5b" ns2:_="" ns3:_="">
    <xsd:import namespace="9011f75a-37a6-4075-88b7-0b383ab0e182"/>
    <xsd:import namespace="e83f6244-5743-46bb-8998-a1b75b616a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11f75a-37a6-4075-88b7-0b383ab0e1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3f6244-5743-46bb-8998-a1b75b616a34"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ad090cb5-12b9-4f70-811c-3800aa903eaf" ContentTypeId="0x010100EA35B492F1A6D544A458FEA2C32F4821" PreviousValue="false"/>
</file>

<file path=customXml/itemProps1.xml><?xml version="1.0" encoding="utf-8"?>
<ds:datastoreItem xmlns:ds="http://schemas.openxmlformats.org/officeDocument/2006/customXml" ds:itemID="{3F3BF28A-72C3-44AC-A280-1DE87B759B98}">
  <ds:schemaRefs>
    <ds:schemaRef ds:uri="http://schemas.microsoft.com/sharepoint/v3/contenttype/forms"/>
  </ds:schemaRefs>
</ds:datastoreItem>
</file>

<file path=customXml/itemProps2.xml><?xml version="1.0" encoding="utf-8"?>
<ds:datastoreItem xmlns:ds="http://schemas.openxmlformats.org/officeDocument/2006/customXml" ds:itemID="{7B022FF6-2A79-49EE-BC65-5A23BE7B8DF8}">
  <ds:schemaRef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purl.org/dc/dcmitype/"/>
    <ds:schemaRef ds:uri="f498459a-8748-4502-a4b8-39c3e7d66e00"/>
    <ds:schemaRef ds:uri="http://www.w3.org/XML/1998/namespace"/>
    <ds:schemaRef ds:uri="http://purl.org/dc/terms/"/>
  </ds:schemaRefs>
</ds:datastoreItem>
</file>

<file path=customXml/itemProps3.xml><?xml version="1.0" encoding="utf-8"?>
<ds:datastoreItem xmlns:ds="http://schemas.openxmlformats.org/officeDocument/2006/customXml" ds:itemID="{C33A8A3C-EB32-40CC-B5D9-FC30A26CF641}"/>
</file>

<file path=customXml/itemProps4.xml><?xml version="1.0" encoding="utf-8"?>
<ds:datastoreItem xmlns:ds="http://schemas.openxmlformats.org/officeDocument/2006/customXml" ds:itemID="{8FDB7953-814D-4090-AE61-2FE20EE03524}">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PPT presentation</Template>
  <TotalTime>496</TotalTime>
  <Words>524</Words>
  <Application>Microsoft Office PowerPoint</Application>
  <PresentationFormat>Widescreen</PresentationFormat>
  <Paragraphs>151</Paragraphs>
  <Slides>6</Slides>
  <Notes>0</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Abril Fatface</vt:lpstr>
      <vt:lpstr>Arial</vt:lpstr>
      <vt:lpstr>Calibri</vt:lpstr>
      <vt:lpstr>PP Object Sans</vt:lpstr>
      <vt:lpstr>PP Object Sans Heavy</vt:lpstr>
      <vt:lpstr>PP Object Sans Light</vt:lpstr>
      <vt:lpstr>Tema de Office</vt:lpstr>
      <vt:lpstr>Risk of Haematological Malignancies in the Residents of Chernobyl-contaminated areas </vt:lpstr>
      <vt:lpstr>Study Rationale </vt:lpstr>
      <vt:lpstr>Study Methods  </vt:lpstr>
      <vt:lpstr>Study Results   </vt:lpstr>
      <vt:lpstr>Study Results (cont’d)   </vt:lpstr>
      <vt:lpstr>Summary </vt:lpstr>
    </vt:vector>
  </TitlesOfParts>
  <Company>IARC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Evgenia Ostroumova</dc:creator>
  <cp:lastModifiedBy>Evgenia Ostroumova</cp:lastModifiedBy>
  <cp:revision>3</cp:revision>
  <cp:lastPrinted>2022-09-13T13:14:21Z</cp:lastPrinted>
  <dcterms:created xsi:type="dcterms:W3CDTF">2022-09-13T09:12:51Z</dcterms:created>
  <dcterms:modified xsi:type="dcterms:W3CDTF">2022-09-13T17:34:28Z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0x01010023EBFE1832B8DD4CAF530CF92ED4AB1A</vt:lpwstr>
  </property>
</Properties>
</file>