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6"/>
  </p:notesMasterIdLst>
  <p:sldIdLst>
    <p:sldId id="388" r:id="rId4"/>
    <p:sldId id="1579" r:id="rId5"/>
    <p:sldId id="1519" r:id="rId6"/>
    <p:sldId id="1525" r:id="rId7"/>
    <p:sldId id="1175" r:id="rId8"/>
    <p:sldId id="1580" r:id="rId9"/>
    <p:sldId id="1576" r:id="rId10"/>
    <p:sldId id="1168" r:id="rId11"/>
    <p:sldId id="1574" r:id="rId12"/>
    <p:sldId id="1584" r:id="rId13"/>
    <p:sldId id="1572" r:id="rId14"/>
    <p:sldId id="158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7" userDrawn="1">
          <p15:clr>
            <a:srgbClr val="A4A3A4"/>
          </p15:clr>
        </p15:guide>
        <p15:guide id="2" pos="2139" userDrawn="1">
          <p15:clr>
            <a:srgbClr val="A4A3A4"/>
          </p15:clr>
        </p15:guide>
        <p15:guide id="3" orient="horz" pos="7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denko Herceg" initials="ZH" lastIdx="2" clrIdx="0"/>
  <p:cmAuthor id="2" name="Felicia" initials="F" lastIdx="15" clrIdx="1"/>
  <p:cmAuthor id="3" name="Felicia Chung" initials="FC" lastIdx="3" clrIdx="2"/>
  <p:cmAuthor id="4" name="Felicia Chung" initials="FC [2]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4C1"/>
    <a:srgbClr val="C60263"/>
    <a:srgbClr val="93C6FF"/>
    <a:srgbClr val="FF9966"/>
    <a:srgbClr val="DAA1E3"/>
    <a:srgbClr val="D8CDD4"/>
    <a:srgbClr val="558EAA"/>
    <a:srgbClr val="7E2727"/>
    <a:srgbClr val="BFBFBF"/>
    <a:srgbClr val="E3BE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7F51D4-5EB0-4DEF-BFA0-42D8611524BE}" vWet="2" dt="2023-11-24T15:00:40.410"/>
    <p1510:client id="{F3E77145-831E-F160-6321-9B4227ACDA83}" v="2" dt="2023-11-24T15:08:54.5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867"/>
        <p:guide pos="2139"/>
        <p:guide orient="horz" pos="777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Page" userId="S::pagee@iarc.who.int::abac6158-e292-497c-8439-c2dbef73d231" providerId="AD" clId="Web-{F3E77145-831E-F160-6321-9B4227ACDA83}"/>
    <pc:docChg chg="modSld">
      <pc:chgData name="Elizabeth Page" userId="S::pagee@iarc.who.int::abac6158-e292-497c-8439-c2dbef73d231" providerId="AD" clId="Web-{F3E77145-831E-F160-6321-9B4227ACDA83}" dt="2023-11-24T15:08:54.540" v="1" actId="1076"/>
      <pc:docMkLst>
        <pc:docMk/>
      </pc:docMkLst>
      <pc:sldChg chg="modSp">
        <pc:chgData name="Elizabeth Page" userId="S::pagee@iarc.who.int::abac6158-e292-497c-8439-c2dbef73d231" providerId="AD" clId="Web-{F3E77145-831E-F160-6321-9B4227ACDA83}" dt="2023-11-24T15:08:54.540" v="1" actId="1076"/>
        <pc:sldMkLst>
          <pc:docMk/>
          <pc:sldMk cId="2959773938" sldId="1175"/>
        </pc:sldMkLst>
        <pc:cxnChg chg="mod">
          <ac:chgData name="Elizabeth Page" userId="S::pagee@iarc.who.int::abac6158-e292-497c-8439-c2dbef73d231" providerId="AD" clId="Web-{F3E77145-831E-F160-6321-9B4227ACDA83}" dt="2023-11-24T15:08:54.540" v="1" actId="1076"/>
          <ac:cxnSpMkLst>
            <pc:docMk/>
            <pc:sldMk cId="2959773938" sldId="1175"/>
            <ac:cxnSpMk id="41" creationId="{0E83CC82-0E1D-403C-BC24-2B4F4035145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45637-FB40-EF44-88D3-F63331346165}" type="datetimeFigureOut">
              <a:rPr lang="en-US" smtClean="0"/>
              <a:t>11/24/2023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5B947-5EE8-F443-9F76-4C27389832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24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5B947-5EE8-F443-9F76-4C273898327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720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5B947-5EE8-F443-9F76-4C273898327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86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5B947-5EE8-F443-9F76-4C273898327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740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5B947-5EE8-F443-9F76-4C273898327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755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5B947-5EE8-F443-9F76-4C273898327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09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>
              <a:solidFill>
                <a:srgbClr val="2B3256"/>
              </a:solidFill>
              <a:effectLst/>
              <a:latin typeface="Object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257940-0324-764F-BE67-F183416F3F7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9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5B947-5EE8-F443-9F76-4C27389832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611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5B947-5EE8-F443-9F76-4C27389832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576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5B947-5EE8-F443-9F76-4C27389832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086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FR" sz="16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5B947-5EE8-F443-9F76-4C273898327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725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5B947-5EE8-F443-9F76-4C273898327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830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5B947-5EE8-F443-9F76-4C273898327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705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857C-0D33-4302-AF66-4816490AC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2DE9F-B1CA-453A-A64F-EF90D3D7E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3472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E829B-F1D3-42A2-9E7E-B27C8F3A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A96A1-C110-49DE-AE67-5529629E8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5103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084E70-AFF1-4E41-9DC7-C8D9D8F41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EA998-2F75-4E21-AC95-F1177CCD2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184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: Title and Innovation Icon">
    <p:bg>
      <p:bgPr>
        <a:solidFill>
          <a:srgbClr val="2B32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">
            <a:extLst>
              <a:ext uri="{FF2B5EF4-FFF2-40B4-BE49-F238E27FC236}">
                <a16:creationId xmlns:a16="http://schemas.microsoft.com/office/drawing/2014/main" id="{D35D1C03-9693-7E46-A3A9-7F7FE90F48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2704" y="885201"/>
            <a:ext cx="5543296" cy="1406737"/>
          </a:xfrm>
          <a:prstGeom prst="rect">
            <a:avLst/>
          </a:prstGeom>
        </p:spPr>
        <p:txBody>
          <a:bodyPr anchor="t" anchorCtr="0"/>
          <a:lstStyle>
            <a:lvl1pPr algn="l">
              <a:defRPr sz="5400" b="0" i="0">
                <a:solidFill>
                  <a:schemeClr val="bg1"/>
                </a:solidFill>
                <a:latin typeface="PP Object Sans" pitchFamily="2" charset="77"/>
              </a:defRPr>
            </a:lvl1pPr>
          </a:lstStyle>
          <a:p>
            <a:r>
              <a:rPr lang="es-ES" err="1"/>
              <a:t>Title</a:t>
            </a:r>
            <a:r>
              <a:rPr lang="es-ES"/>
              <a:t> of </a:t>
            </a:r>
            <a:r>
              <a:rPr lang="es-ES" err="1"/>
              <a:t>presentation</a:t>
            </a:r>
            <a:endParaRPr lang="es-ES"/>
          </a:p>
        </p:txBody>
      </p:sp>
      <p:pic>
        <p:nvPicPr>
          <p:cNvPr id="22" name="Imagen 21" descr="Texto&#10;&#10;Descripción generada automáticamente con confianza media">
            <a:extLst>
              <a:ext uri="{FF2B5EF4-FFF2-40B4-BE49-F238E27FC236}">
                <a16:creationId xmlns:a16="http://schemas.microsoft.com/office/drawing/2014/main" id="{708B2555-EB52-4245-B1DD-FE0A0BDCBF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704" y="5366521"/>
            <a:ext cx="1561426" cy="1034278"/>
          </a:xfrm>
          <a:prstGeom prst="rect">
            <a:avLst/>
          </a:prstGeom>
        </p:spPr>
      </p:pic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CB2C94B-7EF2-3D40-9EAA-01F732CB10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4424" y="3703269"/>
            <a:ext cx="2762687" cy="269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65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146CC-BB0A-4BCB-B2C8-F5C559F85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8800F-2E99-46D1-8758-5DE0C1C7D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672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C332-F22B-4FE8-A7E0-33B53EC9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C9D63-8228-4C4B-9EC1-A890E23DC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8255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804DC-B558-429C-80C9-038EF2A6C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6C79E-53DC-40D5-A5FF-457988825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0962C-2453-47FA-B9EC-E12A83FB7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578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2BAF8-F1A2-4A12-A718-0CC3F897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8D021-CC7F-4E91-BE47-65EB64F58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E1A06-B48E-4549-B7C7-CB11F5F45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1B5D12-14FE-47DF-9F95-E48A652FC4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1409AF-742E-423B-9EB9-E1980DABC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243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7E048-9D81-4408-8FF0-83CB420C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229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514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099B9-2ACA-4174-A956-C7C1A2AE8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19EDC-6C5E-4F0B-8FFD-0BD7CA8C0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2EBEA-75B7-40DD-809B-6EFFA19B6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681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ED7BC-F54E-4FA1-A2DF-EE487898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3E99D4-5DD1-4B7B-B37B-21858A12C0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735C8-86FB-4727-B37E-D6A147A21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207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3BBB50-A667-41ED-8923-4DC5B5E6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E8017-03C6-4CCC-ACAB-C9DA41233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87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png"/><Relationship Id="rId18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0.svg"/><Relationship Id="rId7" Type="http://schemas.openxmlformats.org/officeDocument/2006/relationships/image" Target="../media/image78.png"/><Relationship Id="rId12" Type="http://schemas.openxmlformats.org/officeDocument/2006/relationships/image" Target="../media/image81.jpeg"/><Relationship Id="rId17" Type="http://schemas.microsoft.com/office/2007/relationships/hdphoto" Target="../media/hdphoto10.wdp"/><Relationship Id="rId2" Type="http://schemas.openxmlformats.org/officeDocument/2006/relationships/audio" Target="../media/media10.m4a"/><Relationship Id="rId16" Type="http://schemas.openxmlformats.org/officeDocument/2006/relationships/image" Target="../media/image84.png"/><Relationship Id="rId20" Type="http://schemas.openxmlformats.org/officeDocument/2006/relationships/image" Target="../media/image9.png"/><Relationship Id="rId1" Type="http://schemas.microsoft.com/office/2007/relationships/media" Target="../media/media10.m4a"/><Relationship Id="rId6" Type="http://schemas.openxmlformats.org/officeDocument/2006/relationships/image" Target="../media/image77.png"/><Relationship Id="rId11" Type="http://schemas.microsoft.com/office/2007/relationships/hdphoto" Target="../media/hdphoto8.wdp"/><Relationship Id="rId5" Type="http://schemas.openxmlformats.org/officeDocument/2006/relationships/image" Target="../media/image76.png"/><Relationship Id="rId15" Type="http://schemas.microsoft.com/office/2007/relationships/hdphoto" Target="../media/hdphoto9.wdp"/><Relationship Id="rId10" Type="http://schemas.openxmlformats.org/officeDocument/2006/relationships/image" Target="../media/image80.png"/><Relationship Id="rId19" Type="http://schemas.openxmlformats.org/officeDocument/2006/relationships/image" Target="../media/image86.png"/><Relationship Id="rId4" Type="http://schemas.openxmlformats.org/officeDocument/2006/relationships/notesSlide" Target="../notesSlides/notesSlide10.xml"/><Relationship Id="rId9" Type="http://schemas.microsoft.com/office/2007/relationships/hdphoto" Target="../media/hdphoto7.wdp"/><Relationship Id="rId14" Type="http://schemas.openxmlformats.org/officeDocument/2006/relationships/image" Target="../media/image83.png"/><Relationship Id="rId2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11.png"/><Relationship Id="rId2" Type="http://schemas.openxmlformats.org/officeDocument/2006/relationships/audio" Target="../media/media11.m4a"/><Relationship Id="rId16" Type="http://schemas.openxmlformats.org/officeDocument/2006/relationships/image" Target="../media/image10.svg"/><Relationship Id="rId1" Type="http://schemas.microsoft.com/office/2007/relationships/media" Target="../media/media11.m4a"/><Relationship Id="rId6" Type="http://schemas.openxmlformats.org/officeDocument/2006/relationships/image" Target="../media/image88.jpe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.png"/><Relationship Id="rId10" Type="http://schemas.openxmlformats.org/officeDocument/2006/relationships/image" Target="../media/image9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8.tiff"/><Relationship Id="rId5" Type="http://schemas.openxmlformats.org/officeDocument/2006/relationships/image" Target="../media/image97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tiff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tiff"/><Relationship Id="rId11" Type="http://schemas.openxmlformats.org/officeDocument/2006/relationships/image" Target="../media/image10.svg"/><Relationship Id="rId5" Type="http://schemas.openxmlformats.org/officeDocument/2006/relationships/image" Target="../media/image4.tiff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audio" Target="../media/media4.m4a"/><Relationship Id="rId16" Type="http://schemas.openxmlformats.org/officeDocument/2006/relationships/image" Target="../media/image24.png"/><Relationship Id="rId20" Type="http://schemas.openxmlformats.org/officeDocument/2006/relationships/image" Target="../media/image10.svg"/><Relationship Id="rId1" Type="http://schemas.microsoft.com/office/2007/relationships/media" Target="../media/media4.m4a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26" Type="http://schemas.openxmlformats.org/officeDocument/2006/relationships/image" Target="../media/image48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3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5" Type="http://schemas.openxmlformats.org/officeDocument/2006/relationships/image" Target="../media/image47.jpeg"/><Relationship Id="rId33" Type="http://schemas.openxmlformats.org/officeDocument/2006/relationships/image" Target="../media/image11.png"/><Relationship Id="rId2" Type="http://schemas.openxmlformats.org/officeDocument/2006/relationships/audio" Target="../media/media5.m4a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29" Type="http://schemas.openxmlformats.org/officeDocument/2006/relationships/image" Target="../media/image51.jpeg"/><Relationship Id="rId1" Type="http://schemas.microsoft.com/office/2007/relationships/media" Target="../media/media5.m4a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24" Type="http://schemas.openxmlformats.org/officeDocument/2006/relationships/image" Target="../media/image46.jpeg"/><Relationship Id="rId32" Type="http://schemas.openxmlformats.org/officeDocument/2006/relationships/image" Target="../media/image10.sv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23" Type="http://schemas.openxmlformats.org/officeDocument/2006/relationships/image" Target="../media/image45.jpeg"/><Relationship Id="rId28" Type="http://schemas.openxmlformats.org/officeDocument/2006/relationships/image" Target="../media/image50.jpe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31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jpeg"/><Relationship Id="rId27" Type="http://schemas.openxmlformats.org/officeDocument/2006/relationships/image" Target="../media/image49.jpeg"/><Relationship Id="rId30" Type="http://schemas.openxmlformats.org/officeDocument/2006/relationships/image" Target="../media/image52.jpeg"/><Relationship Id="rId8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svg"/><Relationship Id="rId12" Type="http://schemas.microsoft.com/office/2007/relationships/hdphoto" Target="../media/hdphoto1.wdp"/><Relationship Id="rId17" Type="http://schemas.openxmlformats.org/officeDocument/2006/relationships/image" Target="../media/image65.png"/><Relationship Id="rId2" Type="http://schemas.openxmlformats.org/officeDocument/2006/relationships/audio" Target="../media/media7.m4a"/><Relationship Id="rId16" Type="http://schemas.openxmlformats.org/officeDocument/2006/relationships/image" Target="../media/image64.svg"/><Relationship Id="rId20" Type="http://schemas.openxmlformats.org/officeDocument/2006/relationships/image" Target="../media/image11.png"/><Relationship Id="rId1" Type="http://schemas.microsoft.com/office/2007/relationships/media" Target="../media/media7.m4a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19" Type="http://schemas.openxmlformats.org/officeDocument/2006/relationships/image" Target="../media/image10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openxmlformats.org/officeDocument/2006/relationships/image" Target="../media/image10.svg"/><Relationship Id="rId2" Type="http://schemas.openxmlformats.org/officeDocument/2006/relationships/audio" Target="../media/media8.m4a"/><Relationship Id="rId16" Type="http://schemas.openxmlformats.org/officeDocument/2006/relationships/image" Target="../media/image9.png"/><Relationship Id="rId1" Type="http://schemas.microsoft.com/office/2007/relationships/media" Target="../media/media8.m4a"/><Relationship Id="rId6" Type="http://schemas.microsoft.com/office/2007/relationships/hdphoto" Target="../media/hdphoto2.wdp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3.png"/><Relationship Id="rId11" Type="http://schemas.openxmlformats.org/officeDocument/2006/relationships/image" Target="../media/image11.png"/><Relationship Id="rId5" Type="http://schemas.openxmlformats.org/officeDocument/2006/relationships/image" Target="../media/image72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D16EC-E218-4D3A-A2F6-40A6F18E1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863228"/>
            <a:ext cx="11963400" cy="175639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 of Epigenomics &amp; Mechanisms (EGM)</a:t>
            </a:r>
            <a:br>
              <a:rPr lang="en-GB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ntroduction to e-Posters</a:t>
            </a:r>
            <a:endParaRPr lang="en-GB" sz="48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66F077-53A4-4A49-B9FA-F013B139C916}"/>
              </a:ext>
            </a:extLst>
          </p:cNvPr>
          <p:cNvSpPr txBox="1"/>
          <p:nvPr/>
        </p:nvSpPr>
        <p:spPr>
          <a:xfrm>
            <a:off x="905012" y="2782669"/>
            <a:ext cx="63431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Zdenko</a:t>
            </a:r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HERCEG, PhD</a:t>
            </a:r>
          </a:p>
          <a:p>
            <a:endParaRPr lang="en-GB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Head, Branch of Epigenomics and Mechanisms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0EFB59-D005-4147-B765-21B4111AB2FF}"/>
              </a:ext>
            </a:extLst>
          </p:cNvPr>
          <p:cNvSpPr txBox="1"/>
          <p:nvPr/>
        </p:nvSpPr>
        <p:spPr>
          <a:xfrm>
            <a:off x="2278251" y="5406022"/>
            <a:ext cx="6183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i="0" u="none" strike="noStrike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IARC Scientific Council </a:t>
            </a:r>
            <a:r>
              <a:rPr lang="en-GB" sz="2000" b="1">
                <a:solidFill>
                  <a:schemeClr val="bg1"/>
                </a:solidFill>
                <a:latin typeface="Calibri" panose="020F0502020204030204" pitchFamily="34" charset="0"/>
              </a:rPr>
              <a:t>SC/60 Session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>
                <a:solidFill>
                  <a:schemeClr val="bg1"/>
                </a:solidFill>
                <a:latin typeface="Calibri" panose="020F0502020204030204" pitchFamily="34" charset="0"/>
              </a:rPr>
              <a:t>IARC, 7 February 2024 </a:t>
            </a:r>
            <a:endParaRPr lang="en-GB" sz="2000">
              <a:solidFill>
                <a:schemeClr val="bg1"/>
              </a:solidFill>
              <a:cs typeface="Tahoma"/>
            </a:endParaRPr>
          </a:p>
        </p:txBody>
      </p:sp>
      <p:pic>
        <p:nvPicPr>
          <p:cNvPr id="8" name="Video 7">
            <a:extLst>
              <a:ext uri="{FF2B5EF4-FFF2-40B4-BE49-F238E27FC236}">
                <a16:creationId xmlns:a16="http://schemas.microsoft.com/office/drawing/2014/main" id="{DF79F66A-9C18-F9B2-1A5E-D060E0AE9437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0648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49"/>
    </mc:Choice>
    <mc:Fallback>
      <p:transition spd="slow" advTm="18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9">
            <a:extLst>
              <a:ext uri="{FF2B5EF4-FFF2-40B4-BE49-F238E27FC236}">
                <a16:creationId xmlns:a16="http://schemas.microsoft.com/office/drawing/2014/main" id="{F7381F7C-D820-9E72-0F8D-30E6E44B7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8129" y="2789451"/>
            <a:ext cx="19928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FR" sz="1600" b="1" u="none"/>
              <a:t>Jiri </a:t>
            </a:r>
            <a:r>
              <a:rPr lang="en-US" altLang="en-FR" sz="1600" b="1" u="none" err="1"/>
              <a:t>Zavadil</a:t>
            </a:r>
            <a:endParaRPr lang="en-US" altLang="en-FR" sz="1600" b="1" u="none"/>
          </a:p>
        </p:txBody>
      </p:sp>
      <p:pic>
        <p:nvPicPr>
          <p:cNvPr id="3" name="Picture 2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02BFD07D-4AFC-5FAE-D842-BDB820E02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" y="1057376"/>
            <a:ext cx="1618657" cy="17000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8EEA63-45C7-53D2-2BBC-64C4848330AA}"/>
              </a:ext>
            </a:extLst>
          </p:cNvPr>
          <p:cNvSpPr txBox="1">
            <a:spLocks/>
          </p:cNvSpPr>
          <p:nvPr/>
        </p:nvSpPr>
        <p:spPr bwMode="auto">
          <a:xfrm>
            <a:off x="1" y="246902"/>
            <a:ext cx="12192000" cy="57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3092D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r>
              <a:rPr lang="en-GB" sz="3200" b="1" i="1" kern="0">
                <a:solidFill>
                  <a:srgbClr val="0000FF"/>
                </a:solidFill>
                <a:latin typeface="Calibri"/>
                <a:cs typeface="Calibri"/>
              </a:rPr>
              <a:t>Poster #4 </a:t>
            </a:r>
            <a:r>
              <a:rPr lang="en-GB" sz="3200" kern="0">
                <a:solidFill>
                  <a:srgbClr val="0000FF"/>
                </a:solidFill>
                <a:latin typeface="Calibri"/>
                <a:cs typeface="Calibri"/>
              </a:rPr>
              <a:t>Identification of a mutational signature of dietary acrylamide in renal cancer genomes</a:t>
            </a:r>
          </a:p>
        </p:txBody>
      </p:sp>
      <p:sp>
        <p:nvSpPr>
          <p:cNvPr id="2" name="Rectangle: Rounded Corners 45">
            <a:extLst>
              <a:ext uri="{FF2B5EF4-FFF2-40B4-BE49-F238E27FC236}">
                <a16:creationId xmlns:a16="http://schemas.microsoft.com/office/drawing/2014/main" id="{D896D4AE-A204-ACA0-46D4-8B679219E337}"/>
              </a:ext>
            </a:extLst>
          </p:cNvPr>
          <p:cNvSpPr/>
          <p:nvPr/>
        </p:nvSpPr>
        <p:spPr>
          <a:xfrm>
            <a:off x="1253940" y="3366539"/>
            <a:ext cx="10879435" cy="2799743"/>
          </a:xfrm>
          <a:prstGeom prst="roundRect">
            <a:avLst/>
          </a:prstGeom>
          <a:solidFill>
            <a:srgbClr val="FFFFE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4">
            <a:extLst>
              <a:ext uri="{FF2B5EF4-FFF2-40B4-BE49-F238E27FC236}">
                <a16:creationId xmlns:a16="http://schemas.microsoft.com/office/drawing/2014/main" id="{D478D286-5E83-3F51-9B8D-76CFE383986E}"/>
              </a:ext>
            </a:extLst>
          </p:cNvPr>
          <p:cNvSpPr/>
          <p:nvPr/>
        </p:nvSpPr>
        <p:spPr>
          <a:xfrm>
            <a:off x="1953930" y="1173478"/>
            <a:ext cx="10136683" cy="1920275"/>
          </a:xfrm>
          <a:prstGeom prst="roundRect">
            <a:avLst/>
          </a:prstGeom>
          <a:solidFill>
            <a:srgbClr val="EFF9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a chart&#10;&#10;Description automatically generated">
            <a:extLst>
              <a:ext uri="{FF2B5EF4-FFF2-40B4-BE49-F238E27FC236}">
                <a16:creationId xmlns:a16="http://schemas.microsoft.com/office/drawing/2014/main" id="{AA590C09-8643-8867-9DEC-20F9BFED6C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19" r="11599"/>
          <a:stretch/>
        </p:blipFill>
        <p:spPr>
          <a:xfrm>
            <a:off x="8742365" y="3973805"/>
            <a:ext cx="2580004" cy="199147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803DD37-F417-A28F-15A9-0E69170B9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5868" y="6258214"/>
            <a:ext cx="1772506" cy="52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A5C74C8-6195-B37C-4BB3-2BB52E464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760" t="34909" r="23730" b="35232"/>
          <a:stretch/>
        </p:blipFill>
        <p:spPr bwMode="auto">
          <a:xfrm>
            <a:off x="4305187" y="1951240"/>
            <a:ext cx="1674606" cy="91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C4B5ABF3-FEDB-19F9-410D-061C2BED9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173" t="32584" r="24168" b="33044"/>
          <a:stretch/>
        </p:blipFill>
        <p:spPr bwMode="auto">
          <a:xfrm>
            <a:off x="6274034" y="1941662"/>
            <a:ext cx="1525599" cy="105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CA9C0-B2F7-B212-33B9-2007A8803593}"/>
              </a:ext>
            </a:extLst>
          </p:cNvPr>
          <p:cNvSpPr txBox="1"/>
          <p:nvPr/>
        </p:nvSpPr>
        <p:spPr>
          <a:xfrm>
            <a:off x="4885992" y="1636436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latin typeface="Tahoma"/>
                <a:cs typeface="Arial" charset="0"/>
              </a:rPr>
              <a:t>Acrylamide</a:t>
            </a:r>
            <a:endParaRPr lang="en-GB" sz="1200">
              <a:latin typeface="Tahoma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37C680-CB7B-7EC3-F8D5-C62879EE0381}"/>
              </a:ext>
            </a:extLst>
          </p:cNvPr>
          <p:cNvSpPr txBox="1"/>
          <p:nvPr/>
        </p:nvSpPr>
        <p:spPr>
          <a:xfrm>
            <a:off x="6609785" y="1636435"/>
            <a:ext cx="1000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err="1">
                <a:latin typeface="Tahoma"/>
                <a:cs typeface="Arial" charset="0"/>
              </a:rPr>
              <a:t>Glycidamide</a:t>
            </a:r>
            <a:endParaRPr lang="en-GB" sz="1200">
              <a:latin typeface="Tahoma"/>
              <a:cs typeface="Arial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6CAD5693-9DC4-8E2A-A2E8-6B1BD607D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936" y="1820154"/>
            <a:ext cx="1426551" cy="104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F1E8A28-07E1-5FED-97F2-4B454CC0A6A5}"/>
              </a:ext>
            </a:extLst>
          </p:cNvPr>
          <p:cNvCxnSpPr>
            <a:cxnSpLocks/>
          </p:cNvCxnSpPr>
          <p:nvPr/>
        </p:nvCxnSpPr>
        <p:spPr>
          <a:xfrm>
            <a:off x="5819645" y="2381092"/>
            <a:ext cx="391830" cy="235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951CFAD-1260-6A71-CA3F-78BBB7DF072C}"/>
              </a:ext>
            </a:extLst>
          </p:cNvPr>
          <p:cNvSpPr txBox="1"/>
          <p:nvPr/>
        </p:nvSpPr>
        <p:spPr>
          <a:xfrm>
            <a:off x="5596563" y="2052555"/>
            <a:ext cx="8563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>
                <a:solidFill>
                  <a:srgbClr val="000000"/>
                </a:solidFill>
                <a:latin typeface="Tahoma"/>
                <a:cs typeface="Arial" charset="0"/>
              </a:rPr>
              <a:t>Metabolism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3633F98-444D-0FD6-9E0E-7A2A480463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1835" y="1936827"/>
            <a:ext cx="3466716" cy="7914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3B75AC-C148-BAA6-505E-9F2F89A6AAA6}"/>
              </a:ext>
            </a:extLst>
          </p:cNvPr>
          <p:cNvSpPr txBox="1"/>
          <p:nvPr/>
        </p:nvSpPr>
        <p:spPr>
          <a:xfrm>
            <a:off x="2579992" y="6228901"/>
            <a:ext cx="8500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latin typeface="Tahoma"/>
                <a:cs typeface="Arial" charset="0"/>
              </a:rPr>
              <a:t>First-of-its-kind findings of acrylamide mutagenesis in exposed humans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latin typeface="Tahoma"/>
                <a:cs typeface="Arial" charset="0"/>
              </a:rPr>
              <a:t>Likely to support future IARC Monographs evaluation of both agents</a:t>
            </a:r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55DD52B4-C0CF-24E0-97CD-EB06EC8A6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917" r="18109"/>
          <a:stretch/>
        </p:blipFill>
        <p:spPr bwMode="auto">
          <a:xfrm>
            <a:off x="6640942" y="4181813"/>
            <a:ext cx="1148414" cy="159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1322622E-ACC1-8B92-1921-FDA17FFA1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9294" y="4429743"/>
            <a:ext cx="815009" cy="114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194EEA4-8295-2D08-42ED-5F6108ADB161}"/>
              </a:ext>
            </a:extLst>
          </p:cNvPr>
          <p:cNvCxnSpPr>
            <a:cxnSpLocks/>
          </p:cNvCxnSpPr>
          <p:nvPr/>
        </p:nvCxnSpPr>
        <p:spPr>
          <a:xfrm>
            <a:off x="7824044" y="2378742"/>
            <a:ext cx="391830" cy="235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4869CD5-7604-FC89-976C-D462834D089A}"/>
              </a:ext>
            </a:extLst>
          </p:cNvPr>
          <p:cNvCxnSpPr>
            <a:cxnSpLocks/>
          </p:cNvCxnSpPr>
          <p:nvPr/>
        </p:nvCxnSpPr>
        <p:spPr>
          <a:xfrm>
            <a:off x="3811596" y="2378742"/>
            <a:ext cx="391830" cy="235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B9B9E6A-215E-089A-6010-6E62ACFA057F}"/>
              </a:ext>
            </a:extLst>
          </p:cNvPr>
          <p:cNvSpPr txBox="1"/>
          <p:nvPr/>
        </p:nvSpPr>
        <p:spPr>
          <a:xfrm>
            <a:off x="2825172" y="1208814"/>
            <a:ext cx="8868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3333FF"/>
                </a:solidFill>
                <a:latin typeface="Tahoma"/>
                <a:cs typeface="Arial" charset="0"/>
              </a:rPr>
              <a:t>Mutational signature of </a:t>
            </a:r>
            <a:r>
              <a:rPr lang="en-US" sz="1600" err="1">
                <a:solidFill>
                  <a:srgbClr val="3333FF"/>
                </a:solidFill>
                <a:latin typeface="Tahoma"/>
                <a:cs typeface="Arial" charset="0"/>
              </a:rPr>
              <a:t>glycidamide</a:t>
            </a:r>
            <a:r>
              <a:rPr lang="en-US" sz="1600">
                <a:solidFill>
                  <a:srgbClr val="3333FF"/>
                </a:solidFill>
                <a:latin typeface="Tahoma"/>
                <a:cs typeface="Arial" charset="0"/>
              </a:rPr>
              <a:t>, a metabolite of acrylamide forming in heated starchy foods</a:t>
            </a:r>
            <a:endParaRPr lang="en-GB" sz="1600">
              <a:solidFill>
                <a:srgbClr val="3333FF"/>
              </a:solidFill>
              <a:latin typeface="Tahoma"/>
              <a:cs typeface="Arial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64EF4C1-BD1E-29F1-6A83-8E1779D4B181}"/>
              </a:ext>
            </a:extLst>
          </p:cNvPr>
          <p:cNvCxnSpPr>
            <a:cxnSpLocks/>
          </p:cNvCxnSpPr>
          <p:nvPr/>
        </p:nvCxnSpPr>
        <p:spPr>
          <a:xfrm>
            <a:off x="4470905" y="4980031"/>
            <a:ext cx="391830" cy="235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5156BA3-CB70-4681-66E9-7E4ED53D77BB}"/>
              </a:ext>
            </a:extLst>
          </p:cNvPr>
          <p:cNvCxnSpPr>
            <a:cxnSpLocks/>
          </p:cNvCxnSpPr>
          <p:nvPr/>
        </p:nvCxnSpPr>
        <p:spPr>
          <a:xfrm>
            <a:off x="6129187" y="4932804"/>
            <a:ext cx="391830" cy="235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61285AE-FCB2-665F-AF09-6B66B1482027}"/>
              </a:ext>
            </a:extLst>
          </p:cNvPr>
          <p:cNvCxnSpPr>
            <a:cxnSpLocks/>
          </p:cNvCxnSpPr>
          <p:nvPr/>
        </p:nvCxnSpPr>
        <p:spPr>
          <a:xfrm>
            <a:off x="7962866" y="4923063"/>
            <a:ext cx="391830" cy="235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A8D9038-4E2B-AE1D-04FA-800F8B836035}"/>
              </a:ext>
            </a:extLst>
          </p:cNvPr>
          <p:cNvSpPr txBox="1"/>
          <p:nvPr/>
        </p:nvSpPr>
        <p:spPr>
          <a:xfrm>
            <a:off x="1953931" y="3792766"/>
            <a:ext cx="4465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latin typeface="Tahoma"/>
                <a:cs typeface="Arial" charset="0"/>
              </a:rPr>
              <a:t>Renal cancers from the prospective Dutch NLCS Study</a:t>
            </a:r>
            <a:endParaRPr lang="en-GB" sz="1400">
              <a:latin typeface="Tahoma"/>
              <a:cs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D052FC-C866-4DBC-10B7-7BD3341D16BC}"/>
              </a:ext>
            </a:extLst>
          </p:cNvPr>
          <p:cNvSpPr txBox="1"/>
          <p:nvPr/>
        </p:nvSpPr>
        <p:spPr>
          <a:xfrm>
            <a:off x="6785301" y="3838174"/>
            <a:ext cx="1008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latin typeface="Tahoma"/>
                <a:cs typeface="Arial" charset="0"/>
              </a:rPr>
              <a:t>FFPE WGS</a:t>
            </a:r>
            <a:endParaRPr lang="en-GB" sz="1400">
              <a:latin typeface="Tahoma"/>
              <a:cs typeface="Arial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C77FB5-8A2D-AC72-1C8C-300B198B2CF8}"/>
              </a:ext>
            </a:extLst>
          </p:cNvPr>
          <p:cNvSpPr txBox="1"/>
          <p:nvPr/>
        </p:nvSpPr>
        <p:spPr>
          <a:xfrm>
            <a:off x="8871405" y="3705666"/>
            <a:ext cx="2469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latin typeface="Tahoma"/>
                <a:cs typeface="Arial" charset="0"/>
              </a:rPr>
              <a:t>Mutational signature refitting</a:t>
            </a:r>
            <a:endParaRPr lang="en-GB" sz="1400">
              <a:latin typeface="Tahoma"/>
              <a:cs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49B617-976A-8984-52C6-6C5AF108AEAA}"/>
              </a:ext>
            </a:extLst>
          </p:cNvPr>
          <p:cNvSpPr txBox="1"/>
          <p:nvPr/>
        </p:nvSpPr>
        <p:spPr>
          <a:xfrm>
            <a:off x="3042930" y="3371626"/>
            <a:ext cx="7375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3333FF"/>
                </a:solidFill>
                <a:latin typeface="Tahoma"/>
                <a:cs typeface="Arial" charset="0"/>
              </a:rPr>
              <a:t>Molecular cancer epidemiology - dietary acrylamide exposure and renal cancer</a:t>
            </a:r>
            <a:endParaRPr lang="en-GB" sz="1600">
              <a:solidFill>
                <a:srgbClr val="3333FF"/>
              </a:solidFill>
              <a:latin typeface="Tahoma"/>
              <a:cs typeface="Arial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042D261-D261-419F-4BD0-78A01AC4E2C9}"/>
              </a:ext>
            </a:extLst>
          </p:cNvPr>
          <p:cNvGrpSpPr/>
          <p:nvPr/>
        </p:nvGrpSpPr>
        <p:grpSpPr>
          <a:xfrm>
            <a:off x="2054778" y="4182575"/>
            <a:ext cx="2076673" cy="1634911"/>
            <a:chOff x="1507266" y="3807587"/>
            <a:chExt cx="2076673" cy="1634911"/>
          </a:xfrm>
        </p:grpSpPr>
        <p:pic>
          <p:nvPicPr>
            <p:cNvPr id="32" name="Picture 1">
              <a:extLst>
                <a:ext uri="{FF2B5EF4-FFF2-40B4-BE49-F238E27FC236}">
                  <a16:creationId xmlns:a16="http://schemas.microsoft.com/office/drawing/2014/main" id="{C3A20292-8CAE-4148-B385-AA27350943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srgbClr val="8A8AE7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916" t="23186" r="33417" b="5413"/>
            <a:stretch/>
          </p:blipFill>
          <p:spPr bwMode="auto">
            <a:xfrm>
              <a:off x="1507266" y="3811705"/>
              <a:ext cx="1458945" cy="1630793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F6BAADA-CBAA-594D-7808-173DBA8EC346}"/>
                </a:ext>
              </a:extLst>
            </p:cNvPr>
            <p:cNvGrpSpPr/>
            <p:nvPr/>
          </p:nvGrpSpPr>
          <p:grpSpPr>
            <a:xfrm>
              <a:off x="2963404" y="3807587"/>
              <a:ext cx="620535" cy="1634911"/>
              <a:chOff x="2705172" y="3807587"/>
              <a:chExt cx="1008268" cy="2478603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415BBB91-E44E-42B1-2D0B-D5142E106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705992" y="4606845"/>
                <a:ext cx="1007447" cy="843692"/>
              </a:xfrm>
              <a:prstGeom prst="rect">
                <a:avLst/>
              </a:prstGeom>
              <a:ln w="3175">
                <a:noFill/>
              </a:ln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075D1F8F-D934-FBF0-9CF0-944CD1C31E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705993" y="3807587"/>
                <a:ext cx="1007447" cy="843692"/>
              </a:xfrm>
              <a:prstGeom prst="rect">
                <a:avLst/>
              </a:prstGeom>
              <a:ln w="3175">
                <a:noFill/>
              </a:ln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EC504ADA-0A18-1696-E83C-AF411D413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705172" y="5442498"/>
                <a:ext cx="1007447" cy="843692"/>
              </a:xfrm>
              <a:prstGeom prst="rect">
                <a:avLst/>
              </a:prstGeom>
              <a:ln w="3175">
                <a:noFill/>
              </a:ln>
            </p:spPr>
          </p:pic>
        </p:grpSp>
      </p:grpSp>
      <p:pic>
        <p:nvPicPr>
          <p:cNvPr id="40" name="Video 39">
            <a:extLst>
              <a:ext uri="{FF2B5EF4-FFF2-40B4-BE49-F238E27FC236}">
                <a16:creationId xmlns:a16="http://schemas.microsoft.com/office/drawing/2014/main" id="{D8388617-01E4-3FAD-E443-62AD22ECD5B6}"/>
              </a:ext>
            </a:extLst>
          </p:cNvPr>
          <p:cNvPicPr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A2F5A67B-89C2-126F-69EE-FB28007DC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9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12"/>
    </mc:Choice>
    <mc:Fallback>
      <p:transition spd="slow" advTm="15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7F45BB-6DB3-CC9B-DABE-BA82FFE7E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1138" y="3142712"/>
            <a:ext cx="408162" cy="57766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DF2E44-B5FD-C0AC-CC29-22F7ECA2461A}"/>
              </a:ext>
            </a:extLst>
          </p:cNvPr>
          <p:cNvCxnSpPr>
            <a:cxnSpLocks/>
            <a:stCxn id="8" idx="3"/>
            <a:endCxn id="12" idx="1"/>
          </p:cNvCxnSpPr>
          <p:nvPr/>
        </p:nvCxnSpPr>
        <p:spPr>
          <a:xfrm>
            <a:off x="2829043" y="3576776"/>
            <a:ext cx="2981117" cy="24814"/>
          </a:xfrm>
          <a:prstGeom prst="straightConnector1">
            <a:avLst/>
          </a:prstGeom>
          <a:ln>
            <a:solidFill>
              <a:srgbClr val="4F81BD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F71AEC0-CAF5-9BF2-2542-730AE9099F9B}"/>
              </a:ext>
            </a:extLst>
          </p:cNvPr>
          <p:cNvSpPr/>
          <p:nvPr/>
        </p:nvSpPr>
        <p:spPr>
          <a:xfrm rot="16200000">
            <a:off x="6279100" y="2526766"/>
            <a:ext cx="774178" cy="4656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sz="1100" b="1">
                <a:solidFill>
                  <a:srgbClr val="000000"/>
                </a:solidFill>
              </a:rPr>
              <a:t>Metabolic disorder</a:t>
            </a:r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47EACBB-2DB4-F918-A1BE-44E8C2E2D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976" y="1402561"/>
            <a:ext cx="1132014" cy="450425"/>
          </a:xfrm>
          <a:prstGeom prst="roundRect">
            <a:avLst>
              <a:gd name="adj" fmla="val 16667"/>
            </a:avLst>
          </a:prstGeom>
          <a:solidFill>
            <a:srgbClr val="DCE6F2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x-none" sz="1200" b="1" u="none">
                <a:solidFill>
                  <a:srgbClr val="000000"/>
                </a:solidFill>
                <a:cs typeface="Arial" charset="0"/>
              </a:rPr>
              <a:t>Unhealthy diet/lifestyle</a:t>
            </a:r>
            <a:endParaRPr lang="en-US" sz="1200" b="1" u="non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3EA8636-01A2-5C9F-A07F-B15C820BA94B}"/>
              </a:ext>
            </a:extLst>
          </p:cNvPr>
          <p:cNvSpPr/>
          <p:nvPr/>
        </p:nvSpPr>
        <p:spPr>
          <a:xfrm>
            <a:off x="1752522" y="3126523"/>
            <a:ext cx="1076521" cy="9005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en-US" sz="12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2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2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2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200" b="1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sz="1200" b="1">
                <a:solidFill>
                  <a:srgbClr val="000000"/>
                </a:solidFill>
              </a:rPr>
              <a:t>Epigenome</a:t>
            </a:r>
          </a:p>
          <a:p>
            <a:pPr algn="ctr">
              <a:defRPr/>
            </a:pPr>
            <a:endParaRPr lang="en-US" sz="105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050" b="1">
              <a:solidFill>
                <a:srgbClr val="00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0B2226-F86F-0A78-868A-837A497133B1}"/>
              </a:ext>
            </a:extLst>
          </p:cNvPr>
          <p:cNvCxnSpPr>
            <a:cxnSpLocks/>
            <a:stCxn id="7" idx="2"/>
            <a:endCxn id="14" idx="0"/>
          </p:cNvCxnSpPr>
          <p:nvPr/>
        </p:nvCxnSpPr>
        <p:spPr>
          <a:xfrm flipH="1">
            <a:off x="2206321" y="1852986"/>
            <a:ext cx="549662" cy="580468"/>
          </a:xfrm>
          <a:prstGeom prst="straightConnector1">
            <a:avLst/>
          </a:prstGeom>
          <a:ln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C61BCAC-1BE2-74D8-F6B9-98796F65FC50}"/>
              </a:ext>
            </a:extLst>
          </p:cNvPr>
          <p:cNvSpPr/>
          <p:nvPr/>
        </p:nvSpPr>
        <p:spPr>
          <a:xfrm rot="16200000">
            <a:off x="8943894" y="1262711"/>
            <a:ext cx="774178" cy="4656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sz="1100" b="1">
                <a:solidFill>
                  <a:srgbClr val="000000"/>
                </a:solidFill>
              </a:rPr>
              <a:t>Normal weight</a:t>
            </a:r>
            <a:endParaRPr lang="en-US" sz="1100">
              <a:solidFill>
                <a:srgbClr val="000000"/>
              </a:solidFill>
            </a:endParaRPr>
          </a:p>
        </p:txBody>
      </p:sp>
      <p:pic>
        <p:nvPicPr>
          <p:cNvPr id="11" name="Picture 10" descr="Chromatin_active and repressive_2.jpg">
            <a:extLst>
              <a:ext uri="{FF2B5EF4-FFF2-40B4-BE49-F238E27FC236}">
                <a16:creationId xmlns:a16="http://schemas.microsoft.com/office/drawing/2014/main" id="{A1D4094C-4CCE-80DC-88E2-EE86C4286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4759" y="3049602"/>
            <a:ext cx="599648" cy="75247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20D4BB-6A21-0B46-EC29-8D204E428DC1}"/>
              </a:ext>
            </a:extLst>
          </p:cNvPr>
          <p:cNvSpPr/>
          <p:nvPr/>
        </p:nvSpPr>
        <p:spPr>
          <a:xfrm>
            <a:off x="5810160" y="3153449"/>
            <a:ext cx="1279400" cy="89628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en-US" sz="12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2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2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2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2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100" b="1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sz="1100" b="1">
                <a:solidFill>
                  <a:srgbClr val="000000"/>
                </a:solidFill>
              </a:rPr>
              <a:t>Altered Epigenome</a:t>
            </a:r>
          </a:p>
          <a:p>
            <a:pPr algn="ctr">
              <a:defRPr/>
            </a:pPr>
            <a:endParaRPr lang="en-US" sz="12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05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050" b="1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68C0EB-3D25-437C-CDD4-9862BFD6101B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6341522" y="1965415"/>
            <a:ext cx="1601681" cy="799301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CEB92FC-C183-AB4E-2483-112F7DEA5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076737" y="2433454"/>
            <a:ext cx="259168" cy="5940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5C11C5-9728-5D7E-B8F1-27D64A557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224" y="2503148"/>
            <a:ext cx="408162" cy="5776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5C1E32-5315-2C90-BD7F-CD2982315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1289" y="1163936"/>
            <a:ext cx="265067" cy="606912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F4FE177-36C6-3262-197F-352954953D80}"/>
              </a:ext>
            </a:extLst>
          </p:cNvPr>
          <p:cNvSpPr/>
          <p:nvPr/>
        </p:nvSpPr>
        <p:spPr>
          <a:xfrm rot="16200000">
            <a:off x="2135433" y="2554393"/>
            <a:ext cx="745298" cy="3466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sz="1200" b="1">
                <a:solidFill>
                  <a:srgbClr val="000000"/>
                </a:solidFill>
              </a:rPr>
              <a:t>Normal 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4113B75-8C19-7065-0C3E-8BFFC90BBE52}"/>
              </a:ext>
            </a:extLst>
          </p:cNvPr>
          <p:cNvSpPr/>
          <p:nvPr/>
        </p:nvSpPr>
        <p:spPr>
          <a:xfrm>
            <a:off x="8558377" y="1836342"/>
            <a:ext cx="1116499" cy="7993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en-US" sz="11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1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1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1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100" b="1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sz="1100" b="1">
                <a:solidFill>
                  <a:srgbClr val="000000"/>
                </a:solidFill>
              </a:rPr>
              <a:t>Epigenome</a:t>
            </a:r>
            <a:endParaRPr lang="en-US" sz="12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05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050" b="1">
              <a:solidFill>
                <a:srgbClr val="000000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141782D-C435-BE26-1346-C2009519D759}"/>
              </a:ext>
            </a:extLst>
          </p:cNvPr>
          <p:cNvSpPr/>
          <p:nvPr/>
        </p:nvSpPr>
        <p:spPr>
          <a:xfrm rot="16200000">
            <a:off x="8972213" y="3197827"/>
            <a:ext cx="699657" cy="46563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sz="1100" b="1">
                <a:solidFill>
                  <a:srgbClr val="000000"/>
                </a:solidFill>
              </a:rPr>
              <a:t>Cancer</a:t>
            </a:r>
            <a:endParaRPr lang="en-US" sz="1100">
              <a:solidFill>
                <a:srgbClr val="000000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C883628-BF3C-E9F3-5867-5D72FE43F206}"/>
              </a:ext>
            </a:extLst>
          </p:cNvPr>
          <p:cNvCxnSpPr>
            <a:cxnSpLocks/>
            <a:stCxn id="12" idx="3"/>
            <a:endCxn id="32" idx="1"/>
          </p:cNvCxnSpPr>
          <p:nvPr/>
        </p:nvCxnSpPr>
        <p:spPr>
          <a:xfrm>
            <a:off x="7089560" y="3601590"/>
            <a:ext cx="1422529" cy="643445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7F86816-4A46-A6A4-E06E-F0447310B15B}"/>
              </a:ext>
            </a:extLst>
          </p:cNvPr>
          <p:cNvCxnSpPr>
            <a:cxnSpLocks/>
            <a:stCxn id="12" idx="3"/>
            <a:endCxn id="18" idx="1"/>
          </p:cNvCxnSpPr>
          <p:nvPr/>
        </p:nvCxnSpPr>
        <p:spPr>
          <a:xfrm flipV="1">
            <a:off x="7089560" y="2235993"/>
            <a:ext cx="1468817" cy="1365597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4803E41-6D89-34C9-2A81-B01444269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3151" y="1347785"/>
            <a:ext cx="1076742" cy="617630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fr-FR" sz="1100" b="1">
                <a:solidFill>
                  <a:srgbClr val="000000"/>
                </a:solidFill>
                <a:cs typeface="Arial" charset="0"/>
              </a:rPr>
              <a:t>I</a:t>
            </a:r>
            <a:r>
              <a:rPr lang="x-none" sz="1100" b="1" u="none">
                <a:solidFill>
                  <a:srgbClr val="000000"/>
                </a:solidFill>
                <a:cs typeface="Arial" charset="0"/>
              </a:rPr>
              <a:t>ntervention</a:t>
            </a:r>
            <a:r>
              <a:rPr lang="fr-FR" sz="1100" b="1" u="none">
                <a:solidFill>
                  <a:srgbClr val="000000"/>
                </a:solidFill>
                <a:cs typeface="Arial" charset="0"/>
              </a:rPr>
              <a:t>s</a:t>
            </a:r>
            <a:r>
              <a:rPr lang="x-none" sz="1100" b="1" u="none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1100" b="1" u="none">
                <a:solidFill>
                  <a:srgbClr val="000000"/>
                </a:solidFill>
                <a:cs typeface="Arial" charset="0"/>
              </a:rPr>
              <a:t>(</a:t>
            </a:r>
            <a:r>
              <a:rPr lang="fr-FR" sz="1100" b="1" u="none" err="1">
                <a:solidFill>
                  <a:srgbClr val="000000"/>
                </a:solidFill>
                <a:cs typeface="Arial" charset="0"/>
              </a:rPr>
              <a:t>Epigenetic</a:t>
            </a:r>
            <a:r>
              <a:rPr lang="fr-FR" sz="1100" b="1" u="none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1100" b="1" u="none" err="1">
                <a:solidFill>
                  <a:srgbClr val="000000"/>
                </a:solidFill>
                <a:cs typeface="Arial" charset="0"/>
              </a:rPr>
              <a:t>reversibility</a:t>
            </a:r>
            <a:r>
              <a:rPr lang="fr-FR" sz="1100" b="1" u="none">
                <a:solidFill>
                  <a:srgbClr val="000000"/>
                </a:solidFill>
                <a:cs typeface="Arial" charset="0"/>
              </a:rPr>
              <a:t>)</a:t>
            </a:r>
            <a:endParaRPr lang="en-US" sz="1000" b="1" u="none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1EDEC8A-A1BE-0067-C95B-A2BED47B04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8417" y="2997110"/>
            <a:ext cx="689109" cy="599648"/>
          </a:xfrm>
          <a:prstGeom prst="rect">
            <a:avLst/>
          </a:prstGeom>
        </p:spPr>
      </p:pic>
      <p:sp>
        <p:nvSpPr>
          <p:cNvPr id="24" name="5-point Star 23">
            <a:extLst>
              <a:ext uri="{FF2B5EF4-FFF2-40B4-BE49-F238E27FC236}">
                <a16:creationId xmlns:a16="http://schemas.microsoft.com/office/drawing/2014/main" id="{AC15AFA2-6329-9EF3-F2BC-7B9046E26169}"/>
              </a:ext>
            </a:extLst>
          </p:cNvPr>
          <p:cNvSpPr/>
          <p:nvPr/>
        </p:nvSpPr>
        <p:spPr>
          <a:xfrm>
            <a:off x="8929470" y="3344545"/>
            <a:ext cx="214206" cy="181067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60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BA76216-697B-396D-BD78-54D41B57CDF2}"/>
              </a:ext>
            </a:extLst>
          </p:cNvPr>
          <p:cNvSpPr/>
          <p:nvPr/>
        </p:nvSpPr>
        <p:spPr>
          <a:xfrm>
            <a:off x="3717836" y="2653161"/>
            <a:ext cx="1168957" cy="479572"/>
          </a:xfrm>
          <a:prstGeom prst="roundRect">
            <a:avLst/>
          </a:prstGeom>
          <a:noFill/>
          <a:ln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Metabolome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A582CF7-0816-0D51-C5B8-F0BEA795DC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4626" y="3476883"/>
            <a:ext cx="794262" cy="951431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3471F2A-CD65-4C96-6C4A-20EF0435B128}"/>
              </a:ext>
            </a:extLst>
          </p:cNvPr>
          <p:cNvSpPr/>
          <p:nvPr/>
        </p:nvSpPr>
        <p:spPr>
          <a:xfrm>
            <a:off x="3946338" y="4211231"/>
            <a:ext cx="1168957" cy="479572"/>
          </a:xfrm>
          <a:prstGeom prst="roundRect">
            <a:avLst/>
          </a:prstGeom>
          <a:noFill/>
          <a:ln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Microbiome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63B133E-816E-5FF5-233B-3AABFC6CC84D}"/>
              </a:ext>
            </a:extLst>
          </p:cNvPr>
          <p:cNvCxnSpPr>
            <a:cxnSpLocks/>
            <a:stCxn id="19" idx="2"/>
          </p:cNvCxnSpPr>
          <p:nvPr/>
        </p:nvCxnSpPr>
        <p:spPr>
          <a:xfrm flipV="1">
            <a:off x="9554859" y="3393384"/>
            <a:ext cx="1203025" cy="37260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B5550D7-CD13-F27E-CFC6-127CBE908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4566" y="6117932"/>
            <a:ext cx="1481590" cy="432917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sz="1200" err="1">
                <a:solidFill>
                  <a:srgbClr val="000000"/>
                </a:solidFill>
                <a:cs typeface="Arial" charset="0"/>
              </a:rPr>
              <a:t>Epigenetic</a:t>
            </a:r>
            <a:r>
              <a:rPr lang="fr-FR" sz="12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markers of cancer </a:t>
            </a:r>
            <a:r>
              <a:rPr lang="fr-FR" sz="1200" u="none" err="1">
                <a:solidFill>
                  <a:srgbClr val="000000"/>
                </a:solidFill>
                <a:cs typeface="Arial" charset="0"/>
              </a:rPr>
              <a:t>risk</a:t>
            </a:r>
            <a:endParaRPr lang="en-US" sz="1200" u="non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AC1964-7BB5-E5F4-46F8-F5960D0F5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7565" y="6010321"/>
            <a:ext cx="2222569" cy="51325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3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sz="1200" err="1">
                <a:solidFill>
                  <a:srgbClr val="000000"/>
                </a:solidFill>
                <a:cs typeface="Arial" charset="0"/>
              </a:rPr>
              <a:t>Understand</a:t>
            </a:r>
            <a:r>
              <a:rPr lang="fr-FR" sz="12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1200" err="1">
                <a:solidFill>
                  <a:srgbClr val="000000"/>
                </a:solidFill>
                <a:cs typeface="Arial" charset="0"/>
              </a:rPr>
              <a:t>role</a:t>
            </a:r>
            <a:r>
              <a:rPr lang="fr-FR" sz="1200">
                <a:solidFill>
                  <a:srgbClr val="000000"/>
                </a:solidFill>
                <a:cs typeface="Arial" charset="0"/>
              </a:rPr>
              <a:t> of </a:t>
            </a:r>
            <a:r>
              <a:rPr lang="fr-FR" sz="1200" err="1">
                <a:solidFill>
                  <a:srgbClr val="000000"/>
                </a:solidFill>
                <a:cs typeface="Arial" charset="0"/>
              </a:rPr>
              <a:t>epigenetics</a:t>
            </a:r>
            <a:r>
              <a:rPr lang="fr-FR" sz="1200">
                <a:solidFill>
                  <a:srgbClr val="000000"/>
                </a:solidFill>
                <a:cs typeface="Arial" charset="0"/>
              </a:rPr>
              <a:t> in initiation/progression</a:t>
            </a:r>
            <a:endParaRPr lang="en-US" sz="1200" u="non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FFF06F9-0494-8F8E-3464-11831DC74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0434" y="6010321"/>
            <a:ext cx="1931634" cy="45599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sz="1200" err="1">
                <a:solidFill>
                  <a:srgbClr val="000000"/>
                </a:solidFill>
                <a:cs typeface="Arial" charset="0"/>
              </a:rPr>
              <a:t>Epigenetic</a:t>
            </a:r>
            <a:r>
              <a:rPr lang="fr-FR" sz="1200">
                <a:solidFill>
                  <a:srgbClr val="000000"/>
                </a:solidFill>
                <a:cs typeface="Arial" charset="0"/>
              </a:rPr>
              <a:t>  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markers of </a:t>
            </a:r>
            <a:r>
              <a:rPr lang="fr-FR" sz="1200" u="none" err="1">
                <a:solidFill>
                  <a:srgbClr val="000000"/>
                </a:solidFill>
                <a:cs typeface="Arial" charset="0"/>
              </a:rPr>
              <a:t>prognosis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 and </a:t>
            </a:r>
            <a:r>
              <a:rPr lang="fr-FR" sz="1200" u="none" err="1">
                <a:solidFill>
                  <a:srgbClr val="000000"/>
                </a:solidFill>
                <a:cs typeface="Arial" charset="0"/>
              </a:rPr>
              <a:t>outcome</a:t>
            </a:r>
            <a:endParaRPr lang="en-US" sz="1200" u="non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A757ED-C745-82EE-3CC3-759C4FDC4B61}"/>
              </a:ext>
            </a:extLst>
          </p:cNvPr>
          <p:cNvSpPr/>
          <p:nvPr/>
        </p:nvSpPr>
        <p:spPr>
          <a:xfrm>
            <a:off x="8512089" y="3793966"/>
            <a:ext cx="1279401" cy="90213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en-US" sz="12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2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2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2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200" b="1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sz="1100" b="1">
                <a:solidFill>
                  <a:srgbClr val="000000"/>
                </a:solidFill>
              </a:rPr>
              <a:t>Altered Epigenome</a:t>
            </a:r>
            <a:endParaRPr lang="en-US" sz="120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050" b="1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050" b="1">
              <a:solidFill>
                <a:srgbClr val="000000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CA4A9E2-2EA5-0604-2C1A-CB9864EF7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0807" y="2600330"/>
            <a:ext cx="852990" cy="517494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sz="1100" b="1" u="none" err="1">
                <a:solidFill>
                  <a:srgbClr val="000000"/>
                </a:solidFill>
                <a:cs typeface="Arial" charset="0"/>
              </a:rPr>
              <a:t>Therapy</a:t>
            </a:r>
            <a:endParaRPr lang="en-US" sz="1000" b="1" u="none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BCE3DE7-D88B-CA31-02E3-324981582E1A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10327302" y="3117824"/>
            <a:ext cx="0" cy="279889"/>
          </a:xfrm>
          <a:prstGeom prst="straightConnector1">
            <a:avLst/>
          </a:prstGeom>
          <a:ln w="12700">
            <a:solidFill>
              <a:schemeClr val="accent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76DDA79-43AF-84CE-B56E-7ACFF139CED7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5550331" y="4049731"/>
            <a:ext cx="899529" cy="206820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A1651DB-7750-14B7-AD49-9484E58BA7A7}"/>
              </a:ext>
            </a:extLst>
          </p:cNvPr>
          <p:cNvCxnSpPr>
            <a:cxnSpLocks/>
            <a:stCxn id="8" idx="2"/>
            <a:endCxn id="30" idx="0"/>
          </p:cNvCxnSpPr>
          <p:nvPr/>
        </p:nvCxnSpPr>
        <p:spPr>
          <a:xfrm>
            <a:off x="2290783" y="4027028"/>
            <a:ext cx="658067" cy="198329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F2E3DC8-C639-53A8-57AB-6C59404BA809}"/>
              </a:ext>
            </a:extLst>
          </p:cNvPr>
          <p:cNvCxnSpPr>
            <a:cxnSpLocks/>
            <a:stCxn id="32" idx="2"/>
            <a:endCxn id="31" idx="0"/>
          </p:cNvCxnSpPr>
          <p:nvPr/>
        </p:nvCxnSpPr>
        <p:spPr>
          <a:xfrm>
            <a:off x="9151790" y="4696104"/>
            <a:ext cx="1704461" cy="131421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FC8AA96-82EC-B0BF-04ED-7B64CDF244A1}"/>
              </a:ext>
            </a:extLst>
          </p:cNvPr>
          <p:cNvCxnSpPr>
            <a:cxnSpLocks/>
          </p:cNvCxnSpPr>
          <p:nvPr/>
        </p:nvCxnSpPr>
        <p:spPr>
          <a:xfrm flipV="1">
            <a:off x="10717083" y="2737633"/>
            <a:ext cx="607705" cy="655751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E7E651F-8D37-B331-4C26-FE16E275170A}"/>
              </a:ext>
            </a:extLst>
          </p:cNvPr>
          <p:cNvCxnSpPr>
            <a:cxnSpLocks/>
          </p:cNvCxnSpPr>
          <p:nvPr/>
        </p:nvCxnSpPr>
        <p:spPr>
          <a:xfrm>
            <a:off x="10744305" y="3412957"/>
            <a:ext cx="607705" cy="445597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B8E30034-A0CE-D0B5-E82F-010E455F3AB6}"/>
              </a:ext>
            </a:extLst>
          </p:cNvPr>
          <p:cNvSpPr/>
          <p:nvPr/>
        </p:nvSpPr>
        <p:spPr>
          <a:xfrm rot="16200000">
            <a:off x="11224917" y="1957355"/>
            <a:ext cx="774178" cy="4656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sz="1100" b="1">
                <a:solidFill>
                  <a:srgbClr val="000000"/>
                </a:solidFill>
              </a:rPr>
              <a:t>Cure</a:t>
            </a:r>
            <a:endParaRPr lang="en-US" sz="1100">
              <a:solidFill>
                <a:srgbClr val="000000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3E4C9F1-43EB-0241-D69B-3381B341FB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08964" y="1867916"/>
            <a:ext cx="265067" cy="60691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5868AB8-845E-D7B5-60EA-C2D9ACD1F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2314" y="4052661"/>
            <a:ext cx="408162" cy="577668"/>
          </a:xfrm>
          <a:prstGeom prst="rect">
            <a:avLst/>
          </a:prstGeom>
        </p:spPr>
      </p:pic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218D809-4E07-E5CC-F5AC-A198E0E07C7A}"/>
              </a:ext>
            </a:extLst>
          </p:cNvPr>
          <p:cNvSpPr/>
          <p:nvPr/>
        </p:nvSpPr>
        <p:spPr>
          <a:xfrm rot="16200000">
            <a:off x="11246190" y="4070516"/>
            <a:ext cx="774178" cy="46563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sz="1100" b="1" err="1">
                <a:solidFill>
                  <a:srgbClr val="000000"/>
                </a:solidFill>
              </a:rPr>
              <a:t>Recurence</a:t>
            </a:r>
            <a:r>
              <a:rPr lang="en-US" sz="1100" b="1">
                <a:solidFill>
                  <a:srgbClr val="000000"/>
                </a:solidFill>
              </a:rPr>
              <a:t> </a:t>
            </a:r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44" name="5-point Star 43">
            <a:extLst>
              <a:ext uri="{FF2B5EF4-FFF2-40B4-BE49-F238E27FC236}">
                <a16:creationId xmlns:a16="http://schemas.microsoft.com/office/drawing/2014/main" id="{9D1360E2-528E-5622-6372-A87B1DB26818}"/>
              </a:ext>
            </a:extLst>
          </p:cNvPr>
          <p:cNvSpPr/>
          <p:nvPr/>
        </p:nvSpPr>
        <p:spPr>
          <a:xfrm>
            <a:off x="11250646" y="4254494"/>
            <a:ext cx="214206" cy="181067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60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E1C6E8F-5D54-8C07-BD9F-5501491B9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3646" y="6113012"/>
            <a:ext cx="1540916" cy="437547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sz="1200" err="1">
                <a:solidFill>
                  <a:srgbClr val="000000"/>
                </a:solidFill>
                <a:cs typeface="Arial" charset="0"/>
              </a:rPr>
              <a:t>Epigenetic</a:t>
            </a:r>
            <a:r>
              <a:rPr lang="fr-FR" sz="12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markers of </a:t>
            </a:r>
            <a:r>
              <a:rPr lang="fr-FR" sz="1200" u="none" err="1">
                <a:solidFill>
                  <a:srgbClr val="000000"/>
                </a:solidFill>
                <a:cs typeface="Arial" charset="0"/>
              </a:rPr>
              <a:t>early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1200" u="none" err="1">
                <a:solidFill>
                  <a:srgbClr val="000000"/>
                </a:solidFill>
                <a:cs typeface="Arial" charset="0"/>
              </a:rPr>
              <a:t>detection</a:t>
            </a:r>
            <a:endParaRPr lang="en-US" sz="1200" u="none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A101401-26C4-8782-854B-F1C325670B78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449860" y="4049731"/>
            <a:ext cx="1109414" cy="206328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A picture containing circle, blue, ball, art&#10;&#10;Description automatically generated">
            <a:extLst>
              <a:ext uri="{FF2B5EF4-FFF2-40B4-BE49-F238E27FC236}">
                <a16:creationId xmlns:a16="http://schemas.microsoft.com/office/drawing/2014/main" id="{16671A92-115A-F4E9-BD68-241108EEA6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4553" y="3154499"/>
            <a:ext cx="823466" cy="572691"/>
          </a:xfrm>
          <a:prstGeom prst="rect">
            <a:avLst/>
          </a:prstGeom>
        </p:spPr>
      </p:pic>
      <p:pic>
        <p:nvPicPr>
          <p:cNvPr id="48" name="Picture 47" descr="A picture containing orange, sphere, ball&#10;&#10;Description automatically generated">
            <a:extLst>
              <a:ext uri="{FF2B5EF4-FFF2-40B4-BE49-F238E27FC236}">
                <a16:creationId xmlns:a16="http://schemas.microsoft.com/office/drawing/2014/main" id="{4A237E8D-50CF-88C8-4B98-1B40726C86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78396" y="3174147"/>
            <a:ext cx="953136" cy="565446"/>
          </a:xfrm>
          <a:prstGeom prst="rect">
            <a:avLst/>
          </a:prstGeom>
        </p:spPr>
      </p:pic>
      <p:pic>
        <p:nvPicPr>
          <p:cNvPr id="49" name="Picture 48" descr="A picture containing ball, sphere&#10;&#10;Description automatically generated">
            <a:extLst>
              <a:ext uri="{FF2B5EF4-FFF2-40B4-BE49-F238E27FC236}">
                <a16:creationId xmlns:a16="http://schemas.microsoft.com/office/drawing/2014/main" id="{336F992A-3ECF-4E9A-1792-6BD771D66F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90223" y="1858386"/>
            <a:ext cx="923064" cy="571892"/>
          </a:xfrm>
          <a:prstGeom prst="rect">
            <a:avLst/>
          </a:prstGeom>
        </p:spPr>
      </p:pic>
      <p:pic>
        <p:nvPicPr>
          <p:cNvPr id="50" name="Picture 49" descr="A picture containing orange, sphere, ball&#10;&#10;Description automatically generated">
            <a:extLst>
              <a:ext uri="{FF2B5EF4-FFF2-40B4-BE49-F238E27FC236}">
                <a16:creationId xmlns:a16="http://schemas.microsoft.com/office/drawing/2014/main" id="{B7BEBB09-184D-7DC1-DFCC-A58372E65B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70696" y="3830380"/>
            <a:ext cx="953136" cy="565446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15D51C3-E67F-599C-3D42-CB716DEDB319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8263804" y="4696104"/>
            <a:ext cx="887986" cy="141690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08AD771-0F8B-5FD2-448E-2AD0B43DFE97}"/>
              </a:ext>
            </a:extLst>
          </p:cNvPr>
          <p:cNvCxnSpPr>
            <a:cxnSpLocks/>
            <a:stCxn id="12" idx="2"/>
            <a:endCxn id="30" idx="0"/>
          </p:cNvCxnSpPr>
          <p:nvPr/>
        </p:nvCxnSpPr>
        <p:spPr>
          <a:xfrm flipH="1">
            <a:off x="2948850" y="4049731"/>
            <a:ext cx="3501010" cy="196059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FE6B104D-43A3-9A51-DF5C-5941D5D40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0784" y="4940186"/>
            <a:ext cx="9531284" cy="522211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9525">
            <a:solidFill>
              <a:schemeClr val="accent3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200" u="non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F57A407-A5F7-14BE-6E58-A17B718FE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009" y="4965411"/>
            <a:ext cx="2659461" cy="44486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accent3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sz="1200" b="1" err="1">
                <a:solidFill>
                  <a:srgbClr val="000000"/>
                </a:solidFill>
                <a:cs typeface="Arial" charset="0"/>
              </a:rPr>
              <a:t>Cohorts</a:t>
            </a:r>
            <a:r>
              <a:rPr lang="fr-FR" sz="1200" b="1">
                <a:solidFill>
                  <a:srgbClr val="000000"/>
                </a:solidFill>
                <a:cs typeface="Arial" charset="0"/>
              </a:rPr>
              <a:t>/</a:t>
            </a:r>
            <a:r>
              <a:rPr lang="fr-FR" sz="1200" b="1" err="1">
                <a:solidFill>
                  <a:srgbClr val="000000"/>
                </a:solidFill>
                <a:cs typeface="Arial" charset="0"/>
              </a:rPr>
              <a:t>biobanks</a:t>
            </a:r>
            <a:r>
              <a:rPr lang="fr-FR" sz="1200">
                <a:solidFill>
                  <a:srgbClr val="000000"/>
                </a:solidFill>
                <a:cs typeface="Arial" charset="0"/>
              </a:rPr>
              <a:t>: Prospective,  </a:t>
            </a:r>
            <a:r>
              <a:rPr lang="fr-FR" sz="1200" err="1">
                <a:solidFill>
                  <a:srgbClr val="000000"/>
                </a:solidFill>
                <a:cs typeface="Arial" charset="0"/>
              </a:rPr>
              <a:t>retrospective</a:t>
            </a:r>
            <a:r>
              <a:rPr lang="fr-FR" sz="1200">
                <a:solidFill>
                  <a:srgbClr val="000000"/>
                </a:solidFill>
                <a:cs typeface="Arial" charset="0"/>
              </a:rPr>
              <a:t>, screening, interventions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BB96D468-5512-9DCD-7C4F-F4D236DD5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906" y="4979602"/>
            <a:ext cx="2466035" cy="41933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accent3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sz="1200" b="1" err="1">
                <a:solidFill>
                  <a:srgbClr val="000000"/>
                </a:solidFill>
                <a:cs typeface="Arial" charset="0"/>
              </a:rPr>
              <a:t>OMICs</a:t>
            </a:r>
            <a:r>
              <a:rPr lang="fr-FR" sz="1200">
                <a:solidFill>
                  <a:srgbClr val="000000"/>
                </a:solidFill>
                <a:cs typeface="Arial" charset="0"/>
              </a:rPr>
              <a:t>: </a:t>
            </a:r>
            <a:r>
              <a:rPr lang="fr-FR" sz="1200" err="1">
                <a:solidFill>
                  <a:srgbClr val="000000"/>
                </a:solidFill>
                <a:cs typeface="Arial" charset="0"/>
              </a:rPr>
              <a:t>Methylome</a:t>
            </a:r>
            <a:r>
              <a:rPr lang="fr-FR" sz="1200">
                <a:solidFill>
                  <a:srgbClr val="000000"/>
                </a:solidFill>
                <a:cs typeface="Arial" charset="0"/>
              </a:rPr>
              <a:t>, transcriptome, </a:t>
            </a:r>
            <a:r>
              <a:rPr lang="fr-FR" sz="1200" err="1">
                <a:solidFill>
                  <a:srgbClr val="000000"/>
                </a:solidFill>
                <a:cs typeface="Arial" charset="0"/>
              </a:rPr>
              <a:t>metabolome</a:t>
            </a:r>
            <a:r>
              <a:rPr lang="fr-FR" sz="1200">
                <a:solidFill>
                  <a:srgbClr val="000000"/>
                </a:solidFill>
                <a:cs typeface="Arial" charset="0"/>
              </a:rPr>
              <a:t>, microbiome</a:t>
            </a:r>
            <a:endParaRPr lang="en-US" sz="1200" u="non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A5840BC4-34C4-0918-B11E-5B7A30F17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834" y="4984253"/>
            <a:ext cx="3048601" cy="4146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accent3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sz="1200" b="1" err="1">
                <a:solidFill>
                  <a:srgbClr val="000000"/>
                </a:solidFill>
                <a:cs typeface="Arial" charset="0"/>
              </a:rPr>
              <a:t>Bioinformatics</a:t>
            </a:r>
            <a:r>
              <a:rPr lang="fr-FR" sz="1200" b="1">
                <a:solidFill>
                  <a:srgbClr val="000000"/>
                </a:solidFill>
                <a:cs typeface="Arial" charset="0"/>
              </a:rPr>
              <a:t>/</a:t>
            </a:r>
            <a:r>
              <a:rPr lang="fr-FR" sz="1200" b="1" err="1">
                <a:solidFill>
                  <a:srgbClr val="000000"/>
                </a:solidFill>
                <a:cs typeface="Arial" charset="0"/>
              </a:rPr>
              <a:t>statistics</a:t>
            </a:r>
            <a:r>
              <a:rPr lang="fr-FR" sz="1200">
                <a:solidFill>
                  <a:srgbClr val="000000"/>
                </a:solidFill>
                <a:cs typeface="Arial" charset="0"/>
              </a:rPr>
              <a:t>: </a:t>
            </a:r>
            <a:r>
              <a:rPr lang="fr-FR" sz="1200" err="1">
                <a:solidFill>
                  <a:srgbClr val="000000"/>
                </a:solidFill>
                <a:cs typeface="Arial" charset="0"/>
              </a:rPr>
              <a:t>Mediation</a:t>
            </a:r>
            <a:r>
              <a:rPr lang="fr-FR" sz="1200">
                <a:solidFill>
                  <a:srgbClr val="000000"/>
                </a:solidFill>
                <a:cs typeface="Arial" charset="0"/>
              </a:rPr>
              <a:t> anal., cross-OMICS,  causal </a:t>
            </a:r>
            <a:r>
              <a:rPr lang="fr-FR" sz="1200" err="1">
                <a:solidFill>
                  <a:srgbClr val="000000"/>
                </a:solidFill>
                <a:cs typeface="Arial" charset="0"/>
              </a:rPr>
              <a:t>pathways</a:t>
            </a:r>
            <a:endParaRPr lang="en-US" sz="1200" u="non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BA6DEB-58C9-5890-DEBB-F1D0A1191A62}"/>
              </a:ext>
            </a:extLst>
          </p:cNvPr>
          <p:cNvSpPr txBox="1">
            <a:spLocks/>
          </p:cNvSpPr>
          <p:nvPr/>
        </p:nvSpPr>
        <p:spPr bwMode="auto">
          <a:xfrm>
            <a:off x="1176" y="-101524"/>
            <a:ext cx="12192000" cy="125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3092D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r>
              <a:rPr lang="en-GB" sz="3200" b="1" i="1" kern="0">
                <a:solidFill>
                  <a:srgbClr val="0000FF"/>
                </a:solidFill>
                <a:latin typeface="Calibri"/>
                <a:cs typeface="Calibri"/>
              </a:rPr>
              <a:t>Poster #5 </a:t>
            </a:r>
            <a:r>
              <a:rPr lang="en-GB" sz="3200" kern="0">
                <a:solidFill>
                  <a:srgbClr val="0000FF"/>
                </a:solidFill>
                <a:latin typeface="Calibri"/>
                <a:cs typeface="Calibri"/>
              </a:rPr>
              <a:t>Development of epigenetic biomarkers of cancer risk in prospective studies – an integrated approach</a:t>
            </a:r>
          </a:p>
        </p:txBody>
      </p:sp>
      <p:pic>
        <p:nvPicPr>
          <p:cNvPr id="3" name="Picture 2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D35FEE0D-F3EF-4720-1383-9BE836A47D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8" y="937821"/>
            <a:ext cx="1599654" cy="1639440"/>
          </a:xfrm>
          <a:prstGeom prst="rect">
            <a:avLst/>
          </a:prstGeom>
        </p:spPr>
      </p:pic>
      <p:sp>
        <p:nvSpPr>
          <p:cNvPr id="59" name="TextBox 19">
            <a:extLst>
              <a:ext uri="{FF2B5EF4-FFF2-40B4-BE49-F238E27FC236}">
                <a16:creationId xmlns:a16="http://schemas.microsoft.com/office/drawing/2014/main" id="{462970A3-D70D-2745-E2AA-33FFA664E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5769" y="2619166"/>
            <a:ext cx="19928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FR" sz="1600" b="1" u="none"/>
              <a:t>Rita </a:t>
            </a:r>
            <a:r>
              <a:rPr lang="en-US" altLang="en-FR" sz="1600" b="1" u="none" err="1"/>
              <a:t>Khoueiry</a:t>
            </a:r>
            <a:endParaRPr lang="en-US" altLang="en-FR" sz="1600" b="1" u="none"/>
          </a:p>
        </p:txBody>
      </p:sp>
      <p:pic>
        <p:nvPicPr>
          <p:cNvPr id="62" name="Video 61">
            <a:extLst>
              <a:ext uri="{FF2B5EF4-FFF2-40B4-BE49-F238E27FC236}">
                <a16:creationId xmlns:a16="http://schemas.microsoft.com/office/drawing/2014/main" id="{BE959B90-87A0-5010-B35C-989CBC5CAC3C}"/>
              </a:ext>
            </a:extLst>
          </p:cNvPr>
          <p:cNvPicPr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60" name="Audio 59">
            <a:extLst>
              <a:ext uri="{FF2B5EF4-FFF2-40B4-BE49-F238E27FC236}">
                <a16:creationId xmlns:a16="http://schemas.microsoft.com/office/drawing/2014/main" id="{0F5B3EAB-AD96-3239-9ADE-763830188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75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88"/>
    </mc:Choice>
    <mc:Fallback>
      <p:transition spd="slow" advTm="43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96A98824-780B-8746-86C2-4196EAB3B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9916" y="1018669"/>
            <a:ext cx="545762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66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360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Acknowledgments</a:t>
            </a:r>
            <a:endParaRPr lang="en-US" sz="4800" b="1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8E7F68-0D53-4022-1399-FA16383C613A}"/>
              </a:ext>
            </a:extLst>
          </p:cNvPr>
          <p:cNvSpPr/>
          <p:nvPr/>
        </p:nvSpPr>
        <p:spPr>
          <a:xfrm>
            <a:off x="740993" y="3715739"/>
            <a:ext cx="4386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err="1"/>
              <a:t>www.iarc.who.int</a:t>
            </a:r>
            <a:r>
              <a:rPr lang="fr-FR" sz="2400"/>
              <a:t>/branches-</a:t>
            </a:r>
            <a:r>
              <a:rPr lang="fr-FR" sz="2400" err="1"/>
              <a:t>egm</a:t>
            </a:r>
            <a:r>
              <a:rPr lang="fr-FR" sz="2400"/>
              <a:t>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132ABB-1629-D77E-23FE-A1F6363E6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94" y="3715739"/>
            <a:ext cx="461665" cy="461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F55CB2-CD5B-08CD-AC1C-76D10FAA5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41217"/>
            <a:ext cx="749808" cy="4989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8A4574-9E65-6C19-FD70-02531443673B}"/>
              </a:ext>
            </a:extLst>
          </p:cNvPr>
          <p:cNvSpPr/>
          <p:nvPr/>
        </p:nvSpPr>
        <p:spPr>
          <a:xfrm>
            <a:off x="749808" y="4741217"/>
            <a:ext cx="28989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err="1"/>
              <a:t>hercegz@iarc.who.int</a:t>
            </a:r>
            <a:endParaRPr lang="fr-FR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479DDF-91F8-6D8C-6FE9-669F659211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707" y="18648"/>
            <a:ext cx="706429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D54FAF-FD62-A46C-1642-DBA0D7711864}"/>
              </a:ext>
            </a:extLst>
          </p:cNvPr>
          <p:cNvSpPr/>
          <p:nvPr/>
        </p:nvSpPr>
        <p:spPr>
          <a:xfrm>
            <a:off x="102684" y="2972167"/>
            <a:ext cx="3013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/>
              <a:t>For more information:</a:t>
            </a:r>
          </a:p>
        </p:txBody>
      </p:sp>
      <p:pic>
        <p:nvPicPr>
          <p:cNvPr id="13" name="Video 12">
            <a:extLst>
              <a:ext uri="{FF2B5EF4-FFF2-40B4-BE49-F238E27FC236}">
                <a16:creationId xmlns:a16="http://schemas.microsoft.com/office/drawing/2014/main" id="{07494DA0-45BD-4656-9F62-096FA37157C4}"/>
              </a:ext>
            </a:extLst>
          </p:cNvPr>
          <p:cNvPicPr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09BC98BC-5418-DEE2-EEF1-D92CC76CB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87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28"/>
    </mc:Choice>
    <mc:Fallback>
      <p:transition spd="slow" advTm="26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7">
            <a:extLst>
              <a:ext uri="{FF2B5EF4-FFF2-40B4-BE49-F238E27FC236}">
                <a16:creationId xmlns:a16="http://schemas.microsoft.com/office/drawing/2014/main" id="{FACD2E25-EA06-D04D-ADDF-49283710B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1687" y="3407225"/>
            <a:ext cx="1704194" cy="1899602"/>
          </a:xfrm>
          <a:prstGeom prst="ellipse">
            <a:avLst/>
          </a:prstGeom>
          <a:gradFill flip="none" rotWithShape="1">
            <a:gsLst>
              <a:gs pos="0">
                <a:srgbClr val="B1C7E3">
                  <a:shade val="30000"/>
                  <a:satMod val="115000"/>
                </a:srgbClr>
              </a:gs>
              <a:gs pos="50000">
                <a:srgbClr val="B1C7E3">
                  <a:shade val="67500"/>
                  <a:satMod val="115000"/>
                </a:srgbClr>
              </a:gs>
              <a:gs pos="100000">
                <a:srgbClr val="B1C7E3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33">
            <a:extLst>
              <a:ext uri="{FF2B5EF4-FFF2-40B4-BE49-F238E27FC236}">
                <a16:creationId xmlns:a16="http://schemas.microsoft.com/office/drawing/2014/main" id="{9728CC6E-9A07-4246-A0BC-A6D9594BB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650" y="847433"/>
            <a:ext cx="18821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Responses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54B47738-3DDC-5648-9A9F-0C2C5A5C0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684" y="4461962"/>
            <a:ext cx="126434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Genome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58FA6444-39B6-A442-9EFC-5054F5809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11" y="847433"/>
            <a:ext cx="18370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Exposures</a:t>
            </a:r>
          </a:p>
        </p:txBody>
      </p:sp>
      <p:grpSp>
        <p:nvGrpSpPr>
          <p:cNvPr id="28" name="Group 19">
            <a:extLst>
              <a:ext uri="{FF2B5EF4-FFF2-40B4-BE49-F238E27FC236}">
                <a16:creationId xmlns:a16="http://schemas.microsoft.com/office/drawing/2014/main" id="{6B58F73E-FFBB-A844-B8E0-C362CFDD18BC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4292690" y="1645161"/>
            <a:ext cx="1834741" cy="1759887"/>
            <a:chOff x="3084" y="2316"/>
            <a:chExt cx="1649" cy="1730"/>
          </a:xfrm>
        </p:grpSpPr>
        <p:sp>
          <p:nvSpPr>
            <p:cNvPr id="31" name="Oval 22">
              <a:extLst>
                <a:ext uri="{FF2B5EF4-FFF2-40B4-BE49-F238E27FC236}">
                  <a16:creationId xmlns:a16="http://schemas.microsoft.com/office/drawing/2014/main" id="{3B909CB1-3553-0B46-B4C2-E28615207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" y="2316"/>
              <a:ext cx="1649" cy="1719"/>
            </a:xfrm>
            <a:prstGeom prst="ellipse">
              <a:avLst/>
            </a:prstGeom>
            <a:gradFill rotWithShape="0">
              <a:gsLst>
                <a:gs pos="0">
                  <a:srgbClr val="FFC29C">
                    <a:alpha val="46001"/>
                  </a:srgbClr>
                </a:gs>
                <a:gs pos="100000">
                  <a:srgbClr val="BB8E7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 Box 24">
              <a:extLst>
                <a:ext uri="{FF2B5EF4-FFF2-40B4-BE49-F238E27FC236}">
                  <a16:creationId xmlns:a16="http://schemas.microsoft.com/office/drawing/2014/main" id="{E15B75EE-81D5-C84B-8BE8-64DC841212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3126" y="3002"/>
              <a:ext cx="1672" cy="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2400" b="1">
                  <a:solidFill>
                    <a:srgbClr val="66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Epigenome</a:t>
              </a:r>
              <a:endParaRPr lang="en-GB" sz="2800" b="1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717EA5-A07E-A649-8BB0-06C4F9BCEECD}"/>
              </a:ext>
            </a:extLst>
          </p:cNvPr>
          <p:cNvGrpSpPr/>
          <p:nvPr/>
        </p:nvGrpSpPr>
        <p:grpSpPr>
          <a:xfrm>
            <a:off x="5035196" y="3130886"/>
            <a:ext cx="259288" cy="786652"/>
            <a:chOff x="6051906" y="3543659"/>
            <a:chExt cx="170358" cy="1144634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BCC2742-10A6-4C49-B84A-B3BFFE3ADE60}"/>
                </a:ext>
              </a:extLst>
            </p:cNvPr>
            <p:cNvCxnSpPr/>
            <p:nvPr/>
          </p:nvCxnSpPr>
          <p:spPr>
            <a:xfrm flipH="1">
              <a:off x="6051906" y="3543659"/>
              <a:ext cx="15677" cy="114463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62E0D80-F280-C847-B047-DF36F65411A1}"/>
                </a:ext>
              </a:extLst>
            </p:cNvPr>
            <p:cNvCxnSpPr/>
            <p:nvPr/>
          </p:nvCxnSpPr>
          <p:spPr>
            <a:xfrm flipH="1" flipV="1">
              <a:off x="6206585" y="3590699"/>
              <a:ext cx="15679" cy="101919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13">
            <a:extLst>
              <a:ext uri="{FF2B5EF4-FFF2-40B4-BE49-F238E27FC236}">
                <a16:creationId xmlns:a16="http://schemas.microsoft.com/office/drawing/2014/main" id="{8DBE9BFE-34BD-3141-8B6B-175F3B491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1215" y="3773080"/>
            <a:ext cx="91210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Cancer</a:t>
            </a:r>
          </a:p>
        </p:txBody>
      </p:sp>
      <p:cxnSp>
        <p:nvCxnSpPr>
          <p:cNvPr id="39" name="AutoShape 27">
            <a:extLst>
              <a:ext uri="{FF2B5EF4-FFF2-40B4-BE49-F238E27FC236}">
                <a16:creationId xmlns:a16="http://schemas.microsoft.com/office/drawing/2014/main" id="{916590DF-4AA2-0D48-A1DA-F50C94F54B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19635" y="3615791"/>
            <a:ext cx="603629" cy="8575"/>
          </a:xfrm>
          <a:prstGeom prst="straightConnector1">
            <a:avLst/>
          </a:prstGeom>
          <a:noFill/>
          <a:ln w="57150" cmpd="sng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A2D11823-836C-E84B-9F08-DB8D9E03B51C}"/>
              </a:ext>
            </a:extLst>
          </p:cNvPr>
          <p:cNvSpPr/>
          <p:nvPr/>
        </p:nvSpPr>
        <p:spPr>
          <a:xfrm>
            <a:off x="4140424" y="5610519"/>
            <a:ext cx="2715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Epigenetic changes as </a:t>
            </a:r>
            <a:r>
              <a:rPr lang="en-US" b="1"/>
              <a:t>“sensors” of exposure </a:t>
            </a:r>
            <a:r>
              <a:rPr lang="en-US"/>
              <a:t>&amp; </a:t>
            </a:r>
            <a:r>
              <a:rPr lang="en-US" b="1"/>
              <a:t>“mediators” of outcomes</a:t>
            </a:r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7" name="AutoShape 27">
            <a:extLst>
              <a:ext uri="{FF2B5EF4-FFF2-40B4-BE49-F238E27FC236}">
                <a16:creationId xmlns:a16="http://schemas.microsoft.com/office/drawing/2014/main" id="{170D7E05-B86F-4B43-B933-F091F43BBFC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974331" y="2861683"/>
            <a:ext cx="962382" cy="544211"/>
          </a:xfrm>
          <a:prstGeom prst="straightConnector1">
            <a:avLst/>
          </a:prstGeom>
          <a:noFill/>
          <a:ln w="57150" cmpd="sng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9" name="AutoShape 27">
            <a:extLst>
              <a:ext uri="{FF2B5EF4-FFF2-40B4-BE49-F238E27FC236}">
                <a16:creationId xmlns:a16="http://schemas.microsoft.com/office/drawing/2014/main" id="{60F683AA-12C5-1140-81F2-55B684128B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76596" y="3615791"/>
            <a:ext cx="957853" cy="502365"/>
          </a:xfrm>
          <a:prstGeom prst="straightConnector1">
            <a:avLst/>
          </a:prstGeom>
          <a:noFill/>
          <a:ln w="57150" cmpd="sng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08AC47-B4DD-6845-8195-0576C31F3D61}"/>
              </a:ext>
            </a:extLst>
          </p:cNvPr>
          <p:cNvGrpSpPr/>
          <p:nvPr/>
        </p:nvGrpSpPr>
        <p:grpSpPr>
          <a:xfrm>
            <a:off x="202272" y="1516316"/>
            <a:ext cx="2118819" cy="4932109"/>
            <a:chOff x="202272" y="1199876"/>
            <a:chExt cx="2118819" cy="4932109"/>
          </a:xfrm>
        </p:grpSpPr>
        <p:cxnSp>
          <p:nvCxnSpPr>
            <p:cNvPr id="15" name="AutoShape 24">
              <a:extLst>
                <a:ext uri="{FF2B5EF4-FFF2-40B4-BE49-F238E27FC236}">
                  <a16:creationId xmlns:a16="http://schemas.microsoft.com/office/drawing/2014/main" id="{DBB7F922-B64C-9242-8F1D-9244FE50BEB2}"/>
                </a:ext>
              </a:extLst>
            </p:cNvPr>
            <p:cNvCxnSpPr>
              <a:cxnSpLocks noChangeShapeType="1"/>
              <a:stCxn id="2" idx="2"/>
            </p:cNvCxnSpPr>
            <p:nvPr/>
          </p:nvCxnSpPr>
          <p:spPr bwMode="auto">
            <a:xfrm rot="16200000" flipH="1">
              <a:off x="1453178" y="2722494"/>
              <a:ext cx="632355" cy="1017090"/>
            </a:xfrm>
            <a:prstGeom prst="curvedConnector2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6" name="AutoShape 24">
              <a:extLst>
                <a:ext uri="{FF2B5EF4-FFF2-40B4-BE49-F238E27FC236}">
                  <a16:creationId xmlns:a16="http://schemas.microsoft.com/office/drawing/2014/main" id="{D09A353F-4286-EC49-906D-69B1E0E9150F}"/>
                </a:ext>
              </a:extLst>
            </p:cNvPr>
            <p:cNvCxnSpPr>
              <a:cxnSpLocks noChangeShapeType="1"/>
              <a:stCxn id="58" idx="0"/>
            </p:cNvCxnSpPr>
            <p:nvPr/>
          </p:nvCxnSpPr>
          <p:spPr bwMode="auto">
            <a:xfrm rot="5400000" flipH="1" flipV="1">
              <a:off x="1379661" y="3504840"/>
              <a:ext cx="829556" cy="1053304"/>
            </a:xfrm>
            <a:prstGeom prst="curvedConnector2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A0BE4A7-2835-AC46-84DB-433868E6CFB4}"/>
                </a:ext>
              </a:extLst>
            </p:cNvPr>
            <p:cNvSpPr/>
            <p:nvPr/>
          </p:nvSpPr>
          <p:spPr>
            <a:xfrm>
              <a:off x="202272" y="1199876"/>
              <a:ext cx="2117075" cy="1714986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External exposures</a:t>
              </a:r>
            </a:p>
            <a:p>
              <a:pPr>
                <a:buFontTx/>
                <a:buChar char="-"/>
                <a:defRPr/>
              </a:pPr>
              <a:r>
                <a:rPr lang="en-US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Smoking</a:t>
              </a:r>
            </a:p>
            <a:p>
              <a:pPr>
                <a:buFontTx/>
                <a:buChar char="-"/>
                <a:defRPr/>
              </a:pPr>
              <a:r>
                <a:rPr lang="en-US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Air Pollution</a:t>
              </a:r>
            </a:p>
            <a:p>
              <a:pPr>
                <a:buFontTx/>
                <a:buChar char="-"/>
                <a:defRPr/>
              </a:pPr>
              <a:r>
                <a:rPr lang="en-US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Nutrition</a:t>
              </a:r>
              <a:endParaRPr lang="en-GB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/>
              </a:pPr>
              <a:r>
                <a:rPr lang="en-US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Biol. Agents</a:t>
              </a:r>
            </a:p>
            <a:p>
              <a:pPr>
                <a:defRPr/>
              </a:pPr>
              <a:r>
                <a:rPr lang="en-US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Endocrine disrupt.</a:t>
              </a:r>
              <a:endPara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A049671-007C-A448-BD9A-6883C368A30E}"/>
                </a:ext>
              </a:extLst>
            </p:cNvPr>
            <p:cNvSpPr/>
            <p:nvPr/>
          </p:nvSpPr>
          <p:spPr>
            <a:xfrm>
              <a:off x="257674" y="4446270"/>
              <a:ext cx="2020226" cy="168571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b="1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Endog</a:t>
              </a:r>
              <a:r>
                <a:rPr lang="en-US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processes</a:t>
              </a:r>
            </a:p>
            <a:p>
              <a:pPr>
                <a:defRPr/>
              </a:pPr>
              <a:r>
                <a:rPr lang="en-US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Hormones</a:t>
              </a:r>
            </a:p>
            <a:p>
              <a:pPr>
                <a:defRPr/>
              </a:pPr>
              <a:r>
                <a:rPr lang="en-US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Microbiome</a:t>
              </a:r>
            </a:p>
            <a:p>
              <a:pPr>
                <a:defRPr/>
              </a:pPr>
              <a:r>
                <a:rPr lang="en-US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Metabolome</a:t>
              </a:r>
            </a:p>
            <a:p>
              <a:pPr>
                <a:buFontTx/>
                <a:buChar char="-"/>
                <a:defRPr/>
              </a:pPr>
              <a:r>
                <a:rPr lang="en-US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Aging…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5B21A4-B6FF-4748-AF0B-8D00B95D8F1D}"/>
              </a:ext>
            </a:extLst>
          </p:cNvPr>
          <p:cNvGrpSpPr/>
          <p:nvPr/>
        </p:nvGrpSpPr>
        <p:grpSpPr>
          <a:xfrm>
            <a:off x="2618363" y="1474590"/>
            <a:ext cx="1239416" cy="5035823"/>
            <a:chOff x="2525375" y="1519874"/>
            <a:chExt cx="1239416" cy="4669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8DAAAEF-A5FE-B446-B374-46EF0C48EB0F}"/>
                </a:ext>
              </a:extLst>
            </p:cNvPr>
            <p:cNvGrpSpPr/>
            <p:nvPr/>
          </p:nvGrpSpPr>
          <p:grpSpPr>
            <a:xfrm>
              <a:off x="2525375" y="1519874"/>
              <a:ext cx="356299" cy="4669594"/>
              <a:chOff x="1353167" y="841785"/>
              <a:chExt cx="437423" cy="573280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A18FCD-4484-384B-BA32-B77B5523E7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1188843" y="2690894"/>
                <a:ext cx="744291" cy="4156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600">
                    <a:latin typeface="Calibri" panose="020F0502020204030204" pitchFamily="34" charset="0"/>
                    <a:cs typeface="Calibri" panose="020F0502020204030204" pitchFamily="34" charset="0"/>
                  </a:rPr>
                  <a:t>Birth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05CE0D8-66F0-7244-A161-DC06D03D8D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858956" y="3862062"/>
                <a:ext cx="1404065" cy="4156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600">
                    <a:latin typeface="Calibri" panose="020F0502020204030204" pitchFamily="34" charset="0"/>
                    <a:cs typeface="Calibri" panose="020F0502020204030204" pitchFamily="34" charset="0"/>
                  </a:rPr>
                  <a:t>Childhood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E7E4053-AEBE-804D-9F0A-7EBF77A72E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742789" y="5526790"/>
                <a:ext cx="1679964" cy="4156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600">
                    <a:latin typeface="Calibri" panose="020F0502020204030204" pitchFamily="34" charset="0"/>
                    <a:cs typeface="Calibri" panose="020F0502020204030204" pitchFamily="34" charset="0"/>
                  </a:rPr>
                  <a:t>Adulthood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EFAF482-CC91-9B4D-858B-8742EC8FA7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759298" y="1435654"/>
                <a:ext cx="1603375" cy="4156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00">
                    <a:latin typeface="Calibri" panose="020F0502020204030204" pitchFamily="34" charset="0"/>
                    <a:cs typeface="Calibri" panose="020F0502020204030204" pitchFamily="34" charset="0"/>
                  </a:rPr>
                  <a:t>In utero life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5A56A9-0425-5345-8433-365A1E630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307" y="1702273"/>
              <a:ext cx="782484" cy="133948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EF9D935-C530-8E4E-BE58-33EA13820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8415" y="3577840"/>
              <a:ext cx="616892" cy="59554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A26FA6-0B71-EB45-AC2B-9C24B82ED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73751" y="4726354"/>
              <a:ext cx="694788" cy="1368398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83A2958-4763-C747-A1C9-F18045786C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4791" y="2463060"/>
            <a:ext cx="1165026" cy="1319506"/>
          </a:xfrm>
          <a:prstGeom prst="rect">
            <a:avLst/>
          </a:prstGeom>
        </p:spPr>
      </p:pic>
      <p:cxnSp>
        <p:nvCxnSpPr>
          <p:cNvPr id="43" name="AutoShape 27">
            <a:extLst>
              <a:ext uri="{FF2B5EF4-FFF2-40B4-BE49-F238E27FC236}">
                <a16:creationId xmlns:a16="http://schemas.microsoft.com/office/drawing/2014/main" id="{CDC6F6D3-B480-7D4A-A3D2-2821D3ED028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230156" y="3589410"/>
            <a:ext cx="528004" cy="9923"/>
          </a:xfrm>
          <a:prstGeom prst="straightConnector1">
            <a:avLst/>
          </a:prstGeom>
          <a:noFill/>
          <a:ln w="57150" cmpd="sng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F5FC685-8B09-674B-9EC6-D5073CA06BE2}"/>
              </a:ext>
            </a:extLst>
          </p:cNvPr>
          <p:cNvCxnSpPr>
            <a:cxnSpLocks/>
          </p:cNvCxnSpPr>
          <p:nvPr/>
        </p:nvCxnSpPr>
        <p:spPr bwMode="auto">
          <a:xfrm>
            <a:off x="7321754" y="5746685"/>
            <a:ext cx="3174796" cy="0"/>
          </a:xfrm>
          <a:prstGeom prst="straightConnector1">
            <a:avLst/>
          </a:prstGeom>
          <a:ln w="57150">
            <a:solidFill>
              <a:srgbClr val="558ED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5">
            <a:extLst>
              <a:ext uri="{FF2B5EF4-FFF2-40B4-BE49-F238E27FC236}">
                <a16:creationId xmlns:a16="http://schemas.microsoft.com/office/drawing/2014/main" id="{6BEA14B4-3F4A-A445-83DD-8BBA369C0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3991" y="5396888"/>
            <a:ext cx="18562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 err="1">
                <a:latin typeface="Calibri" panose="020F0502020204030204" pitchFamily="34" charset="0"/>
                <a:cs typeface="Calibri" panose="020F0502020204030204" pitchFamily="34" charset="0"/>
              </a:rPr>
              <a:t>Causality</a:t>
            </a:r>
            <a:endParaRPr 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36">
            <a:extLst>
              <a:ext uri="{FF2B5EF4-FFF2-40B4-BE49-F238E27FC236}">
                <a16:creationId xmlns:a16="http://schemas.microsoft.com/office/drawing/2014/main" id="{91875371-553F-EE48-85EF-E2B0E9268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1754" y="5822885"/>
            <a:ext cx="35744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/>
            <a:r>
              <a:rPr lang="en-GB" sz="1600"/>
              <a:t>Identifying </a:t>
            </a:r>
            <a:r>
              <a:rPr lang="en-US" sz="1600"/>
              <a:t>causal pathways linking environ.  exposures to cancer</a:t>
            </a:r>
            <a:r>
              <a:rPr lang="en-GB" sz="1600"/>
              <a:t> </a:t>
            </a:r>
            <a:r>
              <a:rPr lang="en-US" sz="1600"/>
              <a:t>(</a:t>
            </a:r>
            <a:r>
              <a:rPr lang="en-US" sz="1600" b="1"/>
              <a:t>biological plausibility)</a:t>
            </a:r>
            <a:endParaRPr lang="fr-FR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Rectangle 13">
            <a:extLst>
              <a:ext uri="{FF2B5EF4-FFF2-40B4-BE49-F238E27FC236}">
                <a16:creationId xmlns:a16="http://schemas.microsoft.com/office/drawing/2014/main" id="{ED2DCE12-5BE8-E84B-BDDB-3A04ED561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8160" y="847433"/>
            <a:ext cx="1357037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Outcome</a:t>
            </a:r>
          </a:p>
        </p:txBody>
      </p:sp>
      <p:sp>
        <p:nvSpPr>
          <p:cNvPr id="26" name="Text Box 34">
            <a:extLst>
              <a:ext uri="{FF2B5EF4-FFF2-40B4-BE49-F238E27FC236}">
                <a16:creationId xmlns:a16="http://schemas.microsoft.com/office/drawing/2014/main" id="{62CAB983-A2F3-1F9F-32B8-811C2F4CE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632" y="847433"/>
            <a:ext cx="20515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Consequences</a:t>
            </a:r>
          </a:p>
        </p:txBody>
      </p:sp>
      <p:sp>
        <p:nvSpPr>
          <p:cNvPr id="44" name="Text Box 33">
            <a:extLst>
              <a:ext uri="{FF2B5EF4-FFF2-40B4-BE49-F238E27FC236}">
                <a16:creationId xmlns:a16="http://schemas.microsoft.com/office/drawing/2014/main" id="{77274AD7-3D00-EB70-5E9B-5219EB223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831" y="847433"/>
            <a:ext cx="1408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Timing</a:t>
            </a:r>
          </a:p>
        </p:txBody>
      </p:sp>
      <p:pic>
        <p:nvPicPr>
          <p:cNvPr id="36" name="Picture 35" descr="A diagram of cancer&#10;&#10;Description automatically generated">
            <a:extLst>
              <a:ext uri="{FF2B5EF4-FFF2-40B4-BE49-F238E27FC236}">
                <a16:creationId xmlns:a16="http://schemas.microsoft.com/office/drawing/2014/main" id="{C62CE9E0-0D4B-0800-2A10-245B70555E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256" y="1537457"/>
            <a:ext cx="3385226" cy="3645628"/>
          </a:xfrm>
          <a:prstGeom prst="rect">
            <a:avLst/>
          </a:prstGeom>
        </p:spPr>
      </p:pic>
      <p:sp>
        <p:nvSpPr>
          <p:cNvPr id="50" name="Text Box 5">
            <a:extLst>
              <a:ext uri="{FF2B5EF4-FFF2-40B4-BE49-F238E27FC236}">
                <a16:creationId xmlns:a16="http://schemas.microsoft.com/office/drawing/2014/main" id="{9C486D0E-D482-602B-686C-78402FBF0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8794" y="189232"/>
            <a:ext cx="80944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600">
                <a:solidFill>
                  <a:srgbClr val="0000FF"/>
                </a:solidFill>
              </a:rPr>
              <a:t>Vision</a:t>
            </a:r>
            <a:endParaRPr lang="en-GB" sz="3600"/>
          </a:p>
        </p:txBody>
      </p:sp>
      <p:pic>
        <p:nvPicPr>
          <p:cNvPr id="24" name="Video 23">
            <a:extLst>
              <a:ext uri="{FF2B5EF4-FFF2-40B4-BE49-F238E27FC236}">
                <a16:creationId xmlns:a16="http://schemas.microsoft.com/office/drawing/2014/main" id="{210117B8-040A-DF8F-2C6B-A463FB87798E}"/>
              </a:ext>
            </a:extLst>
          </p:cNvPr>
          <p:cNvPicPr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22" name="Audio 21">
            <a:extLst>
              <a:ext uri="{FF2B5EF4-FFF2-40B4-BE49-F238E27FC236}">
                <a16:creationId xmlns:a16="http://schemas.microsoft.com/office/drawing/2014/main" id="{991F1D5E-1915-7211-049C-11A46F83D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4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48"/>
    </mc:Choice>
    <mc:Fallback>
      <p:transition spd="slow" advTm="33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BD52A9-0DDE-89F2-2991-87794433BD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38" b="20633"/>
          <a:stretch/>
        </p:blipFill>
        <p:spPr>
          <a:xfrm>
            <a:off x="4571999" y="902192"/>
            <a:ext cx="5770783" cy="5737565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32137905-A852-1113-94F0-C083FF276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403" y="170478"/>
            <a:ext cx="97402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600">
                <a:solidFill>
                  <a:srgbClr val="0000FF"/>
                </a:solidFill>
              </a:rPr>
              <a:t>Principal aims, resources and collaborators of EGM</a:t>
            </a:r>
            <a:endParaRPr lang="en-GB" sz="3600"/>
          </a:p>
        </p:txBody>
      </p:sp>
      <p:sp>
        <p:nvSpPr>
          <p:cNvPr id="49" name="Text Box 5">
            <a:extLst>
              <a:ext uri="{FF2B5EF4-FFF2-40B4-BE49-F238E27FC236}">
                <a16:creationId xmlns:a16="http://schemas.microsoft.com/office/drawing/2014/main" id="{549038CA-264F-574F-AE2A-3C2C24CB9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3640" y="1191752"/>
            <a:ext cx="211836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000">
                <a:solidFill>
                  <a:schemeClr val="accent6">
                    <a:lumMod val="50000"/>
                  </a:schemeClr>
                </a:solidFill>
                <a:latin typeface="Tahoma"/>
                <a:cs typeface="Tahoma"/>
              </a:rPr>
              <a:t>Interdisciplinarity</a:t>
            </a:r>
          </a:p>
          <a:p>
            <a:pPr>
              <a:spcBef>
                <a:spcPct val="50000"/>
              </a:spcBef>
              <a:defRPr/>
            </a:pPr>
            <a:r>
              <a:rPr lang="en-GB" sz="2000">
                <a:solidFill>
                  <a:schemeClr val="accent6">
                    <a:lumMod val="50000"/>
                  </a:schemeClr>
                </a:solidFill>
                <a:latin typeface="Tahoma"/>
                <a:cs typeface="Tahoma"/>
              </a:rPr>
              <a:t>Synergy</a:t>
            </a:r>
          </a:p>
          <a:p>
            <a:pPr>
              <a:spcBef>
                <a:spcPct val="50000"/>
              </a:spcBef>
              <a:defRPr/>
            </a:pPr>
            <a:r>
              <a:rPr lang="en-GB" sz="2000">
                <a:solidFill>
                  <a:schemeClr val="accent6">
                    <a:lumMod val="50000"/>
                  </a:schemeClr>
                </a:solidFill>
                <a:latin typeface="Tahoma"/>
                <a:cs typeface="Tahoma"/>
              </a:rPr>
              <a:t>Added value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5B4373-C8EF-4348-B0A7-DD2D243CC80B}"/>
              </a:ext>
            </a:extLst>
          </p:cNvPr>
          <p:cNvSpPr txBox="1"/>
          <p:nvPr/>
        </p:nvSpPr>
        <p:spPr>
          <a:xfrm>
            <a:off x="121920" y="1694122"/>
            <a:ext cx="4450079" cy="374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GB" sz="1800" b="1"/>
              <a:t>Principal</a:t>
            </a:r>
            <a:r>
              <a:rPr lang="en-GB" sz="1800" b="1" baseline="0"/>
              <a:t> aims: </a:t>
            </a:r>
            <a:endParaRPr lang="en-GB" sz="1800" b="1"/>
          </a:p>
          <a:p>
            <a:pPr marL="285750" indent="-28575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sz="1800"/>
              <a:t>Identify signatures of exposure to environmental exposures and biomarkers of cancer risk</a:t>
            </a:r>
          </a:p>
          <a:p>
            <a:pPr marL="285750" indent="-28575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sz="1800"/>
              <a:t>Identify causal pathways linking environmental/lifestyle exposures to tumorigenesis underlying the associations observed in epidemiological studies (reinforce biological plausibility)</a:t>
            </a:r>
          </a:p>
          <a:p>
            <a:pPr marL="285750" indent="-28575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sz="1800"/>
              <a:t>Develop (epi)genomic methodologies</a:t>
            </a:r>
            <a:r>
              <a:rPr lang="en-GB"/>
              <a:t> and </a:t>
            </a:r>
            <a:r>
              <a:rPr lang="en-US" sz="1800"/>
              <a:t>profiling strategies &amp; tools </a:t>
            </a:r>
            <a:r>
              <a:rPr lang="en-GB" sz="1800"/>
              <a:t>applicable to biobanks and population-based studies</a:t>
            </a:r>
            <a:r>
              <a:rPr lang="en-US" sz="1800"/>
              <a:t> </a:t>
            </a:r>
            <a:r>
              <a:rPr lang="en-GB" sz="1800"/>
              <a:t>(relevant, but not exclusive, to LMICs)</a:t>
            </a:r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BD52CC52-EC35-E756-8671-1AC63E429760}"/>
              </a:ext>
            </a:extLst>
          </p:cNvPr>
          <p:cNvPicPr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4" name="Audio 3">
            <a:extLst>
              <a:ext uri="{FF2B5EF4-FFF2-40B4-BE49-F238E27FC236}">
                <a16:creationId xmlns:a16="http://schemas.microsoft.com/office/drawing/2014/main" id="{FE08B6BE-31BE-E57B-A9EF-277B8D710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8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19"/>
    </mc:Choice>
    <mc:Fallback>
      <p:transition spd="slow" advTm="34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056C72-F0E9-7173-AF6C-1783F993B1A6}"/>
              </a:ext>
            </a:extLst>
          </p:cNvPr>
          <p:cNvGrpSpPr>
            <a:grpSpLocks/>
          </p:cNvGrpSpPr>
          <p:nvPr/>
        </p:nvGrpSpPr>
        <p:grpSpPr bwMode="auto">
          <a:xfrm>
            <a:off x="8997091" y="687385"/>
            <a:ext cx="1882369" cy="5826998"/>
            <a:chOff x="6729727" y="773113"/>
            <a:chExt cx="2458730" cy="5826998"/>
          </a:xfrm>
        </p:grpSpPr>
        <p:sp>
          <p:nvSpPr>
            <p:cNvPr id="5" name="TextBox 11">
              <a:extLst>
                <a:ext uri="{FF2B5EF4-FFF2-40B4-BE49-F238E27FC236}">
                  <a16:creationId xmlns:a16="http://schemas.microsoft.com/office/drawing/2014/main" id="{705C75E1-0F1F-F690-FE68-F6465A932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9727" y="1552575"/>
              <a:ext cx="2458730" cy="5047536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1400" u="none" kern="0">
                <a:solidFill>
                  <a:prstClr val="black"/>
                </a:solidFill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400" u="none" kern="0">
                  <a:solidFill>
                    <a:prstClr val="black"/>
                  </a:solidFill>
                </a:rPr>
                <a:t>Advance understanding causes of cancer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1400" u="none" kern="0">
                <a:solidFill>
                  <a:prstClr val="black"/>
                </a:solidFill>
              </a:endParaRPr>
            </a:p>
            <a:p>
              <a:pPr eaLnBrk="1" hangingPunct="1">
                <a:defRPr/>
              </a:pPr>
              <a:r>
                <a:rPr lang="en-US" altLang="en-US" sz="1400" u="none" kern="0">
                  <a:solidFill>
                    <a:prstClr val="black"/>
                  </a:solidFill>
                </a:rPr>
                <a:t>Reinforce causal inferences and biological plausibility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1400" u="none" kern="0">
                <a:solidFill>
                  <a:prstClr val="black"/>
                </a:solidFill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400" u="none" kern="0">
                  <a:solidFill>
                    <a:prstClr val="black"/>
                  </a:solidFill>
                </a:rPr>
                <a:t>Biomarkers of exposures and cancer risk</a:t>
              </a:r>
            </a:p>
            <a:p>
              <a:pPr eaLnBrk="1" hangingPunct="1">
                <a:defRPr/>
              </a:pPr>
              <a:endParaRPr lang="en-US" altLang="en-US" sz="1400" u="none" kern="0">
                <a:solidFill>
                  <a:prstClr val="black"/>
                </a:solidFill>
              </a:endParaRPr>
            </a:p>
            <a:p>
              <a:pPr eaLnBrk="1" hangingPunct="1">
                <a:defRPr/>
              </a:pPr>
              <a:r>
                <a:rPr lang="en-US" altLang="en-US" sz="1400" u="none" kern="0">
                  <a:solidFill>
                    <a:prstClr val="black"/>
                  </a:solidFill>
                </a:rPr>
                <a:t>Support carcinogen evaluation </a:t>
              </a:r>
              <a:r>
                <a:rPr lang="en-US" altLang="en-US" sz="1400" u="none" kern="0" err="1">
                  <a:solidFill>
                    <a:prstClr val="black"/>
                  </a:solidFill>
                </a:rPr>
                <a:t>programme</a:t>
              </a:r>
              <a:endParaRPr lang="en-US" altLang="en-US" sz="1400" u="none" kern="0">
                <a:solidFill>
                  <a:prstClr val="black"/>
                </a:solidFill>
              </a:endParaRPr>
            </a:p>
            <a:p>
              <a:pPr eaLnBrk="1" hangingPunct="1">
                <a:defRPr/>
              </a:pPr>
              <a:endParaRPr lang="en-US" altLang="en-US" sz="1400" u="none" kern="0">
                <a:solidFill>
                  <a:prstClr val="black"/>
                </a:solidFill>
              </a:endParaRPr>
            </a:p>
            <a:p>
              <a:pPr eaLnBrk="1" hangingPunct="1">
                <a:defRPr/>
              </a:pPr>
              <a:r>
                <a:rPr lang="en-US" altLang="en-US" sz="1400" u="none" kern="0">
                  <a:solidFill>
                    <a:prstClr val="black"/>
                  </a:solidFill>
                </a:rPr>
                <a:t>Training cancer researchers (incl. LMICs)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1400" u="none" kern="0">
                <a:solidFill>
                  <a:prstClr val="black"/>
                </a:solidFill>
              </a:endParaRPr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89D10844-B353-8627-52A7-18F9B4F4DE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5078" y="773113"/>
              <a:ext cx="152472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000" b="1" u="none" ker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Outcome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225976D-FE73-AB4D-2B1F-A5A48C6AEA08}"/>
              </a:ext>
            </a:extLst>
          </p:cNvPr>
          <p:cNvSpPr/>
          <p:nvPr/>
        </p:nvSpPr>
        <p:spPr bwMode="auto">
          <a:xfrm>
            <a:off x="3119967" y="5157788"/>
            <a:ext cx="3168651" cy="100806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574204-2F62-8ECE-5FC3-4748F15400AC}"/>
              </a:ext>
            </a:extLst>
          </p:cNvPr>
          <p:cNvGrpSpPr/>
          <p:nvPr/>
        </p:nvGrpSpPr>
        <p:grpSpPr>
          <a:xfrm>
            <a:off x="2686301" y="755651"/>
            <a:ext cx="2688167" cy="3736975"/>
            <a:chOff x="2872045" y="755651"/>
            <a:chExt cx="2688167" cy="3736975"/>
          </a:xfrm>
        </p:grpSpPr>
        <p:cxnSp>
          <p:nvCxnSpPr>
            <p:cNvPr id="9" name="Straight Arrow Connector 28">
              <a:extLst>
                <a:ext uri="{FF2B5EF4-FFF2-40B4-BE49-F238E27FC236}">
                  <a16:creationId xmlns:a16="http://schemas.microsoft.com/office/drawing/2014/main" id="{EDF755F7-4963-1E17-8658-E4989668233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277283" y="3635000"/>
              <a:ext cx="404285" cy="7939"/>
            </a:xfrm>
            <a:prstGeom prst="straightConnector1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A162A8C-F562-7FBC-BD32-BEBA0CC8C3D6}"/>
                </a:ext>
              </a:extLst>
            </p:cNvPr>
            <p:cNvGrpSpPr/>
            <p:nvPr/>
          </p:nvGrpSpPr>
          <p:grpSpPr>
            <a:xfrm>
              <a:off x="2872045" y="755651"/>
              <a:ext cx="2688167" cy="3736975"/>
              <a:chOff x="2872045" y="755651"/>
              <a:chExt cx="2688167" cy="3736975"/>
            </a:xfrm>
          </p:grpSpPr>
          <p:pic>
            <p:nvPicPr>
              <p:cNvPr id="11" name="Picture 16">
                <a:extLst>
                  <a:ext uri="{FF2B5EF4-FFF2-40B4-BE49-F238E27FC236}">
                    <a16:creationId xmlns:a16="http://schemas.microsoft.com/office/drawing/2014/main" id="{8D41DB9D-9B2A-797B-F3F6-D841073314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16" t="16258" r="14536" b="11320"/>
              <a:stretch>
                <a:fillRect/>
              </a:stretch>
            </p:blipFill>
            <p:spPr bwMode="auto">
              <a:xfrm>
                <a:off x="4729016" y="3048001"/>
                <a:ext cx="709029" cy="543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9">
                <a:extLst>
                  <a:ext uri="{FF2B5EF4-FFF2-40B4-BE49-F238E27FC236}">
                    <a16:creationId xmlns:a16="http://schemas.microsoft.com/office/drawing/2014/main" id="{1236DDC4-C620-A0D4-4923-8A8D53881A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6976" y="755651"/>
                <a:ext cx="1945005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1600" b="1" u="none" kern="0">
                    <a:solidFill>
                      <a:prstClr val="black"/>
                    </a:solidFill>
                  </a:rPr>
                  <a:t>Epidemiol/Mol. Epi. </a:t>
                </a:r>
                <a:r>
                  <a:rPr lang="en-US" altLang="en-US" sz="1600" b="1" u="none" kern="0">
                    <a:solidFill>
                      <a:prstClr val="black"/>
                    </a:solidFill>
                    <a:cs typeface="+mn-cs"/>
                  </a:rPr>
                  <a:t>associations</a:t>
                </a:r>
              </a:p>
            </p:txBody>
          </p:sp>
          <p:sp>
            <p:nvSpPr>
              <p:cNvPr id="13" name="TextBox 7">
                <a:extLst>
                  <a:ext uri="{FF2B5EF4-FFF2-40B4-BE49-F238E27FC236}">
                    <a16:creationId xmlns:a16="http://schemas.microsoft.com/office/drawing/2014/main" id="{3E2BD0BA-E497-7BE5-1E20-B93303B945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2045" y="2483802"/>
                <a:ext cx="268816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1200" u="none" kern="0">
                    <a:solidFill>
                      <a:prstClr val="black"/>
                    </a:solidFill>
                    <a:cs typeface="+mn-cs"/>
                  </a:rPr>
                  <a:t>(</a:t>
                </a:r>
                <a:r>
                  <a:rPr lang="en-US" altLang="en-US" sz="1200" u="none" kern="0" err="1">
                    <a:solidFill>
                      <a:prstClr val="black"/>
                    </a:solidFill>
                    <a:cs typeface="+mn-cs"/>
                  </a:rPr>
                  <a:t>Epi</a:t>
                </a:r>
                <a:r>
                  <a:rPr lang="en-US" altLang="en-US" sz="1200" u="none" kern="0">
                    <a:solidFill>
                      <a:prstClr val="black"/>
                    </a:solidFill>
                    <a:cs typeface="+mn-cs"/>
                  </a:rPr>
                  <a:t>)genome profiling</a:t>
                </a:r>
              </a:p>
            </p:txBody>
          </p:sp>
          <p:pic>
            <p:nvPicPr>
              <p:cNvPr id="14" name="Picture 7" descr="Services&gt;MiSeq Sequencing System">
                <a:extLst>
                  <a:ext uri="{FF2B5EF4-FFF2-40B4-BE49-F238E27FC236}">
                    <a16:creationId xmlns:a16="http://schemas.microsoft.com/office/drawing/2014/main" id="{52B087E6-685A-0214-7429-86337E9E49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07" r="14874"/>
              <a:stretch>
                <a:fillRect/>
              </a:stretch>
            </p:blipFill>
            <p:spPr bwMode="auto">
              <a:xfrm>
                <a:off x="3291708" y="2994699"/>
                <a:ext cx="982707" cy="537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9" descr="Image of the iScan scanner">
                <a:extLst>
                  <a:ext uri="{FF2B5EF4-FFF2-40B4-BE49-F238E27FC236}">
                    <a16:creationId xmlns:a16="http://schemas.microsoft.com/office/drawing/2014/main" id="{7EEFA99E-11DE-3492-7622-A335FC36F0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48"/>
              <a:stretch>
                <a:fillRect/>
              </a:stretch>
            </p:blipFill>
            <p:spPr bwMode="auto">
              <a:xfrm>
                <a:off x="3344395" y="3628870"/>
                <a:ext cx="877767" cy="695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C16C482-B958-0BEE-B4F1-B62B8AB2C4B0}"/>
                  </a:ext>
                </a:extLst>
              </p:cNvPr>
              <p:cNvSpPr/>
              <p:nvPr/>
            </p:nvSpPr>
            <p:spPr bwMode="auto">
              <a:xfrm>
                <a:off x="3207913" y="2763839"/>
                <a:ext cx="2336640" cy="1728787"/>
              </a:xfrm>
              <a:prstGeom prst="rect">
                <a:avLst/>
              </a:prstGeom>
              <a:noFill/>
              <a:ln w="25400" cap="flat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000" kern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7" name="Picture 1" descr="Sans titre-1.jpg">
                <a:extLst>
                  <a:ext uri="{FF2B5EF4-FFF2-40B4-BE49-F238E27FC236}">
                    <a16:creationId xmlns:a16="http://schemas.microsoft.com/office/drawing/2014/main" id="{5EA176B6-4449-D227-2CC5-5737F3B88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9411" y="3633969"/>
                <a:ext cx="709025" cy="565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66B109-F2B2-D646-6B22-A283507C06AA}"/>
              </a:ext>
            </a:extLst>
          </p:cNvPr>
          <p:cNvGrpSpPr/>
          <p:nvPr/>
        </p:nvGrpSpPr>
        <p:grpSpPr>
          <a:xfrm>
            <a:off x="3090033" y="4558474"/>
            <a:ext cx="2257828" cy="1993900"/>
            <a:chOff x="3022600" y="4694808"/>
            <a:chExt cx="3456517" cy="19939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D3B8A9D-768A-9806-7F60-86CC03C696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2600" y="4694808"/>
              <a:ext cx="3456517" cy="1993900"/>
              <a:chOff x="2266950" y="4510088"/>
              <a:chExt cx="2592388" cy="1993900"/>
            </a:xfrm>
          </p:grpSpPr>
          <p:sp>
            <p:nvSpPr>
              <p:cNvPr id="21" name="TextBox 6">
                <a:extLst>
                  <a:ext uri="{FF2B5EF4-FFF2-40B4-BE49-F238E27FC236}">
                    <a16:creationId xmlns:a16="http://schemas.microsoft.com/office/drawing/2014/main" id="{B74BFBC3-8CA7-8689-C9ED-3E6FD623F8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27313" y="5157788"/>
                <a:ext cx="115320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1400" u="none" kern="0">
                    <a:solidFill>
                      <a:prstClr val="black"/>
                    </a:solidFill>
                    <a:cs typeface="+mn-cs"/>
                  </a:rPr>
                  <a:t>Data repositories</a:t>
                </a:r>
              </a:p>
            </p:txBody>
          </p:sp>
          <p:pic>
            <p:nvPicPr>
              <p:cNvPr id="22" name="Picture 11" descr="The Cancer Genome Atlas">
                <a:extLst>
                  <a:ext uri="{FF2B5EF4-FFF2-40B4-BE49-F238E27FC236}">
                    <a16:creationId xmlns:a16="http://schemas.microsoft.com/office/drawing/2014/main" id="{2E715DBD-81F9-1D1E-F2FB-22E9023A9B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34" r="32230"/>
              <a:stretch>
                <a:fillRect/>
              </a:stretch>
            </p:blipFill>
            <p:spPr bwMode="auto">
              <a:xfrm>
                <a:off x="2413000" y="5518150"/>
                <a:ext cx="431800" cy="514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3" descr="GEO Logo">
                <a:extLst>
                  <a:ext uri="{FF2B5EF4-FFF2-40B4-BE49-F238E27FC236}">
                    <a16:creationId xmlns:a16="http://schemas.microsoft.com/office/drawing/2014/main" id="{3164739D-41BB-315B-1223-2B00646742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3363" y="5559425"/>
                <a:ext cx="1008062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5" descr="Human Epigenome Atlas">
                <a:extLst>
                  <a:ext uri="{FF2B5EF4-FFF2-40B4-BE49-F238E27FC236}">
                    <a16:creationId xmlns:a16="http://schemas.microsoft.com/office/drawing/2014/main" id="{04477227-6AD8-904E-C8B8-626E0BA9A3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5388" y="5445125"/>
                <a:ext cx="981075" cy="71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5" name="Straight Arrow Connector 28">
                <a:extLst>
                  <a:ext uri="{FF2B5EF4-FFF2-40B4-BE49-F238E27FC236}">
                    <a16:creationId xmlns:a16="http://schemas.microsoft.com/office/drawing/2014/main" id="{5A852652-5FD8-0A10-789D-FB4E876440E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492500" y="4510088"/>
                <a:ext cx="0" cy="647700"/>
              </a:xfrm>
              <a:prstGeom prst="straightConnector1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7B02776-CCFB-2668-12A2-9261086576DB}"/>
                  </a:ext>
                </a:extLst>
              </p:cNvPr>
              <p:cNvSpPr/>
              <p:nvPr/>
            </p:nvSpPr>
            <p:spPr>
              <a:xfrm>
                <a:off x="2266950" y="5208588"/>
                <a:ext cx="2592388" cy="1295400"/>
              </a:xfrm>
              <a:prstGeom prst="rect">
                <a:avLst/>
              </a:prstGeom>
              <a:noFill/>
              <a:ln w="25400" cap="flat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000" kern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2C9EEE8B-D4C4-4FEB-8ABE-993FDED675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9196" y="6186338"/>
              <a:ext cx="6126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200" u="none" kern="0">
                  <a:solidFill>
                    <a:prstClr val="black"/>
                  </a:solidFill>
                  <a:cs typeface="+mn-cs"/>
                </a:rPr>
                <a:t>TCGA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D822ABA-F308-2B36-6DF0-E7601FB4B5DB}"/>
              </a:ext>
            </a:extLst>
          </p:cNvPr>
          <p:cNvGrpSpPr/>
          <p:nvPr/>
        </p:nvGrpSpPr>
        <p:grpSpPr>
          <a:xfrm>
            <a:off x="1032782" y="12700"/>
            <a:ext cx="10117511" cy="5871771"/>
            <a:chOff x="1032782" y="12700"/>
            <a:chExt cx="10117511" cy="5871771"/>
          </a:xfrm>
        </p:grpSpPr>
        <p:sp>
          <p:nvSpPr>
            <p:cNvPr id="28" name="Text Box 2">
              <a:extLst>
                <a:ext uri="{FF2B5EF4-FFF2-40B4-BE49-F238E27FC236}">
                  <a16:creationId xmlns:a16="http://schemas.microsoft.com/office/drawing/2014/main" id="{C30E8305-3AE8-FA94-EAC1-B884DC54C8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4417" y="12700"/>
              <a:ext cx="10065876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3333FF"/>
                  </a:solidFill>
                  <a:latin typeface="+mn-lt"/>
                  <a:cs typeface="Arial" charset="0"/>
                </a:rPr>
                <a:t>Research strategy</a:t>
              </a:r>
              <a:endParaRPr lang="en-US" sz="4000">
                <a:solidFill>
                  <a:srgbClr val="000099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69F1BA68-7235-BC2C-E364-8F6AB1032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3023" y="5607472"/>
              <a:ext cx="105509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200" u="none" kern="0">
                  <a:solidFill>
                    <a:prstClr val="black"/>
                  </a:solidFill>
                  <a:cs typeface="+mn-cs"/>
                </a:rPr>
                <a:t>Cell systems</a:t>
              </a:r>
            </a:p>
          </p:txBody>
        </p: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24B43A63-E129-A9DD-D1FD-3C07A62738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782" y="1754914"/>
              <a:ext cx="118102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100" u="none" kern="0">
                  <a:solidFill>
                    <a:prstClr val="black"/>
                  </a:solidFill>
                </a:rPr>
                <a:t>Population-based cohorts</a:t>
              </a:r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0C159B7D-386E-0A3C-6A3B-493D38AC85DD}"/>
                </a:ext>
              </a:extLst>
            </p:cNvPr>
            <p:cNvSpPr/>
            <p:nvPr/>
          </p:nvSpPr>
          <p:spPr bwMode="auto">
            <a:xfrm rot="15713389">
              <a:off x="2681887" y="3056732"/>
              <a:ext cx="935690" cy="2862380"/>
            </a:xfrm>
            <a:prstGeom prst="arc">
              <a:avLst>
                <a:gd name="adj1" fmla="val 16262251"/>
                <a:gd name="adj2" fmla="val 20711165"/>
              </a:avLst>
            </a:prstGeom>
            <a:noFill/>
            <a:ln w="38100" cap="flat" cmpd="sng" algn="ctr">
              <a:solidFill>
                <a:srgbClr val="002060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A6855762-333B-74A3-13F4-800FA6306F72}"/>
                </a:ext>
              </a:extLst>
            </p:cNvPr>
            <p:cNvSpPr/>
            <p:nvPr/>
          </p:nvSpPr>
          <p:spPr bwMode="auto">
            <a:xfrm rot="6001210" flipV="1">
              <a:off x="2494988" y="1155241"/>
              <a:ext cx="1272965" cy="2824962"/>
            </a:xfrm>
            <a:prstGeom prst="arc">
              <a:avLst>
                <a:gd name="adj1" fmla="val 16877358"/>
                <a:gd name="adj2" fmla="val 21392989"/>
              </a:avLst>
            </a:prstGeom>
            <a:noFill/>
            <a:ln w="38100" cap="flat" cmpd="sng" algn="ctr">
              <a:solidFill>
                <a:srgbClr val="002060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3" name="Picture 32" descr="images.jpg">
              <a:extLst>
                <a:ext uri="{FF2B5EF4-FFF2-40B4-BE49-F238E27FC236}">
                  <a16:creationId xmlns:a16="http://schemas.microsoft.com/office/drawing/2014/main" id="{51A330BF-1474-9B8C-FC2C-CD29361D1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411" y="4859773"/>
              <a:ext cx="1025708" cy="682562"/>
            </a:xfrm>
            <a:prstGeom prst="rect">
              <a:avLst/>
            </a:prstGeom>
          </p:spPr>
        </p:pic>
        <p:grpSp>
          <p:nvGrpSpPr>
            <p:cNvPr id="34" name="Group 3">
              <a:extLst>
                <a:ext uri="{FF2B5EF4-FFF2-40B4-BE49-F238E27FC236}">
                  <a16:creationId xmlns:a16="http://schemas.microsoft.com/office/drawing/2014/main" id="{3E6F564E-CE0D-BC5F-3A51-4E92D2696A8B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111513" y="3319683"/>
              <a:ext cx="603323" cy="406696"/>
              <a:chOff x="2400" y="816"/>
              <a:chExt cx="3024" cy="1119"/>
            </a:xfrm>
          </p:grpSpPr>
          <p:sp>
            <p:nvSpPr>
              <p:cNvPr id="40" name="Freeform 4">
                <a:extLst>
                  <a:ext uri="{FF2B5EF4-FFF2-40B4-BE49-F238E27FC236}">
                    <a16:creationId xmlns:a16="http://schemas.microsoft.com/office/drawing/2014/main" id="{E5017F14-4D38-C136-A408-951E6F9C6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1" y="1676"/>
                <a:ext cx="106" cy="193"/>
              </a:xfrm>
              <a:custGeom>
                <a:avLst/>
                <a:gdLst>
                  <a:gd name="T0" fmla="*/ 0 w 31"/>
                  <a:gd name="T1" fmla="*/ 0 h 53"/>
                  <a:gd name="T2" fmla="*/ 4233 w 31"/>
                  <a:gd name="T3" fmla="*/ 9322 h 5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1" h="53">
                    <a:moveTo>
                      <a:pt x="0" y="0"/>
                    </a:moveTo>
                    <a:cubicBezTo>
                      <a:pt x="17" y="11"/>
                      <a:pt x="25" y="34"/>
                      <a:pt x="31" y="53"/>
                    </a:cubicBezTo>
                  </a:path>
                </a:pathLst>
              </a:custGeom>
              <a:noFill/>
              <a:ln w="158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41" name="Freeform 5">
                <a:extLst>
                  <a:ext uri="{FF2B5EF4-FFF2-40B4-BE49-F238E27FC236}">
                    <a16:creationId xmlns:a16="http://schemas.microsoft.com/office/drawing/2014/main" id="{E7BC1EDA-4444-91DA-C8B1-96794F71E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7" y="1683"/>
                <a:ext cx="92" cy="252"/>
              </a:xfrm>
              <a:custGeom>
                <a:avLst/>
                <a:gdLst>
                  <a:gd name="T0" fmla="*/ 0 w 27"/>
                  <a:gd name="T1" fmla="*/ 0 h 69"/>
                  <a:gd name="T2" fmla="*/ 3636 w 27"/>
                  <a:gd name="T3" fmla="*/ 12271 h 6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7" h="69">
                    <a:moveTo>
                      <a:pt x="0" y="0"/>
                    </a:moveTo>
                    <a:cubicBezTo>
                      <a:pt x="11" y="11"/>
                      <a:pt x="24" y="49"/>
                      <a:pt x="27" y="69"/>
                    </a:cubicBezTo>
                  </a:path>
                </a:pathLst>
              </a:custGeom>
              <a:noFill/>
              <a:ln w="158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42" name="Freeform 6">
                <a:extLst>
                  <a:ext uri="{FF2B5EF4-FFF2-40B4-BE49-F238E27FC236}">
                    <a16:creationId xmlns:a16="http://schemas.microsoft.com/office/drawing/2014/main" id="{6475F0AD-0FA4-F566-AC09-3365868F8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7" y="1709"/>
                <a:ext cx="65" cy="208"/>
              </a:xfrm>
              <a:custGeom>
                <a:avLst/>
                <a:gdLst>
                  <a:gd name="T0" fmla="*/ 0 w 19"/>
                  <a:gd name="T1" fmla="*/ 0 h 57"/>
                  <a:gd name="T2" fmla="*/ 2597 w 19"/>
                  <a:gd name="T3" fmla="*/ 10108 h 5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" h="57">
                    <a:moveTo>
                      <a:pt x="0" y="0"/>
                    </a:moveTo>
                    <a:cubicBezTo>
                      <a:pt x="8" y="13"/>
                      <a:pt x="19" y="37"/>
                      <a:pt x="19" y="57"/>
                    </a:cubicBezTo>
                  </a:path>
                </a:pathLst>
              </a:custGeom>
              <a:noFill/>
              <a:ln w="158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43" name="Freeform 7">
                <a:extLst>
                  <a:ext uri="{FF2B5EF4-FFF2-40B4-BE49-F238E27FC236}">
                    <a16:creationId xmlns:a16="http://schemas.microsoft.com/office/drawing/2014/main" id="{65CA4CA9-D271-EEAE-7C4B-0A14EA2C2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1" y="1377"/>
                <a:ext cx="158" cy="164"/>
              </a:xfrm>
              <a:custGeom>
                <a:avLst/>
                <a:gdLst>
                  <a:gd name="T0" fmla="*/ 6406 w 46"/>
                  <a:gd name="T1" fmla="*/ 7941 h 45"/>
                  <a:gd name="T2" fmla="*/ 0 w 46"/>
                  <a:gd name="T3" fmla="*/ 0 h 4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6" h="45">
                    <a:moveTo>
                      <a:pt x="46" y="45"/>
                    </a:moveTo>
                    <a:cubicBezTo>
                      <a:pt x="41" y="30"/>
                      <a:pt x="11" y="3"/>
                      <a:pt x="0" y="0"/>
                    </a:cubicBezTo>
                  </a:path>
                </a:pathLst>
              </a:custGeom>
              <a:noFill/>
              <a:ln w="158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F5BA37E5-94F8-66DC-7699-CD04B0D34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" y="1381"/>
                <a:ext cx="212" cy="168"/>
              </a:xfrm>
              <a:custGeom>
                <a:avLst/>
                <a:gdLst>
                  <a:gd name="T0" fmla="*/ 8477 w 62"/>
                  <a:gd name="T1" fmla="*/ 8188 h 46"/>
                  <a:gd name="T2" fmla="*/ 0 w 62"/>
                  <a:gd name="T3" fmla="*/ 0 h 4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2" h="46">
                    <a:moveTo>
                      <a:pt x="62" y="46"/>
                    </a:moveTo>
                    <a:cubicBezTo>
                      <a:pt x="54" y="35"/>
                      <a:pt x="21" y="6"/>
                      <a:pt x="0" y="0"/>
                    </a:cubicBezTo>
                  </a:path>
                </a:pathLst>
              </a:custGeom>
              <a:noFill/>
              <a:ln w="158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45" name="Freeform 9">
                <a:extLst>
                  <a:ext uri="{FF2B5EF4-FFF2-40B4-BE49-F238E27FC236}">
                    <a16:creationId xmlns:a16="http://schemas.microsoft.com/office/drawing/2014/main" id="{C333C172-2FD6-A1D8-F7F5-6413560AE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1465"/>
                <a:ext cx="181" cy="102"/>
              </a:xfrm>
              <a:custGeom>
                <a:avLst/>
                <a:gdLst>
                  <a:gd name="T0" fmla="*/ 7209 w 53"/>
                  <a:gd name="T1" fmla="*/ 4936 h 28"/>
                  <a:gd name="T2" fmla="*/ 0 w 53"/>
                  <a:gd name="T3" fmla="*/ 0 h 2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3" h="28">
                    <a:moveTo>
                      <a:pt x="53" y="28"/>
                    </a:moveTo>
                    <a:cubicBezTo>
                      <a:pt x="43" y="18"/>
                      <a:pt x="10" y="4"/>
                      <a:pt x="0" y="0"/>
                    </a:cubicBezTo>
                  </a:path>
                </a:pathLst>
              </a:custGeom>
              <a:noFill/>
              <a:ln w="158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46" name="Freeform 10">
                <a:extLst>
                  <a:ext uri="{FF2B5EF4-FFF2-40B4-BE49-F238E27FC236}">
                    <a16:creationId xmlns:a16="http://schemas.microsoft.com/office/drawing/2014/main" id="{3E8A7CB0-C7B6-1DF4-20D3-5CEE7DF02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" y="1538"/>
                <a:ext cx="127" cy="51"/>
              </a:xfrm>
              <a:custGeom>
                <a:avLst/>
                <a:gdLst>
                  <a:gd name="T0" fmla="*/ 5138 w 37"/>
                  <a:gd name="T1" fmla="*/ 2470 h 14"/>
                  <a:gd name="T2" fmla="*/ 0 w 37"/>
                  <a:gd name="T3" fmla="*/ 0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7" h="14">
                    <a:moveTo>
                      <a:pt x="37" y="14"/>
                    </a:moveTo>
                    <a:cubicBezTo>
                      <a:pt x="29" y="8"/>
                      <a:pt x="5" y="1"/>
                      <a:pt x="0" y="0"/>
                    </a:cubicBezTo>
                  </a:path>
                </a:pathLst>
              </a:custGeom>
              <a:noFill/>
              <a:ln w="158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47" name="Freeform 11">
                <a:extLst>
                  <a:ext uri="{FF2B5EF4-FFF2-40B4-BE49-F238E27FC236}">
                    <a16:creationId xmlns:a16="http://schemas.microsoft.com/office/drawing/2014/main" id="{3DEE13CE-82A4-6262-A962-3B611DE13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2" y="1046"/>
                <a:ext cx="58" cy="175"/>
              </a:xfrm>
              <a:custGeom>
                <a:avLst/>
                <a:gdLst>
                  <a:gd name="T0" fmla="*/ 2027 w 17"/>
                  <a:gd name="T1" fmla="*/ 346 h 48"/>
                  <a:gd name="T2" fmla="*/ 955 w 17"/>
                  <a:gd name="T3" fmla="*/ 4411 h 48"/>
                  <a:gd name="T4" fmla="*/ 560 w 17"/>
                  <a:gd name="T5" fmla="*/ 8480 h 48"/>
                  <a:gd name="T6" fmla="*/ 116 w 17"/>
                  <a:gd name="T7" fmla="*/ 6738 h 48"/>
                  <a:gd name="T8" fmla="*/ 396 w 17"/>
                  <a:gd name="T9" fmla="*/ 4069 h 48"/>
                  <a:gd name="T10" fmla="*/ 2306 w 17"/>
                  <a:gd name="T11" fmla="*/ 0 h 48"/>
                  <a:gd name="T12" fmla="*/ 2027 w 17"/>
                  <a:gd name="T13" fmla="*/ 346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" h="48">
                    <a:moveTo>
                      <a:pt x="15" y="2"/>
                    </a:moveTo>
                    <a:cubicBezTo>
                      <a:pt x="10" y="8"/>
                      <a:pt x="8" y="17"/>
                      <a:pt x="7" y="25"/>
                    </a:cubicBezTo>
                    <a:cubicBezTo>
                      <a:pt x="6" y="30"/>
                      <a:pt x="3" y="41"/>
                      <a:pt x="4" y="48"/>
                    </a:cubicBezTo>
                    <a:cubicBezTo>
                      <a:pt x="3" y="45"/>
                      <a:pt x="1" y="41"/>
                      <a:pt x="1" y="38"/>
                    </a:cubicBezTo>
                    <a:cubicBezTo>
                      <a:pt x="0" y="32"/>
                      <a:pt x="1" y="28"/>
                      <a:pt x="3" y="23"/>
                    </a:cubicBezTo>
                    <a:cubicBezTo>
                      <a:pt x="4" y="19"/>
                      <a:pt x="10" y="5"/>
                      <a:pt x="17" y="0"/>
                    </a:cubicBezTo>
                    <a:cubicBezTo>
                      <a:pt x="16" y="1"/>
                      <a:pt x="16" y="1"/>
                      <a:pt x="15" y="2"/>
                    </a:cubicBezTo>
                    <a:close/>
                  </a:path>
                </a:pathLst>
              </a:custGeom>
              <a:solidFill>
                <a:srgbClr val="D8D9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48" name="Freeform 12">
                <a:extLst>
                  <a:ext uri="{FF2B5EF4-FFF2-40B4-BE49-F238E27FC236}">
                    <a16:creationId xmlns:a16="http://schemas.microsoft.com/office/drawing/2014/main" id="{2D86D890-8498-E666-F313-C68D17080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8" y="816"/>
                <a:ext cx="1599" cy="908"/>
              </a:xfrm>
              <a:custGeom>
                <a:avLst/>
                <a:gdLst>
                  <a:gd name="T0" fmla="*/ 46344 w 468"/>
                  <a:gd name="T1" fmla="*/ 40824 h 249"/>
                  <a:gd name="T2" fmla="*/ 49180 w 468"/>
                  <a:gd name="T3" fmla="*/ 41753 h 249"/>
                  <a:gd name="T4" fmla="*/ 54923 w 468"/>
                  <a:gd name="T5" fmla="*/ 40678 h 249"/>
                  <a:gd name="T6" fmla="*/ 55999 w 468"/>
                  <a:gd name="T7" fmla="*/ 40291 h 249"/>
                  <a:gd name="T8" fmla="*/ 57352 w 468"/>
                  <a:gd name="T9" fmla="*/ 38894 h 249"/>
                  <a:gd name="T10" fmla="*/ 59826 w 468"/>
                  <a:gd name="T11" fmla="*/ 38216 h 249"/>
                  <a:gd name="T12" fmla="*/ 61346 w 468"/>
                  <a:gd name="T13" fmla="*/ 37286 h 249"/>
                  <a:gd name="T14" fmla="*/ 62255 w 468"/>
                  <a:gd name="T15" fmla="*/ 36955 h 249"/>
                  <a:gd name="T16" fmla="*/ 62979 w 468"/>
                  <a:gd name="T17" fmla="*/ 33950 h 249"/>
                  <a:gd name="T18" fmla="*/ 40484 w 468"/>
                  <a:gd name="T19" fmla="*/ 879 h 249"/>
                  <a:gd name="T20" fmla="*/ 35021 w 468"/>
                  <a:gd name="T21" fmla="*/ 0 h 249"/>
                  <a:gd name="T22" fmla="*/ 33538 w 468"/>
                  <a:gd name="T23" fmla="*/ 201 h 249"/>
                  <a:gd name="T24" fmla="*/ 30118 w 468"/>
                  <a:gd name="T25" fmla="*/ 1065 h 249"/>
                  <a:gd name="T26" fmla="*/ 26722 w 468"/>
                  <a:gd name="T27" fmla="*/ 2673 h 249"/>
                  <a:gd name="T28" fmla="*/ 23848 w 468"/>
                  <a:gd name="T29" fmla="*/ 5477 h 249"/>
                  <a:gd name="T30" fmla="*/ 22612 w 468"/>
                  <a:gd name="T31" fmla="*/ 6210 h 249"/>
                  <a:gd name="T32" fmla="*/ 19622 w 468"/>
                  <a:gd name="T33" fmla="*/ 8828 h 249"/>
                  <a:gd name="T34" fmla="*/ 17312 w 468"/>
                  <a:gd name="T35" fmla="*/ 11490 h 249"/>
                  <a:gd name="T36" fmla="*/ 15959 w 468"/>
                  <a:gd name="T37" fmla="*/ 13099 h 249"/>
                  <a:gd name="T38" fmla="*/ 15119 w 468"/>
                  <a:gd name="T39" fmla="*/ 13777 h 249"/>
                  <a:gd name="T40" fmla="*/ 12690 w 468"/>
                  <a:gd name="T41" fmla="*/ 15757 h 249"/>
                  <a:gd name="T42" fmla="*/ 11173 w 468"/>
                  <a:gd name="T43" fmla="*/ 14163 h 249"/>
                  <a:gd name="T44" fmla="*/ 9410 w 468"/>
                  <a:gd name="T45" fmla="*/ 11490 h 249"/>
                  <a:gd name="T46" fmla="*/ 8173 w 468"/>
                  <a:gd name="T47" fmla="*/ 20319 h 249"/>
                  <a:gd name="T48" fmla="*/ 4903 w 468"/>
                  <a:gd name="T49" fmla="*/ 27594 h 249"/>
                  <a:gd name="T50" fmla="*/ 2474 w 468"/>
                  <a:gd name="T51" fmla="*/ 32724 h 249"/>
                  <a:gd name="T52" fmla="*/ 0 w 468"/>
                  <a:gd name="T53" fmla="*/ 39959 h 249"/>
                  <a:gd name="T54" fmla="*/ 3830 w 468"/>
                  <a:gd name="T55" fmla="*/ 44029 h 249"/>
                  <a:gd name="T56" fmla="*/ 14603 w 468"/>
                  <a:gd name="T57" fmla="*/ 39959 h 249"/>
                  <a:gd name="T58" fmla="*/ 17196 w 468"/>
                  <a:gd name="T59" fmla="*/ 42286 h 249"/>
                  <a:gd name="T60" fmla="*/ 18829 w 468"/>
                  <a:gd name="T61" fmla="*/ 42432 h 249"/>
                  <a:gd name="T62" fmla="*/ 20182 w 468"/>
                  <a:gd name="T63" fmla="*/ 42286 h 249"/>
                  <a:gd name="T64" fmla="*/ 22892 w 468"/>
                  <a:gd name="T65" fmla="*/ 42964 h 249"/>
                  <a:gd name="T66" fmla="*/ 26045 w 468"/>
                  <a:gd name="T67" fmla="*/ 42618 h 249"/>
                  <a:gd name="T68" fmla="*/ 26838 w 468"/>
                  <a:gd name="T69" fmla="*/ 42432 h 249"/>
                  <a:gd name="T70" fmla="*/ 30948 w 468"/>
                  <a:gd name="T71" fmla="*/ 40492 h 249"/>
                  <a:gd name="T72" fmla="*/ 31905 w 468"/>
                  <a:gd name="T73" fmla="*/ 40145 h 249"/>
                  <a:gd name="T74" fmla="*/ 32581 w 468"/>
                  <a:gd name="T75" fmla="*/ 39080 h 249"/>
                  <a:gd name="T76" fmla="*/ 33948 w 468"/>
                  <a:gd name="T77" fmla="*/ 39080 h 249"/>
                  <a:gd name="T78" fmla="*/ 35581 w 468"/>
                  <a:gd name="T79" fmla="*/ 40145 h 249"/>
                  <a:gd name="T80" fmla="*/ 38571 w 468"/>
                  <a:gd name="T81" fmla="*/ 41371 h 249"/>
                  <a:gd name="T82" fmla="*/ 39924 w 468"/>
                  <a:gd name="T83" fmla="*/ 41371 h 249"/>
                  <a:gd name="T84" fmla="*/ 42397 w 468"/>
                  <a:gd name="T85" fmla="*/ 41899 h 249"/>
                  <a:gd name="T86" fmla="*/ 44150 w 468"/>
                  <a:gd name="T87" fmla="*/ 41371 h 24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68" h="249">
                    <a:moveTo>
                      <a:pt x="324" y="233"/>
                    </a:moveTo>
                    <a:cubicBezTo>
                      <a:pt x="329" y="234"/>
                      <a:pt x="336" y="231"/>
                      <a:pt x="340" y="231"/>
                    </a:cubicBezTo>
                    <a:cubicBezTo>
                      <a:pt x="347" y="233"/>
                      <a:pt x="351" y="239"/>
                      <a:pt x="357" y="243"/>
                    </a:cubicBezTo>
                    <a:cubicBezTo>
                      <a:pt x="358" y="241"/>
                      <a:pt x="361" y="240"/>
                      <a:pt x="361" y="236"/>
                    </a:cubicBezTo>
                    <a:cubicBezTo>
                      <a:pt x="369" y="242"/>
                      <a:pt x="384" y="244"/>
                      <a:pt x="386" y="228"/>
                    </a:cubicBezTo>
                    <a:cubicBezTo>
                      <a:pt x="392" y="231"/>
                      <a:pt x="397" y="236"/>
                      <a:pt x="403" y="230"/>
                    </a:cubicBezTo>
                    <a:cubicBezTo>
                      <a:pt x="405" y="232"/>
                      <a:pt x="409" y="233"/>
                      <a:pt x="411" y="235"/>
                    </a:cubicBezTo>
                    <a:cubicBezTo>
                      <a:pt x="411" y="232"/>
                      <a:pt x="411" y="230"/>
                      <a:pt x="411" y="228"/>
                    </a:cubicBezTo>
                    <a:cubicBezTo>
                      <a:pt x="415" y="229"/>
                      <a:pt x="420" y="232"/>
                      <a:pt x="424" y="234"/>
                    </a:cubicBezTo>
                    <a:cubicBezTo>
                      <a:pt x="423" y="230"/>
                      <a:pt x="421" y="225"/>
                      <a:pt x="421" y="220"/>
                    </a:cubicBezTo>
                    <a:cubicBezTo>
                      <a:pt x="429" y="218"/>
                      <a:pt x="433" y="222"/>
                      <a:pt x="439" y="227"/>
                    </a:cubicBezTo>
                    <a:cubicBezTo>
                      <a:pt x="439" y="224"/>
                      <a:pt x="441" y="225"/>
                      <a:pt x="439" y="216"/>
                    </a:cubicBezTo>
                    <a:cubicBezTo>
                      <a:pt x="445" y="219"/>
                      <a:pt x="446" y="219"/>
                      <a:pt x="450" y="223"/>
                    </a:cubicBezTo>
                    <a:cubicBezTo>
                      <a:pt x="447" y="220"/>
                      <a:pt x="450" y="216"/>
                      <a:pt x="450" y="211"/>
                    </a:cubicBezTo>
                    <a:cubicBezTo>
                      <a:pt x="453" y="211"/>
                      <a:pt x="457" y="212"/>
                      <a:pt x="459" y="212"/>
                    </a:cubicBezTo>
                    <a:cubicBezTo>
                      <a:pt x="458" y="211"/>
                      <a:pt x="458" y="210"/>
                      <a:pt x="457" y="209"/>
                    </a:cubicBezTo>
                    <a:cubicBezTo>
                      <a:pt x="458" y="208"/>
                      <a:pt x="460" y="206"/>
                      <a:pt x="461" y="205"/>
                    </a:cubicBezTo>
                    <a:cubicBezTo>
                      <a:pt x="462" y="192"/>
                      <a:pt x="462" y="192"/>
                      <a:pt x="462" y="192"/>
                    </a:cubicBezTo>
                    <a:cubicBezTo>
                      <a:pt x="462" y="192"/>
                      <a:pt x="468" y="197"/>
                      <a:pt x="452" y="130"/>
                    </a:cubicBezTo>
                    <a:cubicBezTo>
                      <a:pt x="437" y="63"/>
                      <a:pt x="363" y="13"/>
                      <a:pt x="297" y="5"/>
                    </a:cubicBezTo>
                    <a:cubicBezTo>
                      <a:pt x="285" y="4"/>
                      <a:pt x="274" y="3"/>
                      <a:pt x="264" y="4"/>
                    </a:cubicBezTo>
                    <a:cubicBezTo>
                      <a:pt x="260" y="4"/>
                      <a:pt x="257" y="3"/>
                      <a:pt x="257" y="0"/>
                    </a:cubicBezTo>
                    <a:cubicBezTo>
                      <a:pt x="254" y="3"/>
                      <a:pt x="250" y="4"/>
                      <a:pt x="246" y="4"/>
                    </a:cubicBezTo>
                    <a:cubicBezTo>
                      <a:pt x="246" y="3"/>
                      <a:pt x="246" y="2"/>
                      <a:pt x="246" y="1"/>
                    </a:cubicBezTo>
                    <a:cubicBezTo>
                      <a:pt x="244" y="5"/>
                      <a:pt x="238" y="6"/>
                      <a:pt x="234" y="4"/>
                    </a:cubicBezTo>
                    <a:cubicBezTo>
                      <a:pt x="231" y="7"/>
                      <a:pt x="225" y="9"/>
                      <a:pt x="221" y="6"/>
                    </a:cubicBezTo>
                    <a:cubicBezTo>
                      <a:pt x="218" y="11"/>
                      <a:pt x="208" y="14"/>
                      <a:pt x="205" y="9"/>
                    </a:cubicBezTo>
                    <a:cubicBezTo>
                      <a:pt x="203" y="13"/>
                      <a:pt x="200" y="14"/>
                      <a:pt x="196" y="15"/>
                    </a:cubicBezTo>
                    <a:cubicBezTo>
                      <a:pt x="190" y="17"/>
                      <a:pt x="191" y="17"/>
                      <a:pt x="186" y="21"/>
                    </a:cubicBezTo>
                    <a:cubicBezTo>
                      <a:pt x="183" y="25"/>
                      <a:pt x="179" y="28"/>
                      <a:pt x="175" y="31"/>
                    </a:cubicBezTo>
                    <a:cubicBezTo>
                      <a:pt x="174" y="30"/>
                      <a:pt x="173" y="28"/>
                      <a:pt x="173" y="27"/>
                    </a:cubicBezTo>
                    <a:cubicBezTo>
                      <a:pt x="172" y="31"/>
                      <a:pt x="170" y="33"/>
                      <a:pt x="166" y="35"/>
                    </a:cubicBezTo>
                    <a:cubicBezTo>
                      <a:pt x="164" y="36"/>
                      <a:pt x="159" y="39"/>
                      <a:pt x="156" y="39"/>
                    </a:cubicBezTo>
                    <a:cubicBezTo>
                      <a:pt x="157" y="43"/>
                      <a:pt x="147" y="48"/>
                      <a:pt x="144" y="50"/>
                    </a:cubicBezTo>
                    <a:cubicBezTo>
                      <a:pt x="142" y="52"/>
                      <a:pt x="138" y="56"/>
                      <a:pt x="136" y="58"/>
                    </a:cubicBezTo>
                    <a:cubicBezTo>
                      <a:pt x="134" y="60"/>
                      <a:pt x="130" y="65"/>
                      <a:pt x="127" y="65"/>
                    </a:cubicBezTo>
                    <a:cubicBezTo>
                      <a:pt x="127" y="64"/>
                      <a:pt x="125" y="64"/>
                      <a:pt x="125" y="63"/>
                    </a:cubicBezTo>
                    <a:cubicBezTo>
                      <a:pt x="123" y="67"/>
                      <a:pt x="121" y="71"/>
                      <a:pt x="117" y="74"/>
                    </a:cubicBezTo>
                    <a:cubicBezTo>
                      <a:pt x="116" y="74"/>
                      <a:pt x="114" y="74"/>
                      <a:pt x="113" y="75"/>
                    </a:cubicBezTo>
                    <a:cubicBezTo>
                      <a:pt x="112" y="76"/>
                      <a:pt x="112" y="77"/>
                      <a:pt x="111" y="78"/>
                    </a:cubicBezTo>
                    <a:cubicBezTo>
                      <a:pt x="109" y="80"/>
                      <a:pt x="107" y="83"/>
                      <a:pt x="103" y="80"/>
                    </a:cubicBezTo>
                    <a:cubicBezTo>
                      <a:pt x="102" y="84"/>
                      <a:pt x="97" y="88"/>
                      <a:pt x="93" y="89"/>
                    </a:cubicBezTo>
                    <a:cubicBezTo>
                      <a:pt x="93" y="89"/>
                      <a:pt x="88" y="94"/>
                      <a:pt x="86" y="92"/>
                    </a:cubicBezTo>
                    <a:cubicBezTo>
                      <a:pt x="86" y="88"/>
                      <a:pt x="83" y="84"/>
                      <a:pt x="82" y="80"/>
                    </a:cubicBezTo>
                    <a:cubicBezTo>
                      <a:pt x="81" y="74"/>
                      <a:pt x="82" y="68"/>
                      <a:pt x="79" y="63"/>
                    </a:cubicBezTo>
                    <a:cubicBezTo>
                      <a:pt x="77" y="58"/>
                      <a:pt x="73" y="61"/>
                      <a:pt x="69" y="65"/>
                    </a:cubicBezTo>
                    <a:cubicBezTo>
                      <a:pt x="64" y="71"/>
                      <a:pt x="62" y="80"/>
                      <a:pt x="61" y="88"/>
                    </a:cubicBezTo>
                    <a:cubicBezTo>
                      <a:pt x="60" y="94"/>
                      <a:pt x="55" y="110"/>
                      <a:pt x="60" y="115"/>
                    </a:cubicBezTo>
                    <a:cubicBezTo>
                      <a:pt x="54" y="123"/>
                      <a:pt x="48" y="132"/>
                      <a:pt x="46" y="139"/>
                    </a:cubicBezTo>
                    <a:cubicBezTo>
                      <a:pt x="44" y="143"/>
                      <a:pt x="38" y="153"/>
                      <a:pt x="36" y="156"/>
                    </a:cubicBezTo>
                    <a:cubicBezTo>
                      <a:pt x="30" y="164"/>
                      <a:pt x="25" y="174"/>
                      <a:pt x="23" y="176"/>
                    </a:cubicBezTo>
                    <a:cubicBezTo>
                      <a:pt x="21" y="178"/>
                      <a:pt x="20" y="181"/>
                      <a:pt x="18" y="185"/>
                    </a:cubicBezTo>
                    <a:cubicBezTo>
                      <a:pt x="14" y="192"/>
                      <a:pt x="10" y="201"/>
                      <a:pt x="7" y="208"/>
                    </a:cubicBezTo>
                    <a:cubicBezTo>
                      <a:pt x="5" y="214"/>
                      <a:pt x="0" y="220"/>
                      <a:pt x="0" y="226"/>
                    </a:cubicBezTo>
                    <a:cubicBezTo>
                      <a:pt x="1" y="235"/>
                      <a:pt x="4" y="236"/>
                      <a:pt x="11" y="241"/>
                    </a:cubicBezTo>
                    <a:cubicBezTo>
                      <a:pt x="17" y="245"/>
                      <a:pt x="20" y="249"/>
                      <a:pt x="28" y="249"/>
                    </a:cubicBezTo>
                    <a:cubicBezTo>
                      <a:pt x="37" y="249"/>
                      <a:pt x="47" y="246"/>
                      <a:pt x="55" y="243"/>
                    </a:cubicBezTo>
                    <a:cubicBezTo>
                      <a:pt x="69" y="236"/>
                      <a:pt x="90" y="228"/>
                      <a:pt x="107" y="226"/>
                    </a:cubicBezTo>
                    <a:cubicBezTo>
                      <a:pt x="115" y="225"/>
                      <a:pt x="118" y="225"/>
                      <a:pt x="124" y="229"/>
                    </a:cubicBezTo>
                    <a:cubicBezTo>
                      <a:pt x="126" y="232"/>
                      <a:pt x="130" y="238"/>
                      <a:pt x="126" y="239"/>
                    </a:cubicBezTo>
                    <a:cubicBezTo>
                      <a:pt x="129" y="239"/>
                      <a:pt x="133" y="239"/>
                      <a:pt x="135" y="236"/>
                    </a:cubicBezTo>
                    <a:cubicBezTo>
                      <a:pt x="137" y="236"/>
                      <a:pt x="136" y="239"/>
                      <a:pt x="138" y="240"/>
                    </a:cubicBezTo>
                    <a:cubicBezTo>
                      <a:pt x="139" y="240"/>
                      <a:pt x="141" y="239"/>
                      <a:pt x="142" y="239"/>
                    </a:cubicBezTo>
                    <a:cubicBezTo>
                      <a:pt x="142" y="239"/>
                      <a:pt x="147" y="239"/>
                      <a:pt x="148" y="239"/>
                    </a:cubicBezTo>
                    <a:cubicBezTo>
                      <a:pt x="152" y="238"/>
                      <a:pt x="157" y="244"/>
                      <a:pt x="156" y="236"/>
                    </a:cubicBezTo>
                    <a:cubicBezTo>
                      <a:pt x="160" y="238"/>
                      <a:pt x="165" y="240"/>
                      <a:pt x="168" y="243"/>
                    </a:cubicBezTo>
                    <a:cubicBezTo>
                      <a:pt x="167" y="242"/>
                      <a:pt x="166" y="240"/>
                      <a:pt x="165" y="238"/>
                    </a:cubicBezTo>
                    <a:cubicBezTo>
                      <a:pt x="169" y="234"/>
                      <a:pt x="186" y="237"/>
                      <a:pt x="191" y="241"/>
                    </a:cubicBezTo>
                    <a:cubicBezTo>
                      <a:pt x="190" y="240"/>
                      <a:pt x="190" y="238"/>
                      <a:pt x="189" y="236"/>
                    </a:cubicBezTo>
                    <a:cubicBezTo>
                      <a:pt x="191" y="238"/>
                      <a:pt x="194" y="239"/>
                      <a:pt x="197" y="240"/>
                    </a:cubicBezTo>
                    <a:cubicBezTo>
                      <a:pt x="199" y="235"/>
                      <a:pt x="223" y="234"/>
                      <a:pt x="227" y="236"/>
                    </a:cubicBezTo>
                    <a:cubicBezTo>
                      <a:pt x="227" y="234"/>
                      <a:pt x="227" y="231"/>
                      <a:pt x="227" y="229"/>
                    </a:cubicBezTo>
                    <a:cubicBezTo>
                      <a:pt x="230" y="230"/>
                      <a:pt x="232" y="232"/>
                      <a:pt x="235" y="233"/>
                    </a:cubicBezTo>
                    <a:cubicBezTo>
                      <a:pt x="235" y="232"/>
                      <a:pt x="235" y="229"/>
                      <a:pt x="234" y="227"/>
                    </a:cubicBezTo>
                    <a:cubicBezTo>
                      <a:pt x="237" y="227"/>
                      <a:pt x="241" y="228"/>
                      <a:pt x="244" y="228"/>
                    </a:cubicBezTo>
                    <a:cubicBezTo>
                      <a:pt x="241" y="227"/>
                      <a:pt x="239" y="224"/>
                      <a:pt x="239" y="221"/>
                    </a:cubicBezTo>
                    <a:cubicBezTo>
                      <a:pt x="239" y="221"/>
                      <a:pt x="247" y="218"/>
                      <a:pt x="245" y="224"/>
                    </a:cubicBezTo>
                    <a:cubicBezTo>
                      <a:pt x="247" y="223"/>
                      <a:pt x="247" y="223"/>
                      <a:pt x="249" y="221"/>
                    </a:cubicBezTo>
                    <a:cubicBezTo>
                      <a:pt x="252" y="219"/>
                      <a:pt x="254" y="216"/>
                      <a:pt x="255" y="214"/>
                    </a:cubicBezTo>
                    <a:cubicBezTo>
                      <a:pt x="251" y="220"/>
                      <a:pt x="255" y="223"/>
                      <a:pt x="261" y="227"/>
                    </a:cubicBezTo>
                    <a:cubicBezTo>
                      <a:pt x="268" y="231"/>
                      <a:pt x="269" y="231"/>
                      <a:pt x="276" y="231"/>
                    </a:cubicBezTo>
                    <a:cubicBezTo>
                      <a:pt x="280" y="231"/>
                      <a:pt x="280" y="232"/>
                      <a:pt x="283" y="234"/>
                    </a:cubicBezTo>
                    <a:cubicBezTo>
                      <a:pt x="284" y="235"/>
                      <a:pt x="284" y="237"/>
                      <a:pt x="286" y="237"/>
                    </a:cubicBezTo>
                    <a:cubicBezTo>
                      <a:pt x="289" y="237"/>
                      <a:pt x="290" y="233"/>
                      <a:pt x="293" y="234"/>
                    </a:cubicBezTo>
                    <a:cubicBezTo>
                      <a:pt x="296" y="234"/>
                      <a:pt x="299" y="237"/>
                      <a:pt x="301" y="239"/>
                    </a:cubicBezTo>
                    <a:cubicBezTo>
                      <a:pt x="302" y="233"/>
                      <a:pt x="308" y="230"/>
                      <a:pt x="311" y="237"/>
                    </a:cubicBezTo>
                    <a:cubicBezTo>
                      <a:pt x="309" y="229"/>
                      <a:pt x="319" y="234"/>
                      <a:pt x="321" y="238"/>
                    </a:cubicBezTo>
                    <a:cubicBezTo>
                      <a:pt x="321" y="236"/>
                      <a:pt x="322" y="235"/>
                      <a:pt x="324" y="234"/>
                    </a:cubicBezTo>
                  </a:path>
                </a:pathLst>
              </a:custGeom>
              <a:solidFill>
                <a:srgbClr val="F5F5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49" name="Freeform 13">
                <a:extLst>
                  <a:ext uri="{FF2B5EF4-FFF2-40B4-BE49-F238E27FC236}">
                    <a16:creationId xmlns:a16="http://schemas.microsoft.com/office/drawing/2014/main" id="{A391EEEA-FF08-6DC7-54AE-CF5897848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9" y="892"/>
                <a:ext cx="690" cy="780"/>
              </a:xfrm>
              <a:custGeom>
                <a:avLst/>
                <a:gdLst>
                  <a:gd name="T0" fmla="*/ 27221 w 202"/>
                  <a:gd name="T1" fmla="*/ 27701 h 214"/>
                  <a:gd name="T2" fmla="*/ 22999 w 202"/>
                  <a:gd name="T3" fmla="*/ 11478 h 214"/>
                  <a:gd name="T4" fmla="*/ 11156 w 202"/>
                  <a:gd name="T5" fmla="*/ 0 h 214"/>
                  <a:gd name="T6" fmla="*/ 18097 w 202"/>
                  <a:gd name="T7" fmla="*/ 6338 h 214"/>
                  <a:gd name="T8" fmla="*/ 18773 w 202"/>
                  <a:gd name="T9" fmla="*/ 8474 h 214"/>
                  <a:gd name="T10" fmla="*/ 19730 w 202"/>
                  <a:gd name="T11" fmla="*/ 9338 h 214"/>
                  <a:gd name="T12" fmla="*/ 19614 w 202"/>
                  <a:gd name="T13" fmla="*/ 9539 h 214"/>
                  <a:gd name="T14" fmla="*/ 20164 w 202"/>
                  <a:gd name="T15" fmla="*/ 9684 h 214"/>
                  <a:gd name="T16" fmla="*/ 20570 w 202"/>
                  <a:gd name="T17" fmla="*/ 10603 h 214"/>
                  <a:gd name="T18" fmla="*/ 20686 w 202"/>
                  <a:gd name="T19" fmla="*/ 11277 h 214"/>
                  <a:gd name="T20" fmla="*/ 21363 w 202"/>
                  <a:gd name="T21" fmla="*/ 12010 h 214"/>
                  <a:gd name="T22" fmla="*/ 21527 w 202"/>
                  <a:gd name="T23" fmla="*/ 13074 h 214"/>
                  <a:gd name="T24" fmla="*/ 21796 w 202"/>
                  <a:gd name="T25" fmla="*/ 13603 h 214"/>
                  <a:gd name="T26" fmla="*/ 21796 w 202"/>
                  <a:gd name="T27" fmla="*/ 15691 h 214"/>
                  <a:gd name="T28" fmla="*/ 22323 w 202"/>
                  <a:gd name="T29" fmla="*/ 22759 h 214"/>
                  <a:gd name="T30" fmla="*/ 22719 w 202"/>
                  <a:gd name="T31" fmla="*/ 24883 h 214"/>
                  <a:gd name="T32" fmla="*/ 23159 w 202"/>
                  <a:gd name="T33" fmla="*/ 27355 h 214"/>
                  <a:gd name="T34" fmla="*/ 22999 w 202"/>
                  <a:gd name="T35" fmla="*/ 27701 h 214"/>
                  <a:gd name="T36" fmla="*/ 21643 w 202"/>
                  <a:gd name="T37" fmla="*/ 30555 h 214"/>
                  <a:gd name="T38" fmla="*/ 21247 w 202"/>
                  <a:gd name="T39" fmla="*/ 30169 h 214"/>
                  <a:gd name="T40" fmla="*/ 20686 w 202"/>
                  <a:gd name="T41" fmla="*/ 32111 h 214"/>
                  <a:gd name="T42" fmla="*/ 19054 w 202"/>
                  <a:gd name="T43" fmla="*/ 31233 h 214"/>
                  <a:gd name="T44" fmla="*/ 17981 w 202"/>
                  <a:gd name="T45" fmla="*/ 33026 h 214"/>
                  <a:gd name="T46" fmla="*/ 16464 w 202"/>
                  <a:gd name="T47" fmla="*/ 32494 h 214"/>
                  <a:gd name="T48" fmla="*/ 16068 w 202"/>
                  <a:gd name="T49" fmla="*/ 33704 h 214"/>
                  <a:gd name="T50" fmla="*/ 14025 w 202"/>
                  <a:gd name="T51" fmla="*/ 32640 h 214"/>
                  <a:gd name="T52" fmla="*/ 4342 w 202"/>
                  <a:gd name="T53" fmla="*/ 31032 h 214"/>
                  <a:gd name="T54" fmla="*/ 2309 w 202"/>
                  <a:gd name="T55" fmla="*/ 27355 h 214"/>
                  <a:gd name="T56" fmla="*/ 956 w 202"/>
                  <a:gd name="T57" fmla="*/ 24698 h 214"/>
                  <a:gd name="T58" fmla="*/ 116 w 202"/>
                  <a:gd name="T59" fmla="*/ 22226 h 214"/>
                  <a:gd name="T60" fmla="*/ 116 w 202"/>
                  <a:gd name="T61" fmla="*/ 25758 h 214"/>
                  <a:gd name="T62" fmla="*/ 396 w 202"/>
                  <a:gd name="T63" fmla="*/ 31564 h 214"/>
                  <a:gd name="T64" fmla="*/ 116 w 202"/>
                  <a:gd name="T65" fmla="*/ 34768 h 214"/>
                  <a:gd name="T66" fmla="*/ 4225 w 202"/>
                  <a:gd name="T67" fmla="*/ 37240 h 214"/>
                  <a:gd name="T68" fmla="*/ 5462 w 202"/>
                  <a:gd name="T69" fmla="*/ 37425 h 214"/>
                  <a:gd name="T70" fmla="*/ 7095 w 202"/>
                  <a:gd name="T71" fmla="*/ 36893 h 214"/>
                  <a:gd name="T72" fmla="*/ 8051 w 202"/>
                  <a:gd name="T73" fmla="*/ 36893 h 214"/>
                  <a:gd name="T74" fmla="*/ 9684 w 202"/>
                  <a:gd name="T75" fmla="*/ 36361 h 214"/>
                  <a:gd name="T76" fmla="*/ 12789 w 202"/>
                  <a:gd name="T77" fmla="*/ 37571 h 214"/>
                  <a:gd name="T78" fmla="*/ 14832 w 202"/>
                  <a:gd name="T79" fmla="*/ 37571 h 214"/>
                  <a:gd name="T80" fmla="*/ 16068 w 202"/>
                  <a:gd name="T81" fmla="*/ 37571 h 214"/>
                  <a:gd name="T82" fmla="*/ 16615 w 202"/>
                  <a:gd name="T83" fmla="*/ 35643 h 214"/>
                  <a:gd name="T84" fmla="*/ 17817 w 202"/>
                  <a:gd name="T85" fmla="*/ 36029 h 214"/>
                  <a:gd name="T86" fmla="*/ 18377 w 202"/>
                  <a:gd name="T87" fmla="*/ 36361 h 214"/>
                  <a:gd name="T88" fmla="*/ 18773 w 202"/>
                  <a:gd name="T89" fmla="*/ 36029 h 214"/>
                  <a:gd name="T90" fmla="*/ 20290 w 202"/>
                  <a:gd name="T91" fmla="*/ 36361 h 214"/>
                  <a:gd name="T92" fmla="*/ 21363 w 202"/>
                  <a:gd name="T93" fmla="*/ 35829 h 214"/>
                  <a:gd name="T94" fmla="*/ 23279 w 202"/>
                  <a:gd name="T95" fmla="*/ 34568 h 214"/>
                  <a:gd name="T96" fmla="*/ 25308 w 202"/>
                  <a:gd name="T97" fmla="*/ 33704 h 214"/>
                  <a:gd name="T98" fmla="*/ 26264 w 202"/>
                  <a:gd name="T99" fmla="*/ 32826 h 214"/>
                  <a:gd name="T100" fmla="*/ 27105 w 202"/>
                  <a:gd name="T101" fmla="*/ 31233 h 214"/>
                  <a:gd name="T102" fmla="*/ 27501 w 202"/>
                  <a:gd name="T103" fmla="*/ 29294 h 214"/>
                  <a:gd name="T104" fmla="*/ 27221 w 202"/>
                  <a:gd name="T105" fmla="*/ 27701 h 21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02" h="214">
                    <a:moveTo>
                      <a:pt x="200" y="157"/>
                    </a:moveTo>
                    <a:cubicBezTo>
                      <a:pt x="199" y="130"/>
                      <a:pt x="191" y="98"/>
                      <a:pt x="169" y="65"/>
                    </a:cubicBezTo>
                    <a:cubicBezTo>
                      <a:pt x="147" y="31"/>
                      <a:pt x="98" y="4"/>
                      <a:pt x="82" y="0"/>
                    </a:cubicBezTo>
                    <a:cubicBezTo>
                      <a:pt x="99" y="9"/>
                      <a:pt x="117" y="21"/>
                      <a:pt x="133" y="36"/>
                    </a:cubicBezTo>
                    <a:cubicBezTo>
                      <a:pt x="136" y="40"/>
                      <a:pt x="138" y="44"/>
                      <a:pt x="138" y="48"/>
                    </a:cubicBezTo>
                    <a:cubicBezTo>
                      <a:pt x="141" y="47"/>
                      <a:pt x="143" y="50"/>
                      <a:pt x="145" y="53"/>
                    </a:cubicBezTo>
                    <a:cubicBezTo>
                      <a:pt x="144" y="54"/>
                      <a:pt x="144" y="54"/>
                      <a:pt x="144" y="54"/>
                    </a:cubicBezTo>
                    <a:cubicBezTo>
                      <a:pt x="144" y="54"/>
                      <a:pt x="148" y="55"/>
                      <a:pt x="148" y="55"/>
                    </a:cubicBezTo>
                    <a:cubicBezTo>
                      <a:pt x="149" y="57"/>
                      <a:pt x="150" y="59"/>
                      <a:pt x="151" y="60"/>
                    </a:cubicBezTo>
                    <a:cubicBezTo>
                      <a:pt x="151" y="60"/>
                      <a:pt x="151" y="63"/>
                      <a:pt x="152" y="64"/>
                    </a:cubicBezTo>
                    <a:cubicBezTo>
                      <a:pt x="153" y="65"/>
                      <a:pt x="156" y="66"/>
                      <a:pt x="157" y="68"/>
                    </a:cubicBezTo>
                    <a:cubicBezTo>
                      <a:pt x="158" y="70"/>
                      <a:pt x="157" y="72"/>
                      <a:pt x="158" y="74"/>
                    </a:cubicBezTo>
                    <a:cubicBezTo>
                      <a:pt x="158" y="74"/>
                      <a:pt x="159" y="77"/>
                      <a:pt x="160" y="77"/>
                    </a:cubicBezTo>
                    <a:cubicBezTo>
                      <a:pt x="161" y="82"/>
                      <a:pt x="163" y="83"/>
                      <a:pt x="160" y="89"/>
                    </a:cubicBezTo>
                    <a:cubicBezTo>
                      <a:pt x="168" y="93"/>
                      <a:pt x="179" y="130"/>
                      <a:pt x="164" y="129"/>
                    </a:cubicBezTo>
                    <a:cubicBezTo>
                      <a:pt x="169" y="131"/>
                      <a:pt x="173" y="138"/>
                      <a:pt x="167" y="141"/>
                    </a:cubicBezTo>
                    <a:cubicBezTo>
                      <a:pt x="173" y="144"/>
                      <a:pt x="171" y="150"/>
                      <a:pt x="170" y="155"/>
                    </a:cubicBezTo>
                    <a:cubicBezTo>
                      <a:pt x="170" y="156"/>
                      <a:pt x="170" y="156"/>
                      <a:pt x="169" y="157"/>
                    </a:cubicBezTo>
                    <a:cubicBezTo>
                      <a:pt x="167" y="165"/>
                      <a:pt x="163" y="171"/>
                      <a:pt x="159" y="173"/>
                    </a:cubicBezTo>
                    <a:cubicBezTo>
                      <a:pt x="158" y="173"/>
                      <a:pt x="157" y="172"/>
                      <a:pt x="156" y="171"/>
                    </a:cubicBezTo>
                    <a:cubicBezTo>
                      <a:pt x="157" y="175"/>
                      <a:pt x="155" y="181"/>
                      <a:pt x="152" y="182"/>
                    </a:cubicBezTo>
                    <a:cubicBezTo>
                      <a:pt x="148" y="184"/>
                      <a:pt x="144" y="178"/>
                      <a:pt x="140" y="177"/>
                    </a:cubicBezTo>
                    <a:cubicBezTo>
                      <a:pt x="139" y="181"/>
                      <a:pt x="137" y="186"/>
                      <a:pt x="132" y="187"/>
                    </a:cubicBezTo>
                    <a:cubicBezTo>
                      <a:pt x="127" y="188"/>
                      <a:pt x="125" y="184"/>
                      <a:pt x="121" y="184"/>
                    </a:cubicBezTo>
                    <a:cubicBezTo>
                      <a:pt x="120" y="186"/>
                      <a:pt x="119" y="189"/>
                      <a:pt x="118" y="191"/>
                    </a:cubicBezTo>
                    <a:cubicBezTo>
                      <a:pt x="113" y="191"/>
                      <a:pt x="107" y="188"/>
                      <a:pt x="103" y="185"/>
                    </a:cubicBezTo>
                    <a:cubicBezTo>
                      <a:pt x="88" y="210"/>
                      <a:pt x="50" y="185"/>
                      <a:pt x="32" y="176"/>
                    </a:cubicBezTo>
                    <a:cubicBezTo>
                      <a:pt x="24" y="171"/>
                      <a:pt x="19" y="165"/>
                      <a:pt x="17" y="155"/>
                    </a:cubicBezTo>
                    <a:cubicBezTo>
                      <a:pt x="14" y="148"/>
                      <a:pt x="12" y="145"/>
                      <a:pt x="7" y="140"/>
                    </a:cubicBezTo>
                    <a:cubicBezTo>
                      <a:pt x="4" y="136"/>
                      <a:pt x="2" y="130"/>
                      <a:pt x="1" y="126"/>
                    </a:cubicBezTo>
                    <a:cubicBezTo>
                      <a:pt x="1" y="146"/>
                      <a:pt x="1" y="146"/>
                      <a:pt x="1" y="146"/>
                    </a:cubicBezTo>
                    <a:cubicBezTo>
                      <a:pt x="2" y="157"/>
                      <a:pt x="5" y="167"/>
                      <a:pt x="3" y="179"/>
                    </a:cubicBezTo>
                    <a:cubicBezTo>
                      <a:pt x="3" y="183"/>
                      <a:pt x="0" y="193"/>
                      <a:pt x="1" y="197"/>
                    </a:cubicBezTo>
                    <a:cubicBezTo>
                      <a:pt x="4" y="209"/>
                      <a:pt x="31" y="201"/>
                      <a:pt x="31" y="211"/>
                    </a:cubicBezTo>
                    <a:cubicBezTo>
                      <a:pt x="35" y="209"/>
                      <a:pt x="37" y="208"/>
                      <a:pt x="40" y="212"/>
                    </a:cubicBezTo>
                    <a:cubicBezTo>
                      <a:pt x="42" y="208"/>
                      <a:pt x="49" y="206"/>
                      <a:pt x="52" y="209"/>
                    </a:cubicBezTo>
                    <a:cubicBezTo>
                      <a:pt x="55" y="208"/>
                      <a:pt x="57" y="209"/>
                      <a:pt x="59" y="209"/>
                    </a:cubicBezTo>
                    <a:cubicBezTo>
                      <a:pt x="63" y="209"/>
                      <a:pt x="67" y="207"/>
                      <a:pt x="71" y="206"/>
                    </a:cubicBezTo>
                    <a:cubicBezTo>
                      <a:pt x="78" y="205"/>
                      <a:pt x="91" y="204"/>
                      <a:pt x="94" y="213"/>
                    </a:cubicBezTo>
                    <a:cubicBezTo>
                      <a:pt x="98" y="208"/>
                      <a:pt x="103" y="211"/>
                      <a:pt x="109" y="213"/>
                    </a:cubicBezTo>
                    <a:cubicBezTo>
                      <a:pt x="112" y="214"/>
                      <a:pt x="114" y="214"/>
                      <a:pt x="118" y="213"/>
                    </a:cubicBezTo>
                    <a:cubicBezTo>
                      <a:pt x="119" y="212"/>
                      <a:pt x="122" y="203"/>
                      <a:pt x="122" y="202"/>
                    </a:cubicBezTo>
                    <a:cubicBezTo>
                      <a:pt x="125" y="200"/>
                      <a:pt x="128" y="202"/>
                      <a:pt x="131" y="204"/>
                    </a:cubicBezTo>
                    <a:cubicBezTo>
                      <a:pt x="132" y="204"/>
                      <a:pt x="134" y="206"/>
                      <a:pt x="135" y="206"/>
                    </a:cubicBezTo>
                    <a:cubicBezTo>
                      <a:pt x="137" y="206"/>
                      <a:pt x="137" y="205"/>
                      <a:pt x="138" y="204"/>
                    </a:cubicBezTo>
                    <a:cubicBezTo>
                      <a:pt x="142" y="203"/>
                      <a:pt x="144" y="205"/>
                      <a:pt x="149" y="206"/>
                    </a:cubicBezTo>
                    <a:cubicBezTo>
                      <a:pt x="148" y="200"/>
                      <a:pt x="153" y="200"/>
                      <a:pt x="157" y="203"/>
                    </a:cubicBezTo>
                    <a:cubicBezTo>
                      <a:pt x="158" y="193"/>
                      <a:pt x="164" y="193"/>
                      <a:pt x="171" y="196"/>
                    </a:cubicBezTo>
                    <a:cubicBezTo>
                      <a:pt x="172" y="191"/>
                      <a:pt x="182" y="185"/>
                      <a:pt x="186" y="191"/>
                    </a:cubicBezTo>
                    <a:cubicBezTo>
                      <a:pt x="187" y="187"/>
                      <a:pt x="189" y="184"/>
                      <a:pt x="193" y="186"/>
                    </a:cubicBezTo>
                    <a:cubicBezTo>
                      <a:pt x="193" y="181"/>
                      <a:pt x="196" y="180"/>
                      <a:pt x="199" y="177"/>
                    </a:cubicBezTo>
                    <a:cubicBezTo>
                      <a:pt x="200" y="174"/>
                      <a:pt x="202" y="170"/>
                      <a:pt x="202" y="166"/>
                    </a:cubicBezTo>
                    <a:cubicBezTo>
                      <a:pt x="202" y="163"/>
                      <a:pt x="201" y="160"/>
                      <a:pt x="200" y="157"/>
                    </a:cubicBezTo>
                    <a:close/>
                  </a:path>
                </a:pathLst>
              </a:custGeom>
              <a:solidFill>
                <a:srgbClr val="EC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50" name="Freeform 14">
                <a:extLst>
                  <a:ext uri="{FF2B5EF4-FFF2-40B4-BE49-F238E27FC236}">
                    <a16:creationId xmlns:a16="http://schemas.microsoft.com/office/drawing/2014/main" id="{B5D6C3F4-A57B-14E6-5671-4F702A52E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3" y="1436"/>
                <a:ext cx="68" cy="91"/>
              </a:xfrm>
              <a:custGeom>
                <a:avLst/>
                <a:gdLst>
                  <a:gd name="T0" fmla="*/ 0 w 20"/>
                  <a:gd name="T1" fmla="*/ 2996 h 25"/>
                  <a:gd name="T2" fmla="*/ 2553 w 20"/>
                  <a:gd name="T3" fmla="*/ 1591 h 25"/>
                  <a:gd name="T4" fmla="*/ 0 w 20"/>
                  <a:gd name="T5" fmla="*/ 2996 h 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25">
                    <a:moveTo>
                      <a:pt x="0" y="17"/>
                    </a:moveTo>
                    <a:cubicBezTo>
                      <a:pt x="3" y="1"/>
                      <a:pt x="16" y="0"/>
                      <a:pt x="19" y="9"/>
                    </a:cubicBezTo>
                    <a:cubicBezTo>
                      <a:pt x="20" y="17"/>
                      <a:pt x="15" y="25"/>
                      <a:pt x="0" y="17"/>
                    </a:cubicBezTo>
                    <a:close/>
                  </a:path>
                </a:pathLst>
              </a:custGeom>
              <a:solidFill>
                <a:srgbClr val="D3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51" name="Freeform 15">
                <a:extLst>
                  <a:ext uri="{FF2B5EF4-FFF2-40B4-BE49-F238E27FC236}">
                    <a16:creationId xmlns:a16="http://schemas.microsoft.com/office/drawing/2014/main" id="{ECCAB1FF-C614-1555-3C55-7BCFE03A9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0" y="1450"/>
                <a:ext cx="58" cy="62"/>
              </a:xfrm>
              <a:custGeom>
                <a:avLst/>
                <a:gdLst>
                  <a:gd name="T0" fmla="*/ 2187 w 17"/>
                  <a:gd name="T1" fmla="*/ 1597 h 17"/>
                  <a:gd name="T2" fmla="*/ 1235 w 17"/>
                  <a:gd name="T3" fmla="*/ 201 h 17"/>
                  <a:gd name="T4" fmla="*/ 116 w 17"/>
                  <a:gd name="T5" fmla="*/ 1411 h 17"/>
                  <a:gd name="T6" fmla="*/ 955 w 17"/>
                  <a:gd name="T7" fmla="*/ 2819 h 17"/>
                  <a:gd name="T8" fmla="*/ 2187 w 17"/>
                  <a:gd name="T9" fmla="*/ 159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6" y="9"/>
                    </a:moveTo>
                    <a:cubicBezTo>
                      <a:pt x="17" y="5"/>
                      <a:pt x="14" y="1"/>
                      <a:pt x="9" y="1"/>
                    </a:cubicBezTo>
                    <a:cubicBezTo>
                      <a:pt x="5" y="0"/>
                      <a:pt x="1" y="3"/>
                      <a:pt x="1" y="8"/>
                    </a:cubicBezTo>
                    <a:cubicBezTo>
                      <a:pt x="0" y="12"/>
                      <a:pt x="3" y="16"/>
                      <a:pt x="7" y="16"/>
                    </a:cubicBezTo>
                    <a:cubicBezTo>
                      <a:pt x="12" y="17"/>
                      <a:pt x="16" y="14"/>
                      <a:pt x="16" y="9"/>
                    </a:cubicBezTo>
                    <a:close/>
                  </a:path>
                </a:pathLst>
              </a:custGeom>
              <a:solidFill>
                <a:srgbClr val="5C5D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52" name="Freeform 16">
                <a:extLst>
                  <a:ext uri="{FF2B5EF4-FFF2-40B4-BE49-F238E27FC236}">
                    <a16:creationId xmlns:a16="http://schemas.microsoft.com/office/drawing/2014/main" id="{C40E212D-B0A9-C0EC-C4AC-C52373980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1465"/>
                <a:ext cx="20" cy="22"/>
              </a:xfrm>
              <a:custGeom>
                <a:avLst/>
                <a:gdLst>
                  <a:gd name="T0" fmla="*/ 743 w 6"/>
                  <a:gd name="T1" fmla="*/ 539 h 6"/>
                  <a:gd name="T2" fmla="*/ 477 w 6"/>
                  <a:gd name="T3" fmla="*/ 0 h 6"/>
                  <a:gd name="T4" fmla="*/ 110 w 6"/>
                  <a:gd name="T5" fmla="*/ 539 h 6"/>
                  <a:gd name="T6" fmla="*/ 367 w 6"/>
                  <a:gd name="T7" fmla="*/ 1089 h 6"/>
                  <a:gd name="T8" fmla="*/ 743 w 6"/>
                  <a:gd name="T9" fmla="*/ 539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cubicBezTo>
                      <a:pt x="6" y="2"/>
                      <a:pt x="5" y="1"/>
                      <a:pt x="4" y="0"/>
                    </a:cubicBezTo>
                    <a:cubicBezTo>
                      <a:pt x="2" y="0"/>
                      <a:pt x="1" y="1"/>
                      <a:pt x="1" y="3"/>
                    </a:cubicBezTo>
                    <a:cubicBezTo>
                      <a:pt x="0" y="4"/>
                      <a:pt x="2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53" name="Freeform 17">
                <a:extLst>
                  <a:ext uri="{FF2B5EF4-FFF2-40B4-BE49-F238E27FC236}">
                    <a16:creationId xmlns:a16="http://schemas.microsoft.com/office/drawing/2014/main" id="{D3C19278-DDAC-6D8E-B397-8E6860A88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3" y="1472"/>
                <a:ext cx="1271" cy="237"/>
              </a:xfrm>
              <a:custGeom>
                <a:avLst/>
                <a:gdLst>
                  <a:gd name="T0" fmla="*/ 0 w 372"/>
                  <a:gd name="T1" fmla="*/ 4415 h 65"/>
                  <a:gd name="T2" fmla="*/ 116 w 372"/>
                  <a:gd name="T3" fmla="*/ 2126 h 65"/>
                  <a:gd name="T4" fmla="*/ 280 w 372"/>
                  <a:gd name="T5" fmla="*/ 1065 h 65"/>
                  <a:gd name="T6" fmla="*/ 11849 w 372"/>
                  <a:gd name="T7" fmla="*/ 4415 h 65"/>
                  <a:gd name="T8" fmla="*/ 23288 w 372"/>
                  <a:gd name="T9" fmla="*/ 8827 h 65"/>
                  <a:gd name="T10" fmla="*/ 36538 w 372"/>
                  <a:gd name="T11" fmla="*/ 5280 h 65"/>
                  <a:gd name="T12" fmla="*/ 47700 w 372"/>
                  <a:gd name="T13" fmla="*/ 3883 h 65"/>
                  <a:gd name="T14" fmla="*/ 50020 w 372"/>
                  <a:gd name="T15" fmla="*/ 4944 h 65"/>
                  <a:gd name="T16" fmla="*/ 49894 w 372"/>
                  <a:gd name="T17" fmla="*/ 5477 h 65"/>
                  <a:gd name="T18" fmla="*/ 48783 w 372"/>
                  <a:gd name="T19" fmla="*/ 5130 h 65"/>
                  <a:gd name="T20" fmla="*/ 48783 w 372"/>
                  <a:gd name="T21" fmla="*/ 5130 h 65"/>
                  <a:gd name="T22" fmla="*/ 43474 w 372"/>
                  <a:gd name="T23" fmla="*/ 4415 h 65"/>
                  <a:gd name="T24" fmla="*/ 37054 w 372"/>
                  <a:gd name="T25" fmla="*/ 6742 h 65"/>
                  <a:gd name="T26" fmla="*/ 23288 w 372"/>
                  <a:gd name="T27" fmla="*/ 11299 h 65"/>
                  <a:gd name="T28" fmla="*/ 10776 w 372"/>
                  <a:gd name="T29" fmla="*/ 6541 h 65"/>
                  <a:gd name="T30" fmla="*/ 0 w 372"/>
                  <a:gd name="T31" fmla="*/ 4415 h 65"/>
                  <a:gd name="T32" fmla="*/ 0 w 372"/>
                  <a:gd name="T33" fmla="*/ 441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2" h="65">
                    <a:moveTo>
                      <a:pt x="0" y="2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3"/>
                      <a:pt x="2" y="6"/>
                    </a:cubicBezTo>
                    <a:cubicBezTo>
                      <a:pt x="42" y="0"/>
                      <a:pt x="65" y="12"/>
                      <a:pt x="87" y="25"/>
                    </a:cubicBezTo>
                    <a:cubicBezTo>
                      <a:pt x="108" y="37"/>
                      <a:pt x="128" y="51"/>
                      <a:pt x="171" y="50"/>
                    </a:cubicBezTo>
                    <a:cubicBezTo>
                      <a:pt x="215" y="49"/>
                      <a:pt x="243" y="39"/>
                      <a:pt x="268" y="30"/>
                    </a:cubicBezTo>
                    <a:cubicBezTo>
                      <a:pt x="295" y="20"/>
                      <a:pt x="317" y="13"/>
                      <a:pt x="350" y="22"/>
                    </a:cubicBezTo>
                    <a:cubicBezTo>
                      <a:pt x="358" y="23"/>
                      <a:pt x="363" y="26"/>
                      <a:pt x="367" y="28"/>
                    </a:cubicBezTo>
                    <a:cubicBezTo>
                      <a:pt x="372" y="30"/>
                      <a:pt x="371" y="31"/>
                      <a:pt x="366" y="31"/>
                    </a:cubicBezTo>
                    <a:cubicBezTo>
                      <a:pt x="364" y="30"/>
                      <a:pt x="361" y="30"/>
                      <a:pt x="358" y="29"/>
                    </a:cubicBezTo>
                    <a:cubicBezTo>
                      <a:pt x="358" y="29"/>
                      <a:pt x="358" y="29"/>
                      <a:pt x="358" y="29"/>
                    </a:cubicBezTo>
                    <a:cubicBezTo>
                      <a:pt x="354" y="28"/>
                      <a:pt x="334" y="24"/>
                      <a:pt x="319" y="25"/>
                    </a:cubicBezTo>
                    <a:cubicBezTo>
                      <a:pt x="303" y="27"/>
                      <a:pt x="288" y="32"/>
                      <a:pt x="272" y="38"/>
                    </a:cubicBezTo>
                    <a:cubicBezTo>
                      <a:pt x="248" y="47"/>
                      <a:pt x="218" y="63"/>
                      <a:pt x="171" y="64"/>
                    </a:cubicBezTo>
                    <a:cubicBezTo>
                      <a:pt x="125" y="65"/>
                      <a:pt x="100" y="50"/>
                      <a:pt x="79" y="37"/>
                    </a:cubicBezTo>
                    <a:cubicBezTo>
                      <a:pt x="57" y="25"/>
                      <a:pt x="37" y="1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lose/>
                  </a:path>
                </a:pathLst>
              </a:custGeom>
              <a:solidFill>
                <a:srgbClr val="E5D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54" name="Freeform 18">
                <a:extLst>
                  <a:ext uri="{FF2B5EF4-FFF2-40B4-BE49-F238E27FC236}">
                    <a16:creationId xmlns:a16="http://schemas.microsoft.com/office/drawing/2014/main" id="{5042CADD-755F-650C-B8FC-EE97AF8E72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3" y="1651"/>
                <a:ext cx="307" cy="69"/>
              </a:xfrm>
              <a:custGeom>
                <a:avLst/>
                <a:gdLst>
                  <a:gd name="T0" fmla="*/ 2698 w 90"/>
                  <a:gd name="T1" fmla="*/ 712 h 19"/>
                  <a:gd name="T2" fmla="*/ 2862 w 90"/>
                  <a:gd name="T3" fmla="*/ 857 h 19"/>
                  <a:gd name="T4" fmla="*/ 3258 w 90"/>
                  <a:gd name="T5" fmla="*/ 1384 h 19"/>
                  <a:gd name="T6" fmla="*/ 4213 w 90"/>
                  <a:gd name="T7" fmla="*/ 857 h 19"/>
                  <a:gd name="T8" fmla="*/ 5284 w 90"/>
                  <a:gd name="T9" fmla="*/ 1729 h 19"/>
                  <a:gd name="T10" fmla="*/ 6631 w 90"/>
                  <a:gd name="T11" fmla="*/ 1384 h 19"/>
                  <a:gd name="T12" fmla="*/ 7982 w 90"/>
                  <a:gd name="T13" fmla="*/ 1583 h 19"/>
                  <a:gd name="T14" fmla="*/ 8378 w 90"/>
                  <a:gd name="T15" fmla="*/ 857 h 19"/>
                  <a:gd name="T16" fmla="*/ 8378 w 90"/>
                  <a:gd name="T17" fmla="*/ 712 h 19"/>
                  <a:gd name="T18" fmla="*/ 10554 w 90"/>
                  <a:gd name="T19" fmla="*/ 330 h 19"/>
                  <a:gd name="T20" fmla="*/ 12181 w 90"/>
                  <a:gd name="T21" fmla="*/ 1583 h 19"/>
                  <a:gd name="T22" fmla="*/ 11113 w 90"/>
                  <a:gd name="T23" fmla="*/ 3112 h 19"/>
                  <a:gd name="T24" fmla="*/ 8378 w 90"/>
                  <a:gd name="T25" fmla="*/ 2782 h 19"/>
                  <a:gd name="T26" fmla="*/ 3803 w 90"/>
                  <a:gd name="T27" fmla="*/ 2782 h 19"/>
                  <a:gd name="T28" fmla="*/ 955 w 90"/>
                  <a:gd name="T29" fmla="*/ 3312 h 19"/>
                  <a:gd name="T30" fmla="*/ 2187 w 90"/>
                  <a:gd name="T31" fmla="*/ 1914 h 19"/>
                  <a:gd name="T32" fmla="*/ 280 w 90"/>
                  <a:gd name="T33" fmla="*/ 2110 h 19"/>
                  <a:gd name="T34" fmla="*/ 2698 w 90"/>
                  <a:gd name="T35" fmla="*/ 712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90" h="19">
                    <a:moveTo>
                      <a:pt x="20" y="4"/>
                    </a:moveTo>
                    <a:cubicBezTo>
                      <a:pt x="20" y="4"/>
                      <a:pt x="21" y="4"/>
                      <a:pt x="21" y="5"/>
                    </a:cubicBezTo>
                    <a:cubicBezTo>
                      <a:pt x="22" y="6"/>
                      <a:pt x="22" y="8"/>
                      <a:pt x="24" y="8"/>
                    </a:cubicBezTo>
                    <a:cubicBezTo>
                      <a:pt x="27" y="8"/>
                      <a:pt x="28" y="4"/>
                      <a:pt x="31" y="5"/>
                    </a:cubicBezTo>
                    <a:cubicBezTo>
                      <a:pt x="34" y="5"/>
                      <a:pt x="37" y="8"/>
                      <a:pt x="39" y="10"/>
                    </a:cubicBezTo>
                    <a:cubicBezTo>
                      <a:pt x="40" y="4"/>
                      <a:pt x="46" y="1"/>
                      <a:pt x="49" y="8"/>
                    </a:cubicBezTo>
                    <a:cubicBezTo>
                      <a:pt x="47" y="0"/>
                      <a:pt x="57" y="5"/>
                      <a:pt x="59" y="9"/>
                    </a:cubicBezTo>
                    <a:cubicBezTo>
                      <a:pt x="59" y="7"/>
                      <a:pt x="60" y="6"/>
                      <a:pt x="62" y="5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7" y="5"/>
                      <a:pt x="74" y="2"/>
                      <a:pt x="78" y="2"/>
                    </a:cubicBezTo>
                    <a:cubicBezTo>
                      <a:pt x="83" y="3"/>
                      <a:pt x="86" y="6"/>
                      <a:pt x="90" y="9"/>
                    </a:cubicBezTo>
                    <a:cubicBezTo>
                      <a:pt x="88" y="15"/>
                      <a:pt x="90" y="17"/>
                      <a:pt x="82" y="18"/>
                    </a:cubicBezTo>
                    <a:cubicBezTo>
                      <a:pt x="75" y="19"/>
                      <a:pt x="69" y="17"/>
                      <a:pt x="62" y="16"/>
                    </a:cubicBezTo>
                    <a:cubicBezTo>
                      <a:pt x="53" y="15"/>
                      <a:pt x="38" y="16"/>
                      <a:pt x="28" y="16"/>
                    </a:cubicBezTo>
                    <a:cubicBezTo>
                      <a:pt x="23" y="16"/>
                      <a:pt x="11" y="15"/>
                      <a:pt x="7" y="19"/>
                    </a:cubicBezTo>
                    <a:cubicBezTo>
                      <a:pt x="8" y="14"/>
                      <a:pt x="12" y="13"/>
                      <a:pt x="16" y="11"/>
                    </a:cubicBezTo>
                    <a:cubicBezTo>
                      <a:pt x="12" y="11"/>
                      <a:pt x="5" y="8"/>
                      <a:pt x="2" y="12"/>
                    </a:cubicBezTo>
                    <a:cubicBezTo>
                      <a:pt x="0" y="1"/>
                      <a:pt x="12" y="5"/>
                      <a:pt x="20" y="4"/>
                    </a:cubicBezTo>
                    <a:close/>
                  </a:path>
                </a:pathLst>
              </a:custGeom>
              <a:solidFill>
                <a:srgbClr val="E5D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55" name="Freeform 19">
                <a:extLst>
                  <a:ext uri="{FF2B5EF4-FFF2-40B4-BE49-F238E27FC236}">
                    <a16:creationId xmlns:a16="http://schemas.microsoft.com/office/drawing/2014/main" id="{153D7643-4968-CD90-D218-056946BE2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9" y="1669"/>
                <a:ext cx="195" cy="51"/>
              </a:xfrm>
              <a:custGeom>
                <a:avLst/>
                <a:gdLst>
                  <a:gd name="T0" fmla="*/ 7691 w 57"/>
                  <a:gd name="T1" fmla="*/ 1060 h 14"/>
                  <a:gd name="T2" fmla="*/ 6565 w 57"/>
                  <a:gd name="T3" fmla="*/ 346 h 14"/>
                  <a:gd name="T4" fmla="*/ 6846 w 57"/>
                  <a:gd name="T5" fmla="*/ 1260 h 14"/>
                  <a:gd name="T6" fmla="*/ 3288 w 57"/>
                  <a:gd name="T7" fmla="*/ 729 h 14"/>
                  <a:gd name="T8" fmla="*/ 3688 w 57"/>
                  <a:gd name="T9" fmla="*/ 1592 h 14"/>
                  <a:gd name="T10" fmla="*/ 2036 w 57"/>
                  <a:gd name="T11" fmla="*/ 346 h 14"/>
                  <a:gd name="T12" fmla="*/ 1078 w 57"/>
                  <a:gd name="T13" fmla="*/ 874 h 14"/>
                  <a:gd name="T14" fmla="*/ 0 w 57"/>
                  <a:gd name="T15" fmla="*/ 2470 h 14"/>
                  <a:gd name="T16" fmla="*/ 4529 w 57"/>
                  <a:gd name="T17" fmla="*/ 2270 h 14"/>
                  <a:gd name="T18" fmla="*/ 5888 w 57"/>
                  <a:gd name="T19" fmla="*/ 1938 h 14"/>
                  <a:gd name="T20" fmla="*/ 7691 w 57"/>
                  <a:gd name="T21" fmla="*/ 1592 h 14"/>
                  <a:gd name="T22" fmla="*/ 7807 w 57"/>
                  <a:gd name="T23" fmla="*/ 729 h 14"/>
                  <a:gd name="T24" fmla="*/ 7691 w 57"/>
                  <a:gd name="T25" fmla="*/ 1060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" h="14">
                    <a:moveTo>
                      <a:pt x="56" y="6"/>
                    </a:moveTo>
                    <a:cubicBezTo>
                      <a:pt x="53" y="5"/>
                      <a:pt x="50" y="4"/>
                      <a:pt x="48" y="2"/>
                    </a:cubicBezTo>
                    <a:cubicBezTo>
                      <a:pt x="49" y="4"/>
                      <a:pt x="49" y="6"/>
                      <a:pt x="50" y="7"/>
                    </a:cubicBezTo>
                    <a:cubicBezTo>
                      <a:pt x="45" y="3"/>
                      <a:pt x="28" y="0"/>
                      <a:pt x="24" y="4"/>
                    </a:cubicBezTo>
                    <a:cubicBezTo>
                      <a:pt x="25" y="6"/>
                      <a:pt x="26" y="8"/>
                      <a:pt x="27" y="9"/>
                    </a:cubicBezTo>
                    <a:cubicBezTo>
                      <a:pt x="24" y="6"/>
                      <a:pt x="19" y="4"/>
                      <a:pt x="15" y="2"/>
                    </a:cubicBezTo>
                    <a:cubicBezTo>
                      <a:pt x="16" y="10"/>
                      <a:pt x="11" y="5"/>
                      <a:pt x="8" y="5"/>
                    </a:cubicBezTo>
                    <a:cubicBezTo>
                      <a:pt x="4" y="7"/>
                      <a:pt x="1" y="10"/>
                      <a:pt x="0" y="14"/>
                    </a:cubicBezTo>
                    <a:cubicBezTo>
                      <a:pt x="7" y="7"/>
                      <a:pt x="23" y="14"/>
                      <a:pt x="33" y="13"/>
                    </a:cubicBezTo>
                    <a:cubicBezTo>
                      <a:pt x="36" y="13"/>
                      <a:pt x="39" y="11"/>
                      <a:pt x="43" y="11"/>
                    </a:cubicBezTo>
                    <a:cubicBezTo>
                      <a:pt x="47" y="11"/>
                      <a:pt x="53" y="13"/>
                      <a:pt x="56" y="9"/>
                    </a:cubicBezTo>
                    <a:cubicBezTo>
                      <a:pt x="57" y="8"/>
                      <a:pt x="57" y="6"/>
                      <a:pt x="57" y="4"/>
                    </a:cubicBezTo>
                    <a:cubicBezTo>
                      <a:pt x="57" y="5"/>
                      <a:pt x="56" y="5"/>
                      <a:pt x="56" y="6"/>
                    </a:cubicBezTo>
                    <a:close/>
                  </a:path>
                </a:pathLst>
              </a:custGeom>
              <a:solidFill>
                <a:srgbClr val="E5D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56" name="Freeform 20">
                <a:extLst>
                  <a:ext uri="{FF2B5EF4-FFF2-40B4-BE49-F238E27FC236}">
                    <a16:creationId xmlns:a16="http://schemas.microsoft.com/office/drawing/2014/main" id="{70C27579-ED54-183D-7051-A95FB90EB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5" y="1603"/>
                <a:ext cx="308" cy="102"/>
              </a:xfrm>
              <a:custGeom>
                <a:avLst/>
                <a:gdLst>
                  <a:gd name="T0" fmla="*/ 2200 w 90"/>
                  <a:gd name="T1" fmla="*/ 874 h 28"/>
                  <a:gd name="T2" fmla="*/ 1523 w 90"/>
                  <a:gd name="T3" fmla="*/ 1592 h 28"/>
                  <a:gd name="T4" fmla="*/ 1078 w 90"/>
                  <a:gd name="T5" fmla="*/ 2124 h 28"/>
                  <a:gd name="T6" fmla="*/ 281 w 90"/>
                  <a:gd name="T7" fmla="*/ 3330 h 28"/>
                  <a:gd name="T8" fmla="*/ 1078 w 90"/>
                  <a:gd name="T9" fmla="*/ 4590 h 28"/>
                  <a:gd name="T10" fmla="*/ 1769 w 90"/>
                  <a:gd name="T11" fmla="*/ 4936 h 28"/>
                  <a:gd name="T12" fmla="*/ 2882 w 90"/>
                  <a:gd name="T13" fmla="*/ 4739 h 28"/>
                  <a:gd name="T14" fmla="*/ 6571 w 90"/>
                  <a:gd name="T15" fmla="*/ 3530 h 28"/>
                  <a:gd name="T16" fmla="*/ 9616 w 90"/>
                  <a:gd name="T17" fmla="*/ 2124 h 28"/>
                  <a:gd name="T18" fmla="*/ 11102 w 90"/>
                  <a:gd name="T19" fmla="*/ 1738 h 28"/>
                  <a:gd name="T20" fmla="*/ 12344 w 90"/>
                  <a:gd name="T21" fmla="*/ 1406 h 28"/>
                  <a:gd name="T22" fmla="*/ 10705 w 90"/>
                  <a:gd name="T23" fmla="*/ 1406 h 28"/>
                  <a:gd name="T24" fmla="*/ 8374 w 90"/>
                  <a:gd name="T25" fmla="*/ 1938 h 28"/>
                  <a:gd name="T26" fmla="*/ 5096 w 90"/>
                  <a:gd name="T27" fmla="*/ 2656 h 28"/>
                  <a:gd name="T28" fmla="*/ 2200 w 90"/>
                  <a:gd name="T29" fmla="*/ 874 h 2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0" h="28">
                    <a:moveTo>
                      <a:pt x="16" y="5"/>
                    </a:moveTo>
                    <a:cubicBezTo>
                      <a:pt x="14" y="7"/>
                      <a:pt x="13" y="7"/>
                      <a:pt x="11" y="9"/>
                    </a:cubicBezTo>
                    <a:cubicBezTo>
                      <a:pt x="10" y="10"/>
                      <a:pt x="9" y="11"/>
                      <a:pt x="8" y="12"/>
                    </a:cubicBezTo>
                    <a:cubicBezTo>
                      <a:pt x="6" y="14"/>
                      <a:pt x="4" y="17"/>
                      <a:pt x="2" y="19"/>
                    </a:cubicBezTo>
                    <a:cubicBezTo>
                      <a:pt x="0" y="24"/>
                      <a:pt x="4" y="24"/>
                      <a:pt x="8" y="26"/>
                    </a:cubicBezTo>
                    <a:cubicBezTo>
                      <a:pt x="9" y="27"/>
                      <a:pt x="11" y="28"/>
                      <a:pt x="13" y="28"/>
                    </a:cubicBezTo>
                    <a:cubicBezTo>
                      <a:pt x="15" y="28"/>
                      <a:pt x="18" y="27"/>
                      <a:pt x="21" y="27"/>
                    </a:cubicBezTo>
                    <a:cubicBezTo>
                      <a:pt x="31" y="27"/>
                      <a:pt x="39" y="24"/>
                      <a:pt x="48" y="20"/>
                    </a:cubicBezTo>
                    <a:cubicBezTo>
                      <a:pt x="55" y="17"/>
                      <a:pt x="63" y="15"/>
                      <a:pt x="70" y="12"/>
                    </a:cubicBezTo>
                    <a:cubicBezTo>
                      <a:pt x="74" y="11"/>
                      <a:pt x="77" y="10"/>
                      <a:pt x="81" y="10"/>
                    </a:cubicBezTo>
                    <a:cubicBezTo>
                      <a:pt x="84" y="9"/>
                      <a:pt x="88" y="9"/>
                      <a:pt x="90" y="8"/>
                    </a:cubicBezTo>
                    <a:cubicBezTo>
                      <a:pt x="86" y="7"/>
                      <a:pt x="82" y="8"/>
                      <a:pt x="78" y="8"/>
                    </a:cubicBezTo>
                    <a:cubicBezTo>
                      <a:pt x="72" y="9"/>
                      <a:pt x="66" y="10"/>
                      <a:pt x="61" y="11"/>
                    </a:cubicBezTo>
                    <a:cubicBezTo>
                      <a:pt x="54" y="12"/>
                      <a:pt x="44" y="20"/>
                      <a:pt x="37" y="15"/>
                    </a:cubicBezTo>
                    <a:cubicBezTo>
                      <a:pt x="31" y="12"/>
                      <a:pt x="24" y="0"/>
                      <a:pt x="16" y="5"/>
                    </a:cubicBezTo>
                  </a:path>
                </a:pathLst>
              </a:custGeom>
              <a:solidFill>
                <a:srgbClr val="D8D9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57" name="Freeform 21">
                <a:extLst>
                  <a:ext uri="{FF2B5EF4-FFF2-40B4-BE49-F238E27FC236}">
                    <a16:creationId xmlns:a16="http://schemas.microsoft.com/office/drawing/2014/main" id="{D01FEA13-B105-F1AA-DA82-3EE85E9FE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1104"/>
                <a:ext cx="694" cy="579"/>
              </a:xfrm>
              <a:custGeom>
                <a:avLst/>
                <a:gdLst>
                  <a:gd name="T0" fmla="*/ 18584 w 203"/>
                  <a:gd name="T1" fmla="*/ 3529 h 159"/>
                  <a:gd name="T2" fmla="*/ 15148 w 203"/>
                  <a:gd name="T3" fmla="*/ 16707 h 159"/>
                  <a:gd name="T4" fmla="*/ 15018 w 203"/>
                  <a:gd name="T5" fmla="*/ 19176 h 159"/>
                  <a:gd name="T6" fmla="*/ 12984 w 203"/>
                  <a:gd name="T7" fmla="*/ 19508 h 159"/>
                  <a:gd name="T8" fmla="*/ 11070 w 203"/>
                  <a:gd name="T9" fmla="*/ 20768 h 159"/>
                  <a:gd name="T10" fmla="*/ 10109 w 203"/>
                  <a:gd name="T11" fmla="*/ 21973 h 159"/>
                  <a:gd name="T12" fmla="*/ 9152 w 203"/>
                  <a:gd name="T13" fmla="*/ 20768 h 159"/>
                  <a:gd name="T14" fmla="*/ 8195 w 203"/>
                  <a:gd name="T15" fmla="*/ 21827 h 159"/>
                  <a:gd name="T16" fmla="*/ 7388 w 203"/>
                  <a:gd name="T17" fmla="*/ 20382 h 159"/>
                  <a:gd name="T18" fmla="*/ 7514 w 203"/>
                  <a:gd name="T19" fmla="*/ 20382 h 159"/>
                  <a:gd name="T20" fmla="*/ 7234 w 203"/>
                  <a:gd name="T21" fmla="*/ 20382 h 159"/>
                  <a:gd name="T22" fmla="*/ 7234 w 203"/>
                  <a:gd name="T23" fmla="*/ 20236 h 159"/>
                  <a:gd name="T24" fmla="*/ 7118 w 203"/>
                  <a:gd name="T25" fmla="*/ 20236 h 159"/>
                  <a:gd name="T26" fmla="*/ 7118 w 203"/>
                  <a:gd name="T27" fmla="*/ 17771 h 159"/>
                  <a:gd name="T28" fmla="*/ 6557 w 203"/>
                  <a:gd name="T29" fmla="*/ 17585 h 159"/>
                  <a:gd name="T30" fmla="*/ 6147 w 203"/>
                  <a:gd name="T31" fmla="*/ 16908 h 159"/>
                  <a:gd name="T32" fmla="*/ 5996 w 203"/>
                  <a:gd name="T33" fmla="*/ 15648 h 159"/>
                  <a:gd name="T34" fmla="*/ 4639 w 203"/>
                  <a:gd name="T35" fmla="*/ 15302 h 159"/>
                  <a:gd name="T36" fmla="*/ 3272 w 203"/>
                  <a:gd name="T37" fmla="*/ 14442 h 159"/>
                  <a:gd name="T38" fmla="*/ 3155 w 203"/>
                  <a:gd name="T39" fmla="*/ 14442 h 159"/>
                  <a:gd name="T40" fmla="*/ 4113 w 203"/>
                  <a:gd name="T41" fmla="*/ 15979 h 159"/>
                  <a:gd name="T42" fmla="*/ 5470 w 203"/>
                  <a:gd name="T43" fmla="*/ 17239 h 159"/>
                  <a:gd name="T44" fmla="*/ 5320 w 203"/>
                  <a:gd name="T45" fmla="*/ 17916 h 159"/>
                  <a:gd name="T46" fmla="*/ 3682 w 203"/>
                  <a:gd name="T47" fmla="*/ 18113 h 159"/>
                  <a:gd name="T48" fmla="*/ 4513 w 203"/>
                  <a:gd name="T49" fmla="*/ 19508 h 159"/>
                  <a:gd name="T50" fmla="*/ 3952 w 203"/>
                  <a:gd name="T51" fmla="*/ 19508 h 159"/>
                  <a:gd name="T52" fmla="*/ 4113 w 203"/>
                  <a:gd name="T53" fmla="*/ 20236 h 159"/>
                  <a:gd name="T54" fmla="*/ 3552 w 203"/>
                  <a:gd name="T55" fmla="*/ 20768 h 159"/>
                  <a:gd name="T56" fmla="*/ 3552 w 203"/>
                  <a:gd name="T57" fmla="*/ 21296 h 159"/>
                  <a:gd name="T58" fmla="*/ 3155 w 203"/>
                  <a:gd name="T59" fmla="*/ 21627 h 159"/>
                  <a:gd name="T60" fmla="*/ 3155 w 203"/>
                  <a:gd name="T61" fmla="*/ 22701 h 159"/>
                  <a:gd name="T62" fmla="*/ 2991 w 203"/>
                  <a:gd name="T63" fmla="*/ 22701 h 159"/>
                  <a:gd name="T64" fmla="*/ 2479 w 203"/>
                  <a:gd name="T65" fmla="*/ 23033 h 159"/>
                  <a:gd name="T66" fmla="*/ 2479 w 203"/>
                  <a:gd name="T67" fmla="*/ 24096 h 159"/>
                  <a:gd name="T68" fmla="*/ 1638 w 203"/>
                  <a:gd name="T69" fmla="*/ 24096 h 159"/>
                  <a:gd name="T70" fmla="*/ 677 w 203"/>
                  <a:gd name="T71" fmla="*/ 24293 h 159"/>
                  <a:gd name="T72" fmla="*/ 116 w 203"/>
                  <a:gd name="T73" fmla="*/ 25687 h 159"/>
                  <a:gd name="T74" fmla="*/ 0 w 203"/>
                  <a:gd name="T75" fmla="*/ 25687 h 159"/>
                  <a:gd name="T76" fmla="*/ 561 w 203"/>
                  <a:gd name="T77" fmla="*/ 27621 h 159"/>
                  <a:gd name="T78" fmla="*/ 1357 w 203"/>
                  <a:gd name="T79" fmla="*/ 27093 h 159"/>
                  <a:gd name="T80" fmla="*/ 1918 w 203"/>
                  <a:gd name="T81" fmla="*/ 27767 h 159"/>
                  <a:gd name="T82" fmla="*/ 2595 w 203"/>
                  <a:gd name="T83" fmla="*/ 27767 h 159"/>
                  <a:gd name="T84" fmla="*/ 3682 w 203"/>
                  <a:gd name="T85" fmla="*/ 27952 h 159"/>
                  <a:gd name="T86" fmla="*/ 3832 w 203"/>
                  <a:gd name="T87" fmla="*/ 26747 h 159"/>
                  <a:gd name="T88" fmla="*/ 4920 w 203"/>
                  <a:gd name="T89" fmla="*/ 27424 h 159"/>
                  <a:gd name="T90" fmla="*/ 8195 w 203"/>
                  <a:gd name="T91" fmla="*/ 27424 h 159"/>
                  <a:gd name="T92" fmla="*/ 8075 w 203"/>
                  <a:gd name="T93" fmla="*/ 27424 h 159"/>
                  <a:gd name="T94" fmla="*/ 9268 w 203"/>
                  <a:gd name="T95" fmla="*/ 26893 h 159"/>
                  <a:gd name="T96" fmla="*/ 10506 w 203"/>
                  <a:gd name="T97" fmla="*/ 27238 h 159"/>
                  <a:gd name="T98" fmla="*/ 13265 w 203"/>
                  <a:gd name="T99" fmla="*/ 26747 h 159"/>
                  <a:gd name="T100" fmla="*/ 14225 w 203"/>
                  <a:gd name="T101" fmla="*/ 26215 h 159"/>
                  <a:gd name="T102" fmla="*/ 15018 w 203"/>
                  <a:gd name="T103" fmla="*/ 25687 h 159"/>
                  <a:gd name="T104" fmla="*/ 15429 w 203"/>
                  <a:gd name="T105" fmla="*/ 24293 h 159"/>
                  <a:gd name="T106" fmla="*/ 16536 w 203"/>
                  <a:gd name="T107" fmla="*/ 24438 h 159"/>
                  <a:gd name="T108" fmla="*/ 17623 w 203"/>
                  <a:gd name="T109" fmla="*/ 22505 h 159"/>
                  <a:gd name="T110" fmla="*/ 17743 w 203"/>
                  <a:gd name="T111" fmla="*/ 21441 h 159"/>
                  <a:gd name="T112" fmla="*/ 17743 w 203"/>
                  <a:gd name="T113" fmla="*/ 15116 h 159"/>
                  <a:gd name="T114" fmla="*/ 19261 w 203"/>
                  <a:gd name="T115" fmla="*/ 5120 h 159"/>
                  <a:gd name="T116" fmla="*/ 27736 w 203"/>
                  <a:gd name="T117" fmla="*/ 874 h 159"/>
                  <a:gd name="T118" fmla="*/ 18584 w 203"/>
                  <a:gd name="T119" fmla="*/ 3529 h 15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203" h="159">
                    <a:moveTo>
                      <a:pt x="136" y="20"/>
                    </a:moveTo>
                    <a:cubicBezTo>
                      <a:pt x="110" y="40"/>
                      <a:pt x="111" y="95"/>
                      <a:pt x="111" y="95"/>
                    </a:cubicBezTo>
                    <a:cubicBezTo>
                      <a:pt x="111" y="100"/>
                      <a:pt x="112" y="105"/>
                      <a:pt x="110" y="109"/>
                    </a:cubicBezTo>
                    <a:cubicBezTo>
                      <a:pt x="107" y="115"/>
                      <a:pt x="97" y="120"/>
                      <a:pt x="95" y="111"/>
                    </a:cubicBezTo>
                    <a:cubicBezTo>
                      <a:pt x="92" y="116"/>
                      <a:pt x="86" y="124"/>
                      <a:pt x="81" y="118"/>
                    </a:cubicBezTo>
                    <a:cubicBezTo>
                      <a:pt x="82" y="117"/>
                      <a:pt x="80" y="124"/>
                      <a:pt x="74" y="125"/>
                    </a:cubicBezTo>
                    <a:cubicBezTo>
                      <a:pt x="69" y="125"/>
                      <a:pt x="67" y="118"/>
                      <a:pt x="67" y="118"/>
                    </a:cubicBezTo>
                    <a:cubicBezTo>
                      <a:pt x="67" y="118"/>
                      <a:pt x="63" y="125"/>
                      <a:pt x="60" y="124"/>
                    </a:cubicBezTo>
                    <a:cubicBezTo>
                      <a:pt x="58" y="123"/>
                      <a:pt x="56" y="118"/>
                      <a:pt x="54" y="116"/>
                    </a:cubicBezTo>
                    <a:cubicBezTo>
                      <a:pt x="54" y="116"/>
                      <a:pt x="54" y="116"/>
                      <a:pt x="55" y="116"/>
                    </a:cubicBezTo>
                    <a:cubicBezTo>
                      <a:pt x="54" y="116"/>
                      <a:pt x="53" y="116"/>
                      <a:pt x="53" y="116"/>
                    </a:cubicBezTo>
                    <a:cubicBezTo>
                      <a:pt x="53" y="116"/>
                      <a:pt x="53" y="115"/>
                      <a:pt x="53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49" y="112"/>
                      <a:pt x="51" y="104"/>
                      <a:pt x="52" y="101"/>
                    </a:cubicBezTo>
                    <a:cubicBezTo>
                      <a:pt x="51" y="101"/>
                      <a:pt x="49" y="101"/>
                      <a:pt x="48" y="100"/>
                    </a:cubicBezTo>
                    <a:cubicBezTo>
                      <a:pt x="47" y="99"/>
                      <a:pt x="46" y="97"/>
                      <a:pt x="45" y="96"/>
                    </a:cubicBezTo>
                    <a:cubicBezTo>
                      <a:pt x="44" y="93"/>
                      <a:pt x="41" y="91"/>
                      <a:pt x="44" y="89"/>
                    </a:cubicBezTo>
                    <a:cubicBezTo>
                      <a:pt x="41" y="88"/>
                      <a:pt x="37" y="88"/>
                      <a:pt x="34" y="87"/>
                    </a:cubicBezTo>
                    <a:cubicBezTo>
                      <a:pt x="31" y="86"/>
                      <a:pt x="25" y="85"/>
                      <a:pt x="24" y="82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5" y="86"/>
                      <a:pt x="27" y="88"/>
                      <a:pt x="30" y="91"/>
                    </a:cubicBezTo>
                    <a:cubicBezTo>
                      <a:pt x="33" y="93"/>
                      <a:pt x="37" y="95"/>
                      <a:pt x="40" y="98"/>
                    </a:cubicBezTo>
                    <a:cubicBezTo>
                      <a:pt x="42" y="100"/>
                      <a:pt x="42" y="101"/>
                      <a:pt x="39" y="102"/>
                    </a:cubicBezTo>
                    <a:cubicBezTo>
                      <a:pt x="35" y="102"/>
                      <a:pt x="31" y="102"/>
                      <a:pt x="27" y="103"/>
                    </a:cubicBezTo>
                    <a:cubicBezTo>
                      <a:pt x="27" y="106"/>
                      <a:pt x="32" y="108"/>
                      <a:pt x="33" y="111"/>
                    </a:cubicBezTo>
                    <a:cubicBezTo>
                      <a:pt x="32" y="110"/>
                      <a:pt x="31" y="111"/>
                      <a:pt x="29" y="111"/>
                    </a:cubicBezTo>
                    <a:cubicBezTo>
                      <a:pt x="28" y="113"/>
                      <a:pt x="30" y="114"/>
                      <a:pt x="30" y="115"/>
                    </a:cubicBezTo>
                    <a:cubicBezTo>
                      <a:pt x="28" y="117"/>
                      <a:pt x="25" y="116"/>
                      <a:pt x="26" y="118"/>
                    </a:cubicBezTo>
                    <a:cubicBezTo>
                      <a:pt x="26" y="120"/>
                      <a:pt x="27" y="120"/>
                      <a:pt x="26" y="121"/>
                    </a:cubicBezTo>
                    <a:cubicBezTo>
                      <a:pt x="26" y="122"/>
                      <a:pt x="24" y="123"/>
                      <a:pt x="23" y="123"/>
                    </a:cubicBezTo>
                    <a:cubicBezTo>
                      <a:pt x="25" y="125"/>
                      <a:pt x="24" y="127"/>
                      <a:pt x="23" y="129"/>
                    </a:cubicBezTo>
                    <a:cubicBezTo>
                      <a:pt x="23" y="129"/>
                      <a:pt x="22" y="129"/>
                      <a:pt x="22" y="129"/>
                    </a:cubicBezTo>
                    <a:cubicBezTo>
                      <a:pt x="21" y="130"/>
                      <a:pt x="19" y="131"/>
                      <a:pt x="18" y="131"/>
                    </a:cubicBezTo>
                    <a:cubicBezTo>
                      <a:pt x="17" y="133"/>
                      <a:pt x="20" y="135"/>
                      <a:pt x="18" y="137"/>
                    </a:cubicBezTo>
                    <a:cubicBezTo>
                      <a:pt x="17" y="138"/>
                      <a:pt x="14" y="138"/>
                      <a:pt x="12" y="137"/>
                    </a:cubicBezTo>
                    <a:cubicBezTo>
                      <a:pt x="10" y="137"/>
                      <a:pt x="7" y="137"/>
                      <a:pt x="5" y="138"/>
                    </a:cubicBezTo>
                    <a:cubicBezTo>
                      <a:pt x="6" y="140"/>
                      <a:pt x="4" y="147"/>
                      <a:pt x="1" y="146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2" y="149"/>
                      <a:pt x="4" y="153"/>
                      <a:pt x="4" y="157"/>
                    </a:cubicBezTo>
                    <a:cubicBezTo>
                      <a:pt x="6" y="155"/>
                      <a:pt x="7" y="153"/>
                      <a:pt x="10" y="154"/>
                    </a:cubicBezTo>
                    <a:cubicBezTo>
                      <a:pt x="12" y="155"/>
                      <a:pt x="12" y="158"/>
                      <a:pt x="14" y="158"/>
                    </a:cubicBezTo>
                    <a:cubicBezTo>
                      <a:pt x="15" y="158"/>
                      <a:pt x="18" y="157"/>
                      <a:pt x="19" y="158"/>
                    </a:cubicBezTo>
                    <a:cubicBezTo>
                      <a:pt x="22" y="158"/>
                      <a:pt x="25" y="158"/>
                      <a:pt x="27" y="159"/>
                    </a:cubicBezTo>
                    <a:cubicBezTo>
                      <a:pt x="25" y="157"/>
                      <a:pt x="25" y="152"/>
                      <a:pt x="28" y="152"/>
                    </a:cubicBezTo>
                    <a:cubicBezTo>
                      <a:pt x="31" y="152"/>
                      <a:pt x="34" y="155"/>
                      <a:pt x="36" y="156"/>
                    </a:cubicBezTo>
                    <a:cubicBezTo>
                      <a:pt x="33" y="149"/>
                      <a:pt x="57" y="156"/>
                      <a:pt x="60" y="156"/>
                    </a:cubicBezTo>
                    <a:cubicBezTo>
                      <a:pt x="60" y="156"/>
                      <a:pt x="59" y="156"/>
                      <a:pt x="59" y="156"/>
                    </a:cubicBezTo>
                    <a:cubicBezTo>
                      <a:pt x="62" y="152"/>
                      <a:pt x="64" y="152"/>
                      <a:pt x="68" y="153"/>
                    </a:cubicBezTo>
                    <a:cubicBezTo>
                      <a:pt x="71" y="154"/>
                      <a:pt x="73" y="155"/>
                      <a:pt x="77" y="155"/>
                    </a:cubicBezTo>
                    <a:cubicBezTo>
                      <a:pt x="84" y="154"/>
                      <a:pt x="90" y="151"/>
                      <a:pt x="97" y="152"/>
                    </a:cubicBezTo>
                    <a:cubicBezTo>
                      <a:pt x="94" y="148"/>
                      <a:pt x="102" y="146"/>
                      <a:pt x="104" y="149"/>
                    </a:cubicBezTo>
                    <a:cubicBezTo>
                      <a:pt x="104" y="144"/>
                      <a:pt x="107" y="144"/>
                      <a:pt x="110" y="146"/>
                    </a:cubicBezTo>
                    <a:cubicBezTo>
                      <a:pt x="106" y="144"/>
                      <a:pt x="111" y="139"/>
                      <a:pt x="113" y="138"/>
                    </a:cubicBezTo>
                    <a:cubicBezTo>
                      <a:pt x="115" y="137"/>
                      <a:pt x="119" y="137"/>
                      <a:pt x="121" y="139"/>
                    </a:cubicBezTo>
                    <a:cubicBezTo>
                      <a:pt x="125" y="138"/>
                      <a:pt x="128" y="131"/>
                      <a:pt x="129" y="128"/>
                    </a:cubicBezTo>
                    <a:cubicBezTo>
                      <a:pt x="130" y="126"/>
                      <a:pt x="130" y="124"/>
                      <a:pt x="130" y="122"/>
                    </a:cubicBezTo>
                    <a:cubicBezTo>
                      <a:pt x="133" y="115"/>
                      <a:pt x="130" y="105"/>
                      <a:pt x="130" y="86"/>
                    </a:cubicBezTo>
                    <a:cubicBezTo>
                      <a:pt x="129" y="63"/>
                      <a:pt x="131" y="49"/>
                      <a:pt x="141" y="29"/>
                    </a:cubicBezTo>
                    <a:cubicBezTo>
                      <a:pt x="152" y="10"/>
                      <a:pt x="185" y="3"/>
                      <a:pt x="203" y="5"/>
                    </a:cubicBezTo>
                    <a:cubicBezTo>
                      <a:pt x="188" y="0"/>
                      <a:pt x="162" y="0"/>
                      <a:pt x="136" y="20"/>
                    </a:cubicBezTo>
                    <a:close/>
                  </a:path>
                </a:pathLst>
              </a:custGeom>
              <a:solidFill>
                <a:srgbClr val="EC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58" name="Freeform 22">
                <a:extLst>
                  <a:ext uri="{FF2B5EF4-FFF2-40B4-BE49-F238E27FC236}">
                    <a16:creationId xmlns:a16="http://schemas.microsoft.com/office/drawing/2014/main" id="{AFB18865-292F-ED7F-9012-6D72C3B1A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" y="1159"/>
                <a:ext cx="205" cy="244"/>
              </a:xfrm>
              <a:custGeom>
                <a:avLst/>
                <a:gdLst>
                  <a:gd name="T0" fmla="*/ 6140 w 60"/>
                  <a:gd name="T1" fmla="*/ 1060 h 67"/>
                  <a:gd name="T2" fmla="*/ 4507 w 60"/>
                  <a:gd name="T3" fmla="*/ 874 h 67"/>
                  <a:gd name="T4" fmla="*/ 1237 w 60"/>
                  <a:gd name="T5" fmla="*/ 4203 h 67"/>
                  <a:gd name="T6" fmla="*/ 560 w 60"/>
                  <a:gd name="T7" fmla="*/ 8595 h 67"/>
                  <a:gd name="T8" fmla="*/ 560 w 60"/>
                  <a:gd name="T9" fmla="*/ 8595 h 67"/>
                  <a:gd name="T10" fmla="*/ 0 w 60"/>
                  <a:gd name="T11" fmla="*/ 9323 h 67"/>
                  <a:gd name="T12" fmla="*/ 560 w 60"/>
                  <a:gd name="T13" fmla="*/ 10186 h 67"/>
                  <a:gd name="T14" fmla="*/ 1353 w 60"/>
                  <a:gd name="T15" fmla="*/ 11792 h 67"/>
                  <a:gd name="T16" fmla="*/ 2709 w 60"/>
                  <a:gd name="T17" fmla="*/ 10583 h 67"/>
                  <a:gd name="T18" fmla="*/ 2593 w 60"/>
                  <a:gd name="T19" fmla="*/ 11060 h 67"/>
                  <a:gd name="T20" fmla="*/ 4226 w 60"/>
                  <a:gd name="T21" fmla="*/ 11060 h 67"/>
                  <a:gd name="T22" fmla="*/ 4226 w 60"/>
                  <a:gd name="T23" fmla="*/ 11060 h 67"/>
                  <a:gd name="T24" fmla="*/ 4226 w 60"/>
                  <a:gd name="T25" fmla="*/ 11260 h 67"/>
                  <a:gd name="T26" fmla="*/ 6140 w 60"/>
                  <a:gd name="T27" fmla="*/ 1060 h 6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0" h="67">
                    <a:moveTo>
                      <a:pt x="45" y="6"/>
                    </a:moveTo>
                    <a:cubicBezTo>
                      <a:pt x="41" y="0"/>
                      <a:pt x="34" y="4"/>
                      <a:pt x="33" y="5"/>
                    </a:cubicBezTo>
                    <a:cubicBezTo>
                      <a:pt x="24" y="10"/>
                      <a:pt x="14" y="13"/>
                      <a:pt x="9" y="24"/>
                    </a:cubicBezTo>
                    <a:cubicBezTo>
                      <a:pt x="6" y="32"/>
                      <a:pt x="11" y="44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3" y="50"/>
                      <a:pt x="1" y="51"/>
                      <a:pt x="0" y="53"/>
                    </a:cubicBezTo>
                    <a:cubicBezTo>
                      <a:pt x="4" y="52"/>
                      <a:pt x="6" y="55"/>
                      <a:pt x="4" y="58"/>
                    </a:cubicBezTo>
                    <a:cubicBezTo>
                      <a:pt x="8" y="56"/>
                      <a:pt x="5" y="66"/>
                      <a:pt x="10" y="67"/>
                    </a:cubicBezTo>
                    <a:cubicBezTo>
                      <a:pt x="14" y="67"/>
                      <a:pt x="19" y="63"/>
                      <a:pt x="20" y="60"/>
                    </a:cubicBezTo>
                    <a:cubicBezTo>
                      <a:pt x="20" y="62"/>
                      <a:pt x="20" y="63"/>
                      <a:pt x="19" y="63"/>
                    </a:cubicBezTo>
                    <a:cubicBezTo>
                      <a:pt x="23" y="63"/>
                      <a:pt x="27" y="66"/>
                      <a:pt x="31" y="63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52" y="56"/>
                      <a:pt x="60" y="22"/>
                      <a:pt x="45" y="6"/>
                    </a:cubicBezTo>
                    <a:close/>
                  </a:path>
                </a:pathLst>
              </a:custGeom>
              <a:solidFill>
                <a:srgbClr val="EC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59" name="Freeform 23">
                <a:extLst>
                  <a:ext uri="{FF2B5EF4-FFF2-40B4-BE49-F238E27FC236}">
                    <a16:creationId xmlns:a16="http://schemas.microsoft.com/office/drawing/2014/main" id="{179E146E-2A9A-FDBE-A408-251A61B902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6" y="1410"/>
                <a:ext cx="85" cy="91"/>
              </a:xfrm>
              <a:custGeom>
                <a:avLst/>
                <a:gdLst>
                  <a:gd name="T0" fmla="*/ 0 w 25"/>
                  <a:gd name="T1" fmla="*/ 4386 h 25"/>
                  <a:gd name="T2" fmla="*/ 3342 w 25"/>
                  <a:gd name="T3" fmla="*/ 1591 h 25"/>
                  <a:gd name="T4" fmla="*/ 0 w 25"/>
                  <a:gd name="T5" fmla="*/ 4386 h 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5" h="25">
                    <a:moveTo>
                      <a:pt x="0" y="25"/>
                    </a:moveTo>
                    <a:cubicBezTo>
                      <a:pt x="5" y="10"/>
                      <a:pt x="11" y="3"/>
                      <a:pt x="25" y="9"/>
                    </a:cubicBezTo>
                    <a:cubicBezTo>
                      <a:pt x="19" y="3"/>
                      <a:pt x="2" y="0"/>
                      <a:pt x="0" y="25"/>
                    </a:cubicBezTo>
                    <a:close/>
                  </a:path>
                </a:pathLst>
              </a:custGeom>
              <a:solidFill>
                <a:srgbClr val="D0D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60" name="Freeform 24">
                <a:extLst>
                  <a:ext uri="{FF2B5EF4-FFF2-40B4-BE49-F238E27FC236}">
                    <a16:creationId xmlns:a16="http://schemas.microsoft.com/office/drawing/2014/main" id="{2FFCA30F-AD20-6838-C004-D78716C6B3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7" y="1476"/>
                <a:ext cx="48" cy="51"/>
              </a:xfrm>
              <a:custGeom>
                <a:avLst/>
                <a:gdLst>
                  <a:gd name="T0" fmla="*/ 0 w 14"/>
                  <a:gd name="T1" fmla="*/ 2124 h 14"/>
                  <a:gd name="T2" fmla="*/ 1656 w 14"/>
                  <a:gd name="T3" fmla="*/ 0 h 14"/>
                  <a:gd name="T4" fmla="*/ 0 w 14"/>
                  <a:gd name="T5" fmla="*/ 2124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14">
                    <a:moveTo>
                      <a:pt x="0" y="12"/>
                    </a:moveTo>
                    <a:cubicBezTo>
                      <a:pt x="8" y="14"/>
                      <a:pt x="12" y="6"/>
                      <a:pt x="12" y="0"/>
                    </a:cubicBezTo>
                    <a:cubicBezTo>
                      <a:pt x="14" y="7"/>
                      <a:pt x="12" y="14"/>
                      <a:pt x="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61" name="Freeform 25">
                <a:extLst>
                  <a:ext uri="{FF2B5EF4-FFF2-40B4-BE49-F238E27FC236}">
                    <a16:creationId xmlns:a16="http://schemas.microsoft.com/office/drawing/2014/main" id="{020392D7-B7FB-4A6A-A5E4-44D8F5147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1" y="1188"/>
                <a:ext cx="110" cy="197"/>
              </a:xfrm>
              <a:custGeom>
                <a:avLst/>
                <a:gdLst>
                  <a:gd name="T0" fmla="*/ 2802 w 32"/>
                  <a:gd name="T1" fmla="*/ 533 h 54"/>
                  <a:gd name="T2" fmla="*/ 1134 w 32"/>
                  <a:gd name="T3" fmla="*/ 2141 h 54"/>
                  <a:gd name="T4" fmla="*/ 285 w 32"/>
                  <a:gd name="T5" fmla="*/ 3885 h 54"/>
                  <a:gd name="T6" fmla="*/ 567 w 32"/>
                  <a:gd name="T7" fmla="*/ 5684 h 54"/>
                  <a:gd name="T8" fmla="*/ 117 w 32"/>
                  <a:gd name="T9" fmla="*/ 6216 h 54"/>
                  <a:gd name="T10" fmla="*/ 567 w 32"/>
                  <a:gd name="T11" fmla="*/ 7092 h 54"/>
                  <a:gd name="T12" fmla="*/ 684 w 32"/>
                  <a:gd name="T13" fmla="*/ 8157 h 54"/>
                  <a:gd name="T14" fmla="*/ 853 w 32"/>
                  <a:gd name="T15" fmla="*/ 9569 h 54"/>
                  <a:gd name="T16" fmla="*/ 1832 w 32"/>
                  <a:gd name="T17" fmla="*/ 8836 h 54"/>
                  <a:gd name="T18" fmla="*/ 2114 w 32"/>
                  <a:gd name="T19" fmla="*/ 7092 h 54"/>
                  <a:gd name="T20" fmla="*/ 2637 w 32"/>
                  <a:gd name="T21" fmla="*/ 5483 h 54"/>
                  <a:gd name="T22" fmla="*/ 3083 w 32"/>
                  <a:gd name="T23" fmla="*/ 2820 h 54"/>
                  <a:gd name="T24" fmla="*/ 4067 w 32"/>
                  <a:gd name="T25" fmla="*/ 4418 h 54"/>
                  <a:gd name="T26" fmla="*/ 4067 w 32"/>
                  <a:gd name="T27" fmla="*/ 1598 h 54"/>
                  <a:gd name="T28" fmla="*/ 2932 w 32"/>
                  <a:gd name="T29" fmla="*/ 533 h 5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2" h="54">
                    <a:moveTo>
                      <a:pt x="20" y="3"/>
                    </a:moveTo>
                    <a:cubicBezTo>
                      <a:pt x="14" y="4"/>
                      <a:pt x="13" y="8"/>
                      <a:pt x="8" y="12"/>
                    </a:cubicBezTo>
                    <a:cubicBezTo>
                      <a:pt x="4" y="15"/>
                      <a:pt x="0" y="17"/>
                      <a:pt x="2" y="22"/>
                    </a:cubicBezTo>
                    <a:cubicBezTo>
                      <a:pt x="4" y="25"/>
                      <a:pt x="7" y="29"/>
                      <a:pt x="4" y="32"/>
                    </a:cubicBezTo>
                    <a:cubicBezTo>
                      <a:pt x="4" y="33"/>
                      <a:pt x="1" y="34"/>
                      <a:pt x="1" y="35"/>
                    </a:cubicBezTo>
                    <a:cubicBezTo>
                      <a:pt x="0" y="37"/>
                      <a:pt x="3" y="39"/>
                      <a:pt x="4" y="40"/>
                    </a:cubicBezTo>
                    <a:cubicBezTo>
                      <a:pt x="0" y="42"/>
                      <a:pt x="2" y="43"/>
                      <a:pt x="5" y="46"/>
                    </a:cubicBezTo>
                    <a:cubicBezTo>
                      <a:pt x="7" y="48"/>
                      <a:pt x="8" y="51"/>
                      <a:pt x="6" y="54"/>
                    </a:cubicBezTo>
                    <a:cubicBezTo>
                      <a:pt x="8" y="52"/>
                      <a:pt x="10" y="51"/>
                      <a:pt x="13" y="50"/>
                    </a:cubicBezTo>
                    <a:cubicBezTo>
                      <a:pt x="8" y="46"/>
                      <a:pt x="7" y="39"/>
                      <a:pt x="15" y="40"/>
                    </a:cubicBezTo>
                    <a:cubicBezTo>
                      <a:pt x="12" y="37"/>
                      <a:pt x="17" y="30"/>
                      <a:pt x="19" y="31"/>
                    </a:cubicBezTo>
                    <a:cubicBezTo>
                      <a:pt x="14" y="30"/>
                      <a:pt x="18" y="18"/>
                      <a:pt x="22" y="16"/>
                    </a:cubicBezTo>
                    <a:cubicBezTo>
                      <a:pt x="27" y="15"/>
                      <a:pt x="28" y="21"/>
                      <a:pt x="29" y="25"/>
                    </a:cubicBezTo>
                    <a:cubicBezTo>
                      <a:pt x="30" y="20"/>
                      <a:pt x="32" y="14"/>
                      <a:pt x="29" y="9"/>
                    </a:cubicBezTo>
                    <a:cubicBezTo>
                      <a:pt x="28" y="6"/>
                      <a:pt x="25" y="0"/>
                      <a:pt x="21" y="3"/>
                    </a:cubicBezTo>
                  </a:path>
                </a:pathLst>
              </a:custGeom>
              <a:solidFill>
                <a:srgbClr val="D8D9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62" name="Freeform 26">
                <a:extLst>
                  <a:ext uri="{FF2B5EF4-FFF2-40B4-BE49-F238E27FC236}">
                    <a16:creationId xmlns:a16="http://schemas.microsoft.com/office/drawing/2014/main" id="{3D4ED2D6-322A-9A31-539E-0511DE6D57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1035"/>
                <a:ext cx="45" cy="149"/>
              </a:xfrm>
              <a:custGeom>
                <a:avLst/>
                <a:gdLst>
                  <a:gd name="T0" fmla="*/ 121 w 13"/>
                  <a:gd name="T1" fmla="*/ 1203 h 41"/>
                  <a:gd name="T2" fmla="*/ 993 w 13"/>
                  <a:gd name="T3" fmla="*/ 2973 h 41"/>
                  <a:gd name="T4" fmla="*/ 1869 w 13"/>
                  <a:gd name="T5" fmla="*/ 6102 h 41"/>
                  <a:gd name="T6" fmla="*/ 993 w 13"/>
                  <a:gd name="T7" fmla="*/ 7145 h 41"/>
                  <a:gd name="T8" fmla="*/ 575 w 13"/>
                  <a:gd name="T9" fmla="*/ 5230 h 41"/>
                  <a:gd name="T10" fmla="*/ 706 w 13"/>
                  <a:gd name="T11" fmla="*/ 4517 h 41"/>
                  <a:gd name="T12" fmla="*/ 287 w 13"/>
                  <a:gd name="T13" fmla="*/ 3118 h 41"/>
                  <a:gd name="T14" fmla="*/ 0 w 13"/>
                  <a:gd name="T15" fmla="*/ 1388 h 4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" h="41">
                    <a:moveTo>
                      <a:pt x="1" y="7"/>
                    </a:moveTo>
                    <a:cubicBezTo>
                      <a:pt x="7" y="0"/>
                      <a:pt x="6" y="13"/>
                      <a:pt x="7" y="17"/>
                    </a:cubicBezTo>
                    <a:cubicBezTo>
                      <a:pt x="7" y="23"/>
                      <a:pt x="10" y="30"/>
                      <a:pt x="13" y="35"/>
                    </a:cubicBezTo>
                    <a:cubicBezTo>
                      <a:pt x="10" y="35"/>
                      <a:pt x="8" y="39"/>
                      <a:pt x="7" y="41"/>
                    </a:cubicBezTo>
                    <a:cubicBezTo>
                      <a:pt x="6" y="37"/>
                      <a:pt x="11" y="27"/>
                      <a:pt x="4" y="30"/>
                    </a:cubicBezTo>
                    <a:cubicBezTo>
                      <a:pt x="4" y="29"/>
                      <a:pt x="5" y="27"/>
                      <a:pt x="5" y="26"/>
                    </a:cubicBezTo>
                    <a:cubicBezTo>
                      <a:pt x="5" y="23"/>
                      <a:pt x="3" y="21"/>
                      <a:pt x="2" y="18"/>
                    </a:cubicBezTo>
                    <a:cubicBezTo>
                      <a:pt x="1" y="14"/>
                      <a:pt x="4" y="11"/>
                      <a:pt x="0" y="8"/>
                    </a:cubicBezTo>
                  </a:path>
                </a:pathLst>
              </a:custGeom>
              <a:solidFill>
                <a:srgbClr val="EC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63" name="Freeform 27">
                <a:extLst>
                  <a:ext uri="{FF2B5EF4-FFF2-40B4-BE49-F238E27FC236}">
                    <a16:creationId xmlns:a16="http://schemas.microsoft.com/office/drawing/2014/main" id="{C7823FDE-29B8-D2E8-8169-766D1471E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1" y="1337"/>
                <a:ext cx="151" cy="292"/>
              </a:xfrm>
              <a:custGeom>
                <a:avLst/>
                <a:gdLst>
                  <a:gd name="T0" fmla="*/ 117 w 44"/>
                  <a:gd name="T1" fmla="*/ 14202 h 80"/>
                  <a:gd name="T2" fmla="*/ 1095 w 44"/>
                  <a:gd name="T3" fmla="*/ 11523 h 80"/>
                  <a:gd name="T4" fmla="*/ 2344 w 44"/>
                  <a:gd name="T5" fmla="*/ 7632 h 80"/>
                  <a:gd name="T6" fmla="*/ 4286 w 44"/>
                  <a:gd name="T7" fmla="*/ 3745 h 80"/>
                  <a:gd name="T8" fmla="*/ 6102 w 44"/>
                  <a:gd name="T9" fmla="*/ 0 h 80"/>
                  <a:gd name="T10" fmla="*/ 4571 w 44"/>
                  <a:gd name="T11" fmla="*/ 4811 h 80"/>
                  <a:gd name="T12" fmla="*/ 2509 w 44"/>
                  <a:gd name="T13" fmla="*/ 9045 h 80"/>
                  <a:gd name="T14" fmla="*/ 1095 w 44"/>
                  <a:gd name="T15" fmla="*/ 12257 h 80"/>
                  <a:gd name="T16" fmla="*/ 117 w 44"/>
                  <a:gd name="T17" fmla="*/ 14202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" h="80">
                    <a:moveTo>
                      <a:pt x="1" y="80"/>
                    </a:moveTo>
                    <a:cubicBezTo>
                      <a:pt x="0" y="75"/>
                      <a:pt x="5" y="71"/>
                      <a:pt x="8" y="65"/>
                    </a:cubicBezTo>
                    <a:cubicBezTo>
                      <a:pt x="11" y="58"/>
                      <a:pt x="14" y="49"/>
                      <a:pt x="17" y="43"/>
                    </a:cubicBezTo>
                    <a:cubicBezTo>
                      <a:pt x="20" y="37"/>
                      <a:pt x="25" y="31"/>
                      <a:pt x="31" y="21"/>
                    </a:cubicBezTo>
                    <a:cubicBezTo>
                      <a:pt x="37" y="12"/>
                      <a:pt x="42" y="4"/>
                      <a:pt x="44" y="0"/>
                    </a:cubicBezTo>
                    <a:cubicBezTo>
                      <a:pt x="44" y="5"/>
                      <a:pt x="36" y="19"/>
                      <a:pt x="33" y="27"/>
                    </a:cubicBezTo>
                    <a:cubicBezTo>
                      <a:pt x="29" y="35"/>
                      <a:pt x="21" y="43"/>
                      <a:pt x="18" y="51"/>
                    </a:cubicBezTo>
                    <a:cubicBezTo>
                      <a:pt x="14" y="60"/>
                      <a:pt x="11" y="64"/>
                      <a:pt x="8" y="69"/>
                    </a:cubicBezTo>
                    <a:cubicBezTo>
                      <a:pt x="5" y="73"/>
                      <a:pt x="1" y="76"/>
                      <a:pt x="1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64" name="Freeform 28">
                <a:extLst>
                  <a:ext uri="{FF2B5EF4-FFF2-40B4-BE49-F238E27FC236}">
                    <a16:creationId xmlns:a16="http://schemas.microsoft.com/office/drawing/2014/main" id="{F5A0FDEB-B4B7-3DF6-63A5-52F0A4FF9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6" y="1184"/>
                <a:ext cx="431" cy="499"/>
              </a:xfrm>
              <a:custGeom>
                <a:avLst/>
                <a:gdLst>
                  <a:gd name="T0" fmla="*/ 17247 w 126"/>
                  <a:gd name="T1" fmla="*/ 0 h 137"/>
                  <a:gd name="T2" fmla="*/ 16686 w 126"/>
                  <a:gd name="T3" fmla="*/ 331 h 137"/>
                  <a:gd name="T4" fmla="*/ 14370 w 126"/>
                  <a:gd name="T5" fmla="*/ 5121 h 137"/>
                  <a:gd name="T6" fmla="*/ 13573 w 126"/>
                  <a:gd name="T7" fmla="*/ 14063 h 137"/>
                  <a:gd name="T8" fmla="*/ 13128 w 126"/>
                  <a:gd name="T9" fmla="*/ 17447 h 137"/>
                  <a:gd name="T10" fmla="*/ 11093 w 126"/>
                  <a:gd name="T11" fmla="*/ 18306 h 137"/>
                  <a:gd name="T12" fmla="*/ 10683 w 126"/>
                  <a:gd name="T13" fmla="*/ 20058 h 137"/>
                  <a:gd name="T14" fmla="*/ 10005 w 126"/>
                  <a:gd name="T15" fmla="*/ 20922 h 137"/>
                  <a:gd name="T16" fmla="*/ 9325 w 126"/>
                  <a:gd name="T17" fmla="*/ 21453 h 137"/>
                  <a:gd name="T18" fmla="*/ 6961 w 126"/>
                  <a:gd name="T19" fmla="*/ 21308 h 137"/>
                  <a:gd name="T20" fmla="*/ 6448 w 126"/>
                  <a:gd name="T21" fmla="*/ 22368 h 137"/>
                  <a:gd name="T22" fmla="*/ 5603 w 126"/>
                  <a:gd name="T23" fmla="*/ 22368 h 137"/>
                  <a:gd name="T24" fmla="*/ 3557 w 126"/>
                  <a:gd name="T25" fmla="*/ 22182 h 137"/>
                  <a:gd name="T26" fmla="*/ 2316 w 126"/>
                  <a:gd name="T27" fmla="*/ 21650 h 137"/>
                  <a:gd name="T28" fmla="*/ 280 w 126"/>
                  <a:gd name="T29" fmla="*/ 22714 h 137"/>
                  <a:gd name="T30" fmla="*/ 0 w 126"/>
                  <a:gd name="T31" fmla="*/ 23919 h 137"/>
                  <a:gd name="T32" fmla="*/ 958 w 126"/>
                  <a:gd name="T33" fmla="*/ 24120 h 137"/>
                  <a:gd name="T34" fmla="*/ 1078 w 126"/>
                  <a:gd name="T35" fmla="*/ 22899 h 137"/>
                  <a:gd name="T36" fmla="*/ 2199 w 126"/>
                  <a:gd name="T37" fmla="*/ 23573 h 137"/>
                  <a:gd name="T38" fmla="*/ 1919 w 126"/>
                  <a:gd name="T39" fmla="*/ 23242 h 137"/>
                  <a:gd name="T40" fmla="*/ 2877 w 126"/>
                  <a:gd name="T41" fmla="*/ 22899 h 137"/>
                  <a:gd name="T42" fmla="*/ 3161 w 126"/>
                  <a:gd name="T43" fmla="*/ 23045 h 137"/>
                  <a:gd name="T44" fmla="*/ 4118 w 126"/>
                  <a:gd name="T45" fmla="*/ 23242 h 137"/>
                  <a:gd name="T46" fmla="*/ 4118 w 126"/>
                  <a:gd name="T47" fmla="*/ 23242 h 137"/>
                  <a:gd name="T48" fmla="*/ 5323 w 126"/>
                  <a:gd name="T49" fmla="*/ 23045 h 137"/>
                  <a:gd name="T50" fmla="*/ 5767 w 126"/>
                  <a:gd name="T51" fmla="*/ 23045 h 137"/>
                  <a:gd name="T52" fmla="*/ 6048 w 126"/>
                  <a:gd name="T53" fmla="*/ 23045 h 137"/>
                  <a:gd name="T54" fmla="*/ 6284 w 126"/>
                  <a:gd name="T55" fmla="*/ 22899 h 137"/>
                  <a:gd name="T56" fmla="*/ 8483 w 126"/>
                  <a:gd name="T57" fmla="*/ 23242 h 137"/>
                  <a:gd name="T58" fmla="*/ 10402 w 126"/>
                  <a:gd name="T59" fmla="*/ 22899 h 137"/>
                  <a:gd name="T60" fmla="*/ 10532 w 126"/>
                  <a:gd name="T61" fmla="*/ 22899 h 137"/>
                  <a:gd name="T62" fmla="*/ 10813 w 126"/>
                  <a:gd name="T63" fmla="*/ 22182 h 137"/>
                  <a:gd name="T64" fmla="*/ 10813 w 126"/>
                  <a:gd name="T65" fmla="*/ 21981 h 137"/>
                  <a:gd name="T66" fmla="*/ 10813 w 126"/>
                  <a:gd name="T67" fmla="*/ 21981 h 137"/>
                  <a:gd name="T68" fmla="*/ 11360 w 126"/>
                  <a:gd name="T69" fmla="*/ 22182 h 137"/>
                  <a:gd name="T70" fmla="*/ 11490 w 126"/>
                  <a:gd name="T71" fmla="*/ 21981 h 137"/>
                  <a:gd name="T72" fmla="*/ 11490 w 126"/>
                  <a:gd name="T73" fmla="*/ 21981 h 137"/>
                  <a:gd name="T74" fmla="*/ 11924 w 126"/>
                  <a:gd name="T75" fmla="*/ 21650 h 137"/>
                  <a:gd name="T76" fmla="*/ 11924 w 126"/>
                  <a:gd name="T77" fmla="*/ 21308 h 137"/>
                  <a:gd name="T78" fmla="*/ 12331 w 126"/>
                  <a:gd name="T79" fmla="*/ 20922 h 137"/>
                  <a:gd name="T80" fmla="*/ 12732 w 126"/>
                  <a:gd name="T81" fmla="*/ 20444 h 137"/>
                  <a:gd name="T82" fmla="*/ 13806 w 126"/>
                  <a:gd name="T83" fmla="*/ 20590 h 137"/>
                  <a:gd name="T84" fmla="*/ 13970 w 126"/>
                  <a:gd name="T85" fmla="*/ 20590 h 137"/>
                  <a:gd name="T86" fmla="*/ 15047 w 126"/>
                  <a:gd name="T87" fmla="*/ 17778 h 137"/>
                  <a:gd name="T88" fmla="*/ 15047 w 126"/>
                  <a:gd name="T89" fmla="*/ 17592 h 137"/>
                  <a:gd name="T90" fmla="*/ 15212 w 126"/>
                  <a:gd name="T91" fmla="*/ 17447 h 137"/>
                  <a:gd name="T92" fmla="*/ 15212 w 126"/>
                  <a:gd name="T93" fmla="*/ 16915 h 137"/>
                  <a:gd name="T94" fmla="*/ 15047 w 126"/>
                  <a:gd name="T95" fmla="*/ 11262 h 137"/>
                  <a:gd name="T96" fmla="*/ 16570 w 126"/>
                  <a:gd name="T97" fmla="*/ 1206 h 137"/>
                  <a:gd name="T98" fmla="*/ 17247 w 126"/>
                  <a:gd name="T99" fmla="*/ 0 h 13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26" h="137">
                    <a:moveTo>
                      <a:pt x="126" y="0"/>
                    </a:moveTo>
                    <a:cubicBezTo>
                      <a:pt x="125" y="1"/>
                      <a:pt x="123" y="2"/>
                      <a:pt x="122" y="2"/>
                    </a:cubicBezTo>
                    <a:cubicBezTo>
                      <a:pt x="114" y="7"/>
                      <a:pt x="108" y="21"/>
                      <a:pt x="105" y="29"/>
                    </a:cubicBezTo>
                    <a:cubicBezTo>
                      <a:pt x="99" y="44"/>
                      <a:pt x="99" y="64"/>
                      <a:pt x="99" y="80"/>
                    </a:cubicBezTo>
                    <a:cubicBezTo>
                      <a:pt x="99" y="86"/>
                      <a:pt x="100" y="94"/>
                      <a:pt x="96" y="99"/>
                    </a:cubicBezTo>
                    <a:cubicBezTo>
                      <a:pt x="94" y="103"/>
                      <a:pt x="84" y="111"/>
                      <a:pt x="81" y="104"/>
                    </a:cubicBezTo>
                    <a:cubicBezTo>
                      <a:pt x="82" y="107"/>
                      <a:pt x="81" y="113"/>
                      <a:pt x="78" y="114"/>
                    </a:cubicBezTo>
                    <a:cubicBezTo>
                      <a:pt x="77" y="118"/>
                      <a:pt x="74" y="118"/>
                      <a:pt x="73" y="119"/>
                    </a:cubicBezTo>
                    <a:cubicBezTo>
                      <a:pt x="72" y="119"/>
                      <a:pt x="69" y="122"/>
                      <a:pt x="68" y="122"/>
                    </a:cubicBezTo>
                    <a:cubicBezTo>
                      <a:pt x="62" y="125"/>
                      <a:pt x="55" y="118"/>
                      <a:pt x="51" y="121"/>
                    </a:cubicBezTo>
                    <a:cubicBezTo>
                      <a:pt x="49" y="122"/>
                      <a:pt x="50" y="125"/>
                      <a:pt x="47" y="127"/>
                    </a:cubicBezTo>
                    <a:cubicBezTo>
                      <a:pt x="46" y="127"/>
                      <a:pt x="42" y="127"/>
                      <a:pt x="41" y="127"/>
                    </a:cubicBezTo>
                    <a:cubicBezTo>
                      <a:pt x="36" y="127"/>
                      <a:pt x="31" y="128"/>
                      <a:pt x="26" y="126"/>
                    </a:cubicBezTo>
                    <a:cubicBezTo>
                      <a:pt x="22" y="125"/>
                      <a:pt x="20" y="123"/>
                      <a:pt x="17" y="123"/>
                    </a:cubicBezTo>
                    <a:cubicBezTo>
                      <a:pt x="10" y="122"/>
                      <a:pt x="4" y="122"/>
                      <a:pt x="2" y="129"/>
                    </a:cubicBezTo>
                    <a:cubicBezTo>
                      <a:pt x="1" y="132"/>
                      <a:pt x="1" y="134"/>
                      <a:pt x="0" y="136"/>
                    </a:cubicBezTo>
                    <a:cubicBezTo>
                      <a:pt x="2" y="136"/>
                      <a:pt x="5" y="136"/>
                      <a:pt x="7" y="137"/>
                    </a:cubicBezTo>
                    <a:cubicBezTo>
                      <a:pt x="5" y="135"/>
                      <a:pt x="5" y="130"/>
                      <a:pt x="8" y="130"/>
                    </a:cubicBezTo>
                    <a:cubicBezTo>
                      <a:pt x="10" y="130"/>
                      <a:pt x="14" y="133"/>
                      <a:pt x="16" y="134"/>
                    </a:cubicBezTo>
                    <a:cubicBezTo>
                      <a:pt x="14" y="132"/>
                      <a:pt x="14" y="132"/>
                      <a:pt x="14" y="132"/>
                    </a:cubicBezTo>
                    <a:cubicBezTo>
                      <a:pt x="16" y="130"/>
                      <a:pt x="18" y="129"/>
                      <a:pt x="21" y="130"/>
                    </a:cubicBezTo>
                    <a:cubicBezTo>
                      <a:pt x="22" y="130"/>
                      <a:pt x="23" y="131"/>
                      <a:pt x="23" y="131"/>
                    </a:cubicBezTo>
                    <a:cubicBezTo>
                      <a:pt x="25" y="131"/>
                      <a:pt x="27" y="132"/>
                      <a:pt x="30" y="132"/>
                    </a:cubicBezTo>
                    <a:cubicBezTo>
                      <a:pt x="30" y="132"/>
                      <a:pt x="30" y="132"/>
                      <a:pt x="30" y="132"/>
                    </a:cubicBezTo>
                    <a:cubicBezTo>
                      <a:pt x="34" y="131"/>
                      <a:pt x="36" y="131"/>
                      <a:pt x="39" y="131"/>
                    </a:cubicBezTo>
                    <a:cubicBezTo>
                      <a:pt x="40" y="131"/>
                      <a:pt x="41" y="131"/>
                      <a:pt x="42" y="131"/>
                    </a:cubicBezTo>
                    <a:cubicBezTo>
                      <a:pt x="43" y="131"/>
                      <a:pt x="43" y="131"/>
                      <a:pt x="44" y="131"/>
                    </a:cubicBezTo>
                    <a:cubicBezTo>
                      <a:pt x="44" y="131"/>
                      <a:pt x="45" y="130"/>
                      <a:pt x="46" y="130"/>
                    </a:cubicBezTo>
                    <a:cubicBezTo>
                      <a:pt x="49" y="130"/>
                      <a:pt x="56" y="131"/>
                      <a:pt x="62" y="132"/>
                    </a:cubicBezTo>
                    <a:cubicBezTo>
                      <a:pt x="67" y="131"/>
                      <a:pt x="71" y="129"/>
                      <a:pt x="76" y="130"/>
                    </a:cubicBezTo>
                    <a:cubicBezTo>
                      <a:pt x="76" y="130"/>
                      <a:pt x="76" y="130"/>
                      <a:pt x="77" y="130"/>
                    </a:cubicBezTo>
                    <a:cubicBezTo>
                      <a:pt x="76" y="128"/>
                      <a:pt x="77" y="126"/>
                      <a:pt x="79" y="126"/>
                    </a:cubicBezTo>
                    <a:cubicBezTo>
                      <a:pt x="79" y="125"/>
                      <a:pt x="79" y="125"/>
                      <a:pt x="79" y="125"/>
                    </a:cubicBezTo>
                    <a:cubicBezTo>
                      <a:pt x="79" y="125"/>
                      <a:pt x="79" y="125"/>
                      <a:pt x="79" y="125"/>
                    </a:cubicBezTo>
                    <a:cubicBezTo>
                      <a:pt x="80" y="125"/>
                      <a:pt x="82" y="125"/>
                      <a:pt x="83" y="126"/>
                    </a:cubicBezTo>
                    <a:cubicBezTo>
                      <a:pt x="83" y="126"/>
                      <a:pt x="84" y="126"/>
                      <a:pt x="84" y="125"/>
                    </a:cubicBezTo>
                    <a:cubicBezTo>
                      <a:pt x="84" y="125"/>
                      <a:pt x="84" y="125"/>
                      <a:pt x="84" y="125"/>
                    </a:cubicBezTo>
                    <a:cubicBezTo>
                      <a:pt x="85" y="124"/>
                      <a:pt x="85" y="123"/>
                      <a:pt x="87" y="123"/>
                    </a:cubicBezTo>
                    <a:cubicBezTo>
                      <a:pt x="87" y="122"/>
                      <a:pt x="87" y="121"/>
                      <a:pt x="87" y="121"/>
                    </a:cubicBezTo>
                    <a:cubicBezTo>
                      <a:pt x="88" y="120"/>
                      <a:pt x="89" y="119"/>
                      <a:pt x="90" y="119"/>
                    </a:cubicBezTo>
                    <a:cubicBezTo>
                      <a:pt x="91" y="117"/>
                      <a:pt x="92" y="116"/>
                      <a:pt x="93" y="116"/>
                    </a:cubicBezTo>
                    <a:cubicBezTo>
                      <a:pt x="95" y="115"/>
                      <a:pt x="99" y="115"/>
                      <a:pt x="101" y="117"/>
                    </a:cubicBezTo>
                    <a:cubicBezTo>
                      <a:pt x="101" y="117"/>
                      <a:pt x="102" y="117"/>
                      <a:pt x="102" y="117"/>
                    </a:cubicBezTo>
                    <a:cubicBezTo>
                      <a:pt x="106" y="113"/>
                      <a:pt x="109" y="106"/>
                      <a:pt x="110" y="101"/>
                    </a:cubicBezTo>
                    <a:cubicBezTo>
                      <a:pt x="110" y="101"/>
                      <a:pt x="110" y="100"/>
                      <a:pt x="110" y="100"/>
                    </a:cubicBezTo>
                    <a:cubicBezTo>
                      <a:pt x="111" y="100"/>
                      <a:pt x="111" y="99"/>
                      <a:pt x="111" y="99"/>
                    </a:cubicBezTo>
                    <a:cubicBezTo>
                      <a:pt x="111" y="98"/>
                      <a:pt x="111" y="97"/>
                      <a:pt x="111" y="96"/>
                    </a:cubicBezTo>
                    <a:cubicBezTo>
                      <a:pt x="112" y="89"/>
                      <a:pt x="110" y="80"/>
                      <a:pt x="110" y="64"/>
                    </a:cubicBezTo>
                    <a:cubicBezTo>
                      <a:pt x="109" y="41"/>
                      <a:pt x="111" y="27"/>
                      <a:pt x="121" y="7"/>
                    </a:cubicBezTo>
                    <a:cubicBezTo>
                      <a:pt x="123" y="5"/>
                      <a:pt x="124" y="2"/>
                      <a:pt x="126" y="0"/>
                    </a:cubicBezTo>
                    <a:close/>
                  </a:path>
                </a:pathLst>
              </a:custGeom>
              <a:solidFill>
                <a:srgbClr val="D8D9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65" name="Freeform 29">
                <a:extLst>
                  <a:ext uri="{FF2B5EF4-FFF2-40B4-BE49-F238E27FC236}">
                    <a16:creationId xmlns:a16="http://schemas.microsoft.com/office/drawing/2014/main" id="{613D7A18-F545-CFAC-E641-CECAD2078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1570"/>
                <a:ext cx="612" cy="102"/>
              </a:xfrm>
              <a:custGeom>
                <a:avLst/>
                <a:gdLst>
                  <a:gd name="T0" fmla="*/ 24336 w 179"/>
                  <a:gd name="T1" fmla="*/ 729 h 28"/>
                  <a:gd name="T2" fmla="*/ 24336 w 179"/>
                  <a:gd name="T3" fmla="*/ 346 h 28"/>
                  <a:gd name="T4" fmla="*/ 22538 w 179"/>
                  <a:gd name="T5" fmla="*/ 346 h 28"/>
                  <a:gd name="T6" fmla="*/ 20620 w 179"/>
                  <a:gd name="T7" fmla="*/ 729 h 28"/>
                  <a:gd name="T8" fmla="*/ 19382 w 179"/>
                  <a:gd name="T9" fmla="*/ 1060 h 28"/>
                  <a:gd name="T10" fmla="*/ 17745 w 179"/>
                  <a:gd name="T11" fmla="*/ 1592 h 28"/>
                  <a:gd name="T12" fmla="*/ 15991 w 179"/>
                  <a:gd name="T13" fmla="*/ 1738 h 28"/>
                  <a:gd name="T14" fmla="*/ 14623 w 179"/>
                  <a:gd name="T15" fmla="*/ 2998 h 28"/>
                  <a:gd name="T16" fmla="*/ 14343 w 179"/>
                  <a:gd name="T17" fmla="*/ 3530 h 28"/>
                  <a:gd name="T18" fmla="*/ 13946 w 179"/>
                  <a:gd name="T19" fmla="*/ 2998 h 28"/>
                  <a:gd name="T20" fmla="*/ 13105 w 179"/>
                  <a:gd name="T21" fmla="*/ 3330 h 28"/>
                  <a:gd name="T22" fmla="*/ 11864 w 179"/>
                  <a:gd name="T23" fmla="*/ 2801 h 28"/>
                  <a:gd name="T24" fmla="*/ 11187 w 179"/>
                  <a:gd name="T25" fmla="*/ 2470 h 28"/>
                  <a:gd name="T26" fmla="*/ 7235 w 179"/>
                  <a:gd name="T27" fmla="*/ 2124 h 28"/>
                  <a:gd name="T28" fmla="*/ 5997 w 179"/>
                  <a:gd name="T29" fmla="*/ 2801 h 28"/>
                  <a:gd name="T30" fmla="*/ 4920 w 179"/>
                  <a:gd name="T31" fmla="*/ 2801 h 28"/>
                  <a:gd name="T32" fmla="*/ 3402 w 179"/>
                  <a:gd name="T33" fmla="*/ 2801 h 28"/>
                  <a:gd name="T34" fmla="*/ 2992 w 179"/>
                  <a:gd name="T35" fmla="*/ 2470 h 28"/>
                  <a:gd name="T36" fmla="*/ 2595 w 179"/>
                  <a:gd name="T37" fmla="*/ 2656 h 28"/>
                  <a:gd name="T38" fmla="*/ 1638 w 179"/>
                  <a:gd name="T39" fmla="*/ 1938 h 28"/>
                  <a:gd name="T40" fmla="*/ 1077 w 179"/>
                  <a:gd name="T41" fmla="*/ 2124 h 28"/>
                  <a:gd name="T42" fmla="*/ 280 w 179"/>
                  <a:gd name="T43" fmla="*/ 1406 h 28"/>
                  <a:gd name="T44" fmla="*/ 0 w 179"/>
                  <a:gd name="T45" fmla="*/ 1406 h 28"/>
                  <a:gd name="T46" fmla="*/ 0 w 179"/>
                  <a:gd name="T47" fmla="*/ 2998 h 28"/>
                  <a:gd name="T48" fmla="*/ 3272 w 179"/>
                  <a:gd name="T49" fmla="*/ 4404 h 28"/>
                  <a:gd name="T50" fmla="*/ 4513 w 179"/>
                  <a:gd name="T51" fmla="*/ 4590 h 28"/>
                  <a:gd name="T52" fmla="*/ 6161 w 179"/>
                  <a:gd name="T53" fmla="*/ 4062 h 28"/>
                  <a:gd name="T54" fmla="*/ 7118 w 179"/>
                  <a:gd name="T55" fmla="*/ 4062 h 28"/>
                  <a:gd name="T56" fmla="*/ 8756 w 179"/>
                  <a:gd name="T57" fmla="*/ 3530 h 28"/>
                  <a:gd name="T58" fmla="*/ 11864 w 179"/>
                  <a:gd name="T59" fmla="*/ 4739 h 28"/>
                  <a:gd name="T60" fmla="*/ 13946 w 179"/>
                  <a:gd name="T61" fmla="*/ 4739 h 28"/>
                  <a:gd name="T62" fmla="*/ 15184 w 179"/>
                  <a:gd name="T63" fmla="*/ 4739 h 28"/>
                  <a:gd name="T64" fmla="*/ 15710 w 179"/>
                  <a:gd name="T65" fmla="*/ 2801 h 28"/>
                  <a:gd name="T66" fmla="*/ 16951 w 179"/>
                  <a:gd name="T67" fmla="*/ 3184 h 28"/>
                  <a:gd name="T68" fmla="*/ 17512 w 179"/>
                  <a:gd name="T69" fmla="*/ 3530 h 28"/>
                  <a:gd name="T70" fmla="*/ 17909 w 179"/>
                  <a:gd name="T71" fmla="*/ 3184 h 28"/>
                  <a:gd name="T72" fmla="*/ 19382 w 179"/>
                  <a:gd name="T73" fmla="*/ 3530 h 28"/>
                  <a:gd name="T74" fmla="*/ 20504 w 179"/>
                  <a:gd name="T75" fmla="*/ 2998 h 28"/>
                  <a:gd name="T76" fmla="*/ 22422 w 179"/>
                  <a:gd name="T77" fmla="*/ 1738 h 28"/>
                  <a:gd name="T78" fmla="*/ 24336 w 179"/>
                  <a:gd name="T79" fmla="*/ 729 h 2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79" h="28">
                    <a:moveTo>
                      <a:pt x="178" y="4"/>
                    </a:moveTo>
                    <a:cubicBezTo>
                      <a:pt x="178" y="5"/>
                      <a:pt x="179" y="6"/>
                      <a:pt x="178" y="2"/>
                    </a:cubicBezTo>
                    <a:cubicBezTo>
                      <a:pt x="174" y="3"/>
                      <a:pt x="169" y="0"/>
                      <a:pt x="165" y="2"/>
                    </a:cubicBezTo>
                    <a:cubicBezTo>
                      <a:pt x="161" y="4"/>
                      <a:pt x="155" y="9"/>
                      <a:pt x="151" y="4"/>
                    </a:cubicBezTo>
                    <a:cubicBezTo>
                      <a:pt x="150" y="9"/>
                      <a:pt x="145" y="9"/>
                      <a:pt x="142" y="6"/>
                    </a:cubicBezTo>
                    <a:cubicBezTo>
                      <a:pt x="141" y="12"/>
                      <a:pt x="135" y="13"/>
                      <a:pt x="130" y="9"/>
                    </a:cubicBezTo>
                    <a:cubicBezTo>
                      <a:pt x="128" y="16"/>
                      <a:pt x="122" y="10"/>
                      <a:pt x="117" y="10"/>
                    </a:cubicBezTo>
                    <a:cubicBezTo>
                      <a:pt x="110" y="9"/>
                      <a:pt x="111" y="14"/>
                      <a:pt x="107" y="17"/>
                    </a:cubicBezTo>
                    <a:cubicBezTo>
                      <a:pt x="107" y="18"/>
                      <a:pt x="106" y="20"/>
                      <a:pt x="105" y="20"/>
                    </a:cubicBezTo>
                    <a:cubicBezTo>
                      <a:pt x="103" y="20"/>
                      <a:pt x="102" y="17"/>
                      <a:pt x="102" y="17"/>
                    </a:cubicBezTo>
                    <a:cubicBezTo>
                      <a:pt x="99" y="17"/>
                      <a:pt x="99" y="19"/>
                      <a:pt x="96" y="19"/>
                    </a:cubicBezTo>
                    <a:cubicBezTo>
                      <a:pt x="95" y="20"/>
                      <a:pt x="89" y="17"/>
                      <a:pt x="87" y="16"/>
                    </a:cubicBezTo>
                    <a:cubicBezTo>
                      <a:pt x="85" y="16"/>
                      <a:pt x="84" y="17"/>
                      <a:pt x="82" y="14"/>
                    </a:cubicBezTo>
                    <a:cubicBezTo>
                      <a:pt x="74" y="22"/>
                      <a:pt x="61" y="17"/>
                      <a:pt x="53" y="12"/>
                    </a:cubicBezTo>
                    <a:cubicBezTo>
                      <a:pt x="51" y="14"/>
                      <a:pt x="46" y="20"/>
                      <a:pt x="44" y="16"/>
                    </a:cubicBezTo>
                    <a:cubicBezTo>
                      <a:pt x="42" y="18"/>
                      <a:pt x="38" y="20"/>
                      <a:pt x="36" y="16"/>
                    </a:cubicBezTo>
                    <a:cubicBezTo>
                      <a:pt x="31" y="18"/>
                      <a:pt x="30" y="17"/>
                      <a:pt x="25" y="16"/>
                    </a:cubicBezTo>
                    <a:cubicBezTo>
                      <a:pt x="24" y="15"/>
                      <a:pt x="23" y="14"/>
                      <a:pt x="22" y="14"/>
                    </a:cubicBezTo>
                    <a:cubicBezTo>
                      <a:pt x="21" y="14"/>
                      <a:pt x="21" y="16"/>
                      <a:pt x="19" y="15"/>
                    </a:cubicBezTo>
                    <a:cubicBezTo>
                      <a:pt x="17" y="14"/>
                      <a:pt x="15" y="11"/>
                      <a:pt x="12" y="11"/>
                    </a:cubicBezTo>
                    <a:cubicBezTo>
                      <a:pt x="12" y="11"/>
                      <a:pt x="9" y="12"/>
                      <a:pt x="8" y="12"/>
                    </a:cubicBezTo>
                    <a:cubicBezTo>
                      <a:pt x="6" y="12"/>
                      <a:pt x="2" y="10"/>
                      <a:pt x="2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1"/>
                      <a:pt x="0" y="14"/>
                      <a:pt x="0" y="17"/>
                    </a:cubicBezTo>
                    <a:cubicBezTo>
                      <a:pt x="9" y="20"/>
                      <a:pt x="24" y="17"/>
                      <a:pt x="24" y="25"/>
                    </a:cubicBezTo>
                    <a:cubicBezTo>
                      <a:pt x="28" y="23"/>
                      <a:pt x="30" y="22"/>
                      <a:pt x="33" y="26"/>
                    </a:cubicBezTo>
                    <a:cubicBezTo>
                      <a:pt x="35" y="22"/>
                      <a:pt x="42" y="20"/>
                      <a:pt x="45" y="23"/>
                    </a:cubicBezTo>
                    <a:cubicBezTo>
                      <a:pt x="48" y="22"/>
                      <a:pt x="50" y="23"/>
                      <a:pt x="52" y="23"/>
                    </a:cubicBezTo>
                    <a:cubicBezTo>
                      <a:pt x="56" y="23"/>
                      <a:pt x="60" y="21"/>
                      <a:pt x="64" y="20"/>
                    </a:cubicBezTo>
                    <a:cubicBezTo>
                      <a:pt x="71" y="19"/>
                      <a:pt x="84" y="18"/>
                      <a:pt x="87" y="27"/>
                    </a:cubicBezTo>
                    <a:cubicBezTo>
                      <a:pt x="91" y="22"/>
                      <a:pt x="96" y="25"/>
                      <a:pt x="102" y="27"/>
                    </a:cubicBezTo>
                    <a:cubicBezTo>
                      <a:pt x="105" y="28"/>
                      <a:pt x="107" y="28"/>
                      <a:pt x="111" y="27"/>
                    </a:cubicBezTo>
                    <a:cubicBezTo>
                      <a:pt x="112" y="26"/>
                      <a:pt x="115" y="17"/>
                      <a:pt x="115" y="16"/>
                    </a:cubicBezTo>
                    <a:cubicBezTo>
                      <a:pt x="118" y="14"/>
                      <a:pt x="121" y="16"/>
                      <a:pt x="124" y="18"/>
                    </a:cubicBezTo>
                    <a:cubicBezTo>
                      <a:pt x="125" y="18"/>
                      <a:pt x="127" y="20"/>
                      <a:pt x="128" y="20"/>
                    </a:cubicBezTo>
                    <a:cubicBezTo>
                      <a:pt x="130" y="20"/>
                      <a:pt x="130" y="19"/>
                      <a:pt x="131" y="18"/>
                    </a:cubicBezTo>
                    <a:cubicBezTo>
                      <a:pt x="135" y="17"/>
                      <a:pt x="137" y="19"/>
                      <a:pt x="142" y="20"/>
                    </a:cubicBezTo>
                    <a:cubicBezTo>
                      <a:pt x="141" y="14"/>
                      <a:pt x="146" y="14"/>
                      <a:pt x="150" y="17"/>
                    </a:cubicBezTo>
                    <a:cubicBezTo>
                      <a:pt x="151" y="7"/>
                      <a:pt x="157" y="7"/>
                      <a:pt x="164" y="10"/>
                    </a:cubicBezTo>
                    <a:cubicBezTo>
                      <a:pt x="165" y="5"/>
                      <a:pt x="173" y="0"/>
                      <a:pt x="178" y="4"/>
                    </a:cubicBezTo>
                    <a:close/>
                  </a:path>
                </a:pathLst>
              </a:custGeom>
              <a:solidFill>
                <a:srgbClr val="D8D9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66" name="Freeform 30">
                <a:extLst>
                  <a:ext uri="{FF2B5EF4-FFF2-40B4-BE49-F238E27FC236}">
                    <a16:creationId xmlns:a16="http://schemas.microsoft.com/office/drawing/2014/main" id="{AD5E30F9-C13E-B432-A2C8-46C77ADF3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1104"/>
                <a:ext cx="287" cy="219"/>
              </a:xfrm>
              <a:custGeom>
                <a:avLst/>
                <a:gdLst>
                  <a:gd name="T0" fmla="*/ 280 w 84"/>
                  <a:gd name="T1" fmla="*/ 10643 h 60"/>
                  <a:gd name="T2" fmla="*/ 3550 w 84"/>
                  <a:gd name="T3" fmla="*/ 3212 h 60"/>
                  <a:gd name="T4" fmla="*/ 11453 w 84"/>
                  <a:gd name="T5" fmla="*/ 2825 h 60"/>
                  <a:gd name="T6" fmla="*/ 10216 w 84"/>
                  <a:gd name="T7" fmla="*/ 2146 h 60"/>
                  <a:gd name="T8" fmla="*/ 10086 w 84"/>
                  <a:gd name="T9" fmla="*/ 3212 h 60"/>
                  <a:gd name="T10" fmla="*/ 9690 w 84"/>
                  <a:gd name="T11" fmla="*/ 2146 h 60"/>
                  <a:gd name="T12" fmla="*/ 9013 w 84"/>
                  <a:gd name="T13" fmla="*/ 3745 h 60"/>
                  <a:gd name="T14" fmla="*/ 7496 w 84"/>
                  <a:gd name="T15" fmla="*/ 3212 h 60"/>
                  <a:gd name="T16" fmla="*/ 6256 w 84"/>
                  <a:gd name="T17" fmla="*/ 2825 h 60"/>
                  <a:gd name="T18" fmla="*/ 4903 w 84"/>
                  <a:gd name="T19" fmla="*/ 4424 h 60"/>
                  <a:gd name="T20" fmla="*/ 3666 w 84"/>
                  <a:gd name="T21" fmla="*/ 4424 h 60"/>
                  <a:gd name="T22" fmla="*/ 3154 w 84"/>
                  <a:gd name="T23" fmla="*/ 5490 h 60"/>
                  <a:gd name="T24" fmla="*/ 2033 w 84"/>
                  <a:gd name="T25" fmla="*/ 6033 h 60"/>
                  <a:gd name="T26" fmla="*/ 1753 w 84"/>
                  <a:gd name="T27" fmla="*/ 7300 h 60"/>
                  <a:gd name="T28" fmla="*/ 1073 w 84"/>
                  <a:gd name="T29" fmla="*/ 7099 h 60"/>
                  <a:gd name="T30" fmla="*/ 957 w 84"/>
                  <a:gd name="T31" fmla="*/ 7435 h 60"/>
                  <a:gd name="T32" fmla="*/ 957 w 84"/>
                  <a:gd name="T33" fmla="*/ 730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4" h="60">
                    <a:moveTo>
                      <a:pt x="2" y="60"/>
                    </a:moveTo>
                    <a:cubicBezTo>
                      <a:pt x="0" y="42"/>
                      <a:pt x="12" y="28"/>
                      <a:pt x="26" y="18"/>
                    </a:cubicBezTo>
                    <a:cubicBezTo>
                      <a:pt x="40" y="9"/>
                      <a:pt x="71" y="0"/>
                      <a:pt x="84" y="16"/>
                    </a:cubicBezTo>
                    <a:cubicBezTo>
                      <a:pt x="82" y="14"/>
                      <a:pt x="78" y="12"/>
                      <a:pt x="75" y="12"/>
                    </a:cubicBezTo>
                    <a:cubicBezTo>
                      <a:pt x="75" y="14"/>
                      <a:pt x="74" y="16"/>
                      <a:pt x="74" y="18"/>
                    </a:cubicBezTo>
                    <a:cubicBezTo>
                      <a:pt x="74" y="17"/>
                      <a:pt x="73" y="12"/>
                      <a:pt x="71" y="12"/>
                    </a:cubicBezTo>
                    <a:cubicBezTo>
                      <a:pt x="68" y="12"/>
                      <a:pt x="67" y="19"/>
                      <a:pt x="66" y="21"/>
                    </a:cubicBezTo>
                    <a:cubicBezTo>
                      <a:pt x="65" y="17"/>
                      <a:pt x="56" y="10"/>
                      <a:pt x="55" y="18"/>
                    </a:cubicBezTo>
                    <a:cubicBezTo>
                      <a:pt x="53" y="16"/>
                      <a:pt x="49" y="16"/>
                      <a:pt x="46" y="16"/>
                    </a:cubicBezTo>
                    <a:cubicBezTo>
                      <a:pt x="39" y="17"/>
                      <a:pt x="38" y="19"/>
                      <a:pt x="36" y="25"/>
                    </a:cubicBezTo>
                    <a:cubicBezTo>
                      <a:pt x="34" y="21"/>
                      <a:pt x="29" y="20"/>
                      <a:pt x="27" y="25"/>
                    </a:cubicBezTo>
                    <a:cubicBezTo>
                      <a:pt x="23" y="22"/>
                      <a:pt x="22" y="28"/>
                      <a:pt x="23" y="31"/>
                    </a:cubicBezTo>
                    <a:cubicBezTo>
                      <a:pt x="20" y="29"/>
                      <a:pt x="13" y="29"/>
                      <a:pt x="15" y="34"/>
                    </a:cubicBezTo>
                    <a:cubicBezTo>
                      <a:pt x="11" y="34"/>
                      <a:pt x="12" y="38"/>
                      <a:pt x="13" y="41"/>
                    </a:cubicBezTo>
                    <a:cubicBezTo>
                      <a:pt x="12" y="40"/>
                      <a:pt x="10" y="40"/>
                      <a:pt x="8" y="40"/>
                    </a:cubicBezTo>
                    <a:cubicBezTo>
                      <a:pt x="8" y="40"/>
                      <a:pt x="8" y="41"/>
                      <a:pt x="7" y="42"/>
                    </a:cubicBezTo>
                    <a:cubicBezTo>
                      <a:pt x="6" y="43"/>
                      <a:pt x="7" y="41"/>
                      <a:pt x="7" y="4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67" name="Freeform 31">
                <a:extLst>
                  <a:ext uri="{FF2B5EF4-FFF2-40B4-BE49-F238E27FC236}">
                    <a16:creationId xmlns:a16="http://schemas.microsoft.com/office/drawing/2014/main" id="{47D053B6-E6E7-1765-6C72-882B98855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4" y="1166"/>
                <a:ext cx="68" cy="211"/>
              </a:xfrm>
              <a:custGeom>
                <a:avLst/>
                <a:gdLst>
                  <a:gd name="T0" fmla="*/ 949 w 20"/>
                  <a:gd name="T1" fmla="*/ 1590 h 58"/>
                  <a:gd name="T2" fmla="*/ 1455 w 20"/>
                  <a:gd name="T3" fmla="*/ 5584 h 58"/>
                  <a:gd name="T4" fmla="*/ 0 w 20"/>
                  <a:gd name="T5" fmla="*/ 10164 h 58"/>
                  <a:gd name="T6" fmla="*/ 1734 w 20"/>
                  <a:gd name="T7" fmla="*/ 9437 h 58"/>
                  <a:gd name="T8" fmla="*/ 2128 w 20"/>
                  <a:gd name="T9" fmla="*/ 7370 h 58"/>
                  <a:gd name="T10" fmla="*/ 1884 w 20"/>
                  <a:gd name="T11" fmla="*/ 5970 h 58"/>
                  <a:gd name="T12" fmla="*/ 2669 w 20"/>
                  <a:gd name="T13" fmla="*/ 4195 h 58"/>
                  <a:gd name="T14" fmla="*/ 1734 w 20"/>
                  <a:gd name="T15" fmla="*/ 1404 h 58"/>
                  <a:gd name="T16" fmla="*/ 0 w 20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58">
                    <a:moveTo>
                      <a:pt x="7" y="9"/>
                    </a:moveTo>
                    <a:cubicBezTo>
                      <a:pt x="11" y="15"/>
                      <a:pt x="12" y="24"/>
                      <a:pt x="11" y="32"/>
                    </a:cubicBezTo>
                    <a:cubicBezTo>
                      <a:pt x="10" y="39"/>
                      <a:pt x="6" y="54"/>
                      <a:pt x="0" y="58"/>
                    </a:cubicBezTo>
                    <a:cubicBezTo>
                      <a:pt x="3" y="54"/>
                      <a:pt x="8" y="50"/>
                      <a:pt x="13" y="54"/>
                    </a:cubicBezTo>
                    <a:cubicBezTo>
                      <a:pt x="3" y="50"/>
                      <a:pt x="15" y="46"/>
                      <a:pt x="16" y="42"/>
                    </a:cubicBezTo>
                    <a:cubicBezTo>
                      <a:pt x="17" y="40"/>
                      <a:pt x="14" y="37"/>
                      <a:pt x="14" y="34"/>
                    </a:cubicBezTo>
                    <a:cubicBezTo>
                      <a:pt x="14" y="30"/>
                      <a:pt x="17" y="27"/>
                      <a:pt x="20" y="24"/>
                    </a:cubicBezTo>
                    <a:cubicBezTo>
                      <a:pt x="15" y="24"/>
                      <a:pt x="13" y="12"/>
                      <a:pt x="13" y="8"/>
                    </a:cubicBezTo>
                    <a:cubicBezTo>
                      <a:pt x="7" y="8"/>
                      <a:pt x="3" y="5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68" name="Freeform 32">
                <a:extLst>
                  <a:ext uri="{FF2B5EF4-FFF2-40B4-BE49-F238E27FC236}">
                    <a16:creationId xmlns:a16="http://schemas.microsoft.com/office/drawing/2014/main" id="{F05BE6EC-5CEE-ED4F-808C-6ED2EC005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1118"/>
                <a:ext cx="24" cy="110"/>
              </a:xfrm>
              <a:custGeom>
                <a:avLst/>
                <a:gdLst>
                  <a:gd name="T0" fmla="*/ 682 w 7"/>
                  <a:gd name="T1" fmla="*/ 741 h 30"/>
                  <a:gd name="T2" fmla="*/ 117 w 7"/>
                  <a:gd name="T3" fmla="*/ 3051 h 30"/>
                  <a:gd name="T4" fmla="*/ 847 w 7"/>
                  <a:gd name="T5" fmla="*/ 5419 h 30"/>
                  <a:gd name="T6" fmla="*/ 963 w 7"/>
                  <a:gd name="T7" fmla="*/ 3454 h 30"/>
                  <a:gd name="T8" fmla="*/ 847 w 7"/>
                  <a:gd name="T9" fmla="*/ 1830 h 30"/>
                  <a:gd name="T10" fmla="*/ 847 w 7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30">
                    <a:moveTo>
                      <a:pt x="5" y="4"/>
                    </a:moveTo>
                    <a:cubicBezTo>
                      <a:pt x="3" y="8"/>
                      <a:pt x="2" y="13"/>
                      <a:pt x="1" y="17"/>
                    </a:cubicBezTo>
                    <a:cubicBezTo>
                      <a:pt x="0" y="24"/>
                      <a:pt x="4" y="25"/>
                      <a:pt x="6" y="30"/>
                    </a:cubicBezTo>
                    <a:cubicBezTo>
                      <a:pt x="2" y="26"/>
                      <a:pt x="2" y="21"/>
                      <a:pt x="7" y="19"/>
                    </a:cubicBezTo>
                    <a:cubicBezTo>
                      <a:pt x="3" y="16"/>
                      <a:pt x="6" y="13"/>
                      <a:pt x="6" y="10"/>
                    </a:cubicBezTo>
                    <a:cubicBezTo>
                      <a:pt x="6" y="7"/>
                      <a:pt x="4" y="3"/>
                      <a:pt x="6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69" name="Freeform 33">
                <a:extLst>
                  <a:ext uri="{FF2B5EF4-FFF2-40B4-BE49-F238E27FC236}">
                    <a16:creationId xmlns:a16="http://schemas.microsoft.com/office/drawing/2014/main" id="{4DF88D36-C0F5-61EF-6325-4AF9DF969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1436"/>
                <a:ext cx="78" cy="145"/>
              </a:xfrm>
              <a:custGeom>
                <a:avLst/>
                <a:gdLst>
                  <a:gd name="T0" fmla="*/ 1438 w 23"/>
                  <a:gd name="T1" fmla="*/ 0 h 40"/>
                  <a:gd name="T2" fmla="*/ 3049 w 23"/>
                  <a:gd name="T3" fmla="*/ 1381 h 40"/>
                  <a:gd name="T4" fmla="*/ 1991 w 23"/>
                  <a:gd name="T5" fmla="*/ 2577 h 40"/>
                  <a:gd name="T6" fmla="*/ 1597 w 23"/>
                  <a:gd name="T7" fmla="*/ 2432 h 40"/>
                  <a:gd name="T8" fmla="*/ 2106 w 23"/>
                  <a:gd name="T9" fmla="*/ 3484 h 40"/>
                  <a:gd name="T10" fmla="*/ 1713 w 23"/>
                  <a:gd name="T11" fmla="*/ 4665 h 40"/>
                  <a:gd name="T12" fmla="*/ 539 w 23"/>
                  <a:gd name="T13" fmla="*/ 6242 h 40"/>
                  <a:gd name="T14" fmla="*/ 275 w 23"/>
                  <a:gd name="T15" fmla="*/ 2958 h 40"/>
                  <a:gd name="T16" fmla="*/ 1323 w 23"/>
                  <a:gd name="T17" fmla="*/ 33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40">
                    <a:moveTo>
                      <a:pt x="11" y="0"/>
                    </a:moveTo>
                    <a:cubicBezTo>
                      <a:pt x="14" y="4"/>
                      <a:pt x="19" y="7"/>
                      <a:pt x="23" y="8"/>
                    </a:cubicBezTo>
                    <a:cubicBezTo>
                      <a:pt x="17" y="7"/>
                      <a:pt x="8" y="7"/>
                      <a:pt x="15" y="15"/>
                    </a:cubicBezTo>
                    <a:cubicBezTo>
                      <a:pt x="14" y="14"/>
                      <a:pt x="13" y="14"/>
                      <a:pt x="12" y="14"/>
                    </a:cubicBezTo>
                    <a:cubicBezTo>
                      <a:pt x="12" y="16"/>
                      <a:pt x="14" y="18"/>
                      <a:pt x="16" y="20"/>
                    </a:cubicBezTo>
                    <a:cubicBezTo>
                      <a:pt x="10" y="15"/>
                      <a:pt x="8" y="23"/>
                      <a:pt x="13" y="27"/>
                    </a:cubicBezTo>
                    <a:cubicBezTo>
                      <a:pt x="0" y="20"/>
                      <a:pt x="12" y="40"/>
                      <a:pt x="4" y="36"/>
                    </a:cubicBezTo>
                    <a:cubicBezTo>
                      <a:pt x="6" y="30"/>
                      <a:pt x="6" y="23"/>
                      <a:pt x="2" y="17"/>
                    </a:cubicBezTo>
                    <a:cubicBezTo>
                      <a:pt x="7" y="14"/>
                      <a:pt x="11" y="8"/>
                      <a:pt x="1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70" name="Freeform 34">
                <a:extLst>
                  <a:ext uri="{FF2B5EF4-FFF2-40B4-BE49-F238E27FC236}">
                    <a16:creationId xmlns:a16="http://schemas.microsoft.com/office/drawing/2014/main" id="{5627DDB3-1500-87C0-5C93-9F1D7628D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3" y="849"/>
                <a:ext cx="362" cy="178"/>
              </a:xfrm>
              <a:custGeom>
                <a:avLst/>
                <a:gdLst>
                  <a:gd name="T0" fmla="*/ 0 w 106"/>
                  <a:gd name="T1" fmla="*/ 8537 h 49"/>
                  <a:gd name="T2" fmla="*/ 2029 w 106"/>
                  <a:gd name="T3" fmla="*/ 6426 h 49"/>
                  <a:gd name="T4" fmla="*/ 3661 w 106"/>
                  <a:gd name="T5" fmla="*/ 4697 h 49"/>
                  <a:gd name="T6" fmla="*/ 5573 w 106"/>
                  <a:gd name="T7" fmla="*/ 4170 h 49"/>
                  <a:gd name="T8" fmla="*/ 7090 w 106"/>
                  <a:gd name="T9" fmla="*/ 1914 h 49"/>
                  <a:gd name="T10" fmla="*/ 9122 w 106"/>
                  <a:gd name="T11" fmla="*/ 1057 h 49"/>
                  <a:gd name="T12" fmla="*/ 11710 w 106"/>
                  <a:gd name="T13" fmla="*/ 527 h 49"/>
                  <a:gd name="T14" fmla="*/ 13623 w 106"/>
                  <a:gd name="T15" fmla="*/ 0 h 49"/>
                  <a:gd name="T16" fmla="*/ 14415 w 106"/>
                  <a:gd name="T17" fmla="*/ 527 h 49"/>
                  <a:gd name="T18" fmla="*/ 12223 w 106"/>
                  <a:gd name="T19" fmla="*/ 1729 h 49"/>
                  <a:gd name="T20" fmla="*/ 9914 w 106"/>
                  <a:gd name="T21" fmla="*/ 2111 h 49"/>
                  <a:gd name="T22" fmla="*/ 8958 w 106"/>
                  <a:gd name="T23" fmla="*/ 2441 h 49"/>
                  <a:gd name="T24" fmla="*/ 7766 w 106"/>
                  <a:gd name="T25" fmla="*/ 3644 h 49"/>
                  <a:gd name="T26" fmla="*/ 5177 w 106"/>
                  <a:gd name="T27" fmla="*/ 6085 h 49"/>
                  <a:gd name="T28" fmla="*/ 3941 w 106"/>
                  <a:gd name="T29" fmla="*/ 5754 h 49"/>
                  <a:gd name="T30" fmla="*/ 2705 w 106"/>
                  <a:gd name="T31" fmla="*/ 6281 h 4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6" h="49">
                    <a:moveTo>
                      <a:pt x="0" y="49"/>
                    </a:moveTo>
                    <a:cubicBezTo>
                      <a:pt x="5" y="44"/>
                      <a:pt x="9" y="41"/>
                      <a:pt x="15" y="37"/>
                    </a:cubicBezTo>
                    <a:cubicBezTo>
                      <a:pt x="19" y="34"/>
                      <a:pt x="22" y="30"/>
                      <a:pt x="27" y="27"/>
                    </a:cubicBezTo>
                    <a:cubicBezTo>
                      <a:pt x="32" y="24"/>
                      <a:pt x="35" y="28"/>
                      <a:pt x="41" y="24"/>
                    </a:cubicBezTo>
                    <a:cubicBezTo>
                      <a:pt x="45" y="21"/>
                      <a:pt x="51" y="16"/>
                      <a:pt x="52" y="11"/>
                    </a:cubicBezTo>
                    <a:cubicBezTo>
                      <a:pt x="56" y="17"/>
                      <a:pt x="64" y="9"/>
                      <a:pt x="67" y="6"/>
                    </a:cubicBezTo>
                    <a:cubicBezTo>
                      <a:pt x="70" y="10"/>
                      <a:pt x="81" y="4"/>
                      <a:pt x="86" y="3"/>
                    </a:cubicBezTo>
                    <a:cubicBezTo>
                      <a:pt x="90" y="3"/>
                      <a:pt x="97" y="2"/>
                      <a:pt x="100" y="0"/>
                    </a:cubicBezTo>
                    <a:cubicBezTo>
                      <a:pt x="102" y="1"/>
                      <a:pt x="104" y="3"/>
                      <a:pt x="106" y="3"/>
                    </a:cubicBezTo>
                    <a:cubicBezTo>
                      <a:pt x="102" y="0"/>
                      <a:pt x="93" y="6"/>
                      <a:pt x="90" y="10"/>
                    </a:cubicBezTo>
                    <a:cubicBezTo>
                      <a:pt x="86" y="5"/>
                      <a:pt x="78" y="10"/>
                      <a:pt x="73" y="12"/>
                    </a:cubicBezTo>
                    <a:cubicBezTo>
                      <a:pt x="71" y="13"/>
                      <a:pt x="68" y="13"/>
                      <a:pt x="66" y="14"/>
                    </a:cubicBezTo>
                    <a:cubicBezTo>
                      <a:pt x="62" y="16"/>
                      <a:pt x="60" y="19"/>
                      <a:pt x="57" y="21"/>
                    </a:cubicBezTo>
                    <a:cubicBezTo>
                      <a:pt x="51" y="25"/>
                      <a:pt x="41" y="27"/>
                      <a:pt x="38" y="35"/>
                    </a:cubicBezTo>
                    <a:cubicBezTo>
                      <a:pt x="35" y="30"/>
                      <a:pt x="34" y="31"/>
                      <a:pt x="29" y="33"/>
                    </a:cubicBezTo>
                    <a:cubicBezTo>
                      <a:pt x="26" y="35"/>
                      <a:pt x="24" y="35"/>
                      <a:pt x="20" y="3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71" name="Freeform 35">
                <a:extLst>
                  <a:ext uri="{FF2B5EF4-FFF2-40B4-BE49-F238E27FC236}">
                    <a16:creationId xmlns:a16="http://schemas.microsoft.com/office/drawing/2014/main" id="{75738B44-EDDA-334A-2956-D6C8BE225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9" y="1658"/>
                <a:ext cx="161" cy="51"/>
              </a:xfrm>
              <a:custGeom>
                <a:avLst/>
                <a:gdLst>
                  <a:gd name="T0" fmla="*/ 846 w 47"/>
                  <a:gd name="T1" fmla="*/ 1738 h 14"/>
                  <a:gd name="T2" fmla="*/ 4141 w 47"/>
                  <a:gd name="T3" fmla="*/ 1938 h 14"/>
                  <a:gd name="T4" fmla="*/ 5632 w 47"/>
                  <a:gd name="T5" fmla="*/ 2270 h 14"/>
                  <a:gd name="T6" fmla="*/ 6348 w 47"/>
                  <a:gd name="T7" fmla="*/ 1260 h 14"/>
                  <a:gd name="T8" fmla="*/ 3580 w 47"/>
                  <a:gd name="T9" fmla="*/ 532 h 14"/>
                  <a:gd name="T10" fmla="*/ 2898 w 47"/>
                  <a:gd name="T11" fmla="*/ 1406 h 14"/>
                  <a:gd name="T12" fmla="*/ 1644 w 47"/>
                  <a:gd name="T13" fmla="*/ 729 h 14"/>
                  <a:gd name="T14" fmla="*/ 1644 w 47"/>
                  <a:gd name="T15" fmla="*/ 1406 h 14"/>
                  <a:gd name="T16" fmla="*/ 1079 w 47"/>
                  <a:gd name="T17" fmla="*/ 1738 h 14"/>
                  <a:gd name="T18" fmla="*/ 281 w 47"/>
                  <a:gd name="T19" fmla="*/ 874 h 14"/>
                  <a:gd name="T20" fmla="*/ 0 w 47"/>
                  <a:gd name="T21" fmla="*/ 1938 h 14"/>
                  <a:gd name="T22" fmla="*/ 1925 w 47"/>
                  <a:gd name="T23" fmla="*/ 1592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14">
                    <a:moveTo>
                      <a:pt x="6" y="10"/>
                    </a:moveTo>
                    <a:cubicBezTo>
                      <a:pt x="14" y="10"/>
                      <a:pt x="23" y="9"/>
                      <a:pt x="30" y="11"/>
                    </a:cubicBezTo>
                    <a:cubicBezTo>
                      <a:pt x="34" y="12"/>
                      <a:pt x="37" y="14"/>
                      <a:pt x="41" y="13"/>
                    </a:cubicBezTo>
                    <a:cubicBezTo>
                      <a:pt x="43" y="12"/>
                      <a:pt x="47" y="10"/>
                      <a:pt x="46" y="7"/>
                    </a:cubicBezTo>
                    <a:cubicBezTo>
                      <a:pt x="45" y="0"/>
                      <a:pt x="30" y="1"/>
                      <a:pt x="26" y="3"/>
                    </a:cubicBezTo>
                    <a:cubicBezTo>
                      <a:pt x="24" y="4"/>
                      <a:pt x="22" y="7"/>
                      <a:pt x="21" y="8"/>
                    </a:cubicBezTo>
                    <a:cubicBezTo>
                      <a:pt x="18" y="9"/>
                      <a:pt x="15" y="5"/>
                      <a:pt x="12" y="4"/>
                    </a:cubicBezTo>
                    <a:cubicBezTo>
                      <a:pt x="12" y="6"/>
                      <a:pt x="13" y="6"/>
                      <a:pt x="12" y="8"/>
                    </a:cubicBezTo>
                    <a:cubicBezTo>
                      <a:pt x="12" y="8"/>
                      <a:pt x="8" y="10"/>
                      <a:pt x="8" y="10"/>
                    </a:cubicBezTo>
                    <a:cubicBezTo>
                      <a:pt x="5" y="9"/>
                      <a:pt x="5" y="4"/>
                      <a:pt x="2" y="5"/>
                    </a:cubicBezTo>
                    <a:cubicBezTo>
                      <a:pt x="2" y="7"/>
                      <a:pt x="1" y="9"/>
                      <a:pt x="0" y="11"/>
                    </a:cubicBezTo>
                    <a:cubicBezTo>
                      <a:pt x="5" y="11"/>
                      <a:pt x="10" y="10"/>
                      <a:pt x="14" y="9"/>
                    </a:cubicBezTo>
                  </a:path>
                </a:pathLst>
              </a:custGeom>
              <a:solidFill>
                <a:srgbClr val="DAC3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72" name="Freeform 36">
                <a:extLst>
                  <a:ext uri="{FF2B5EF4-FFF2-40B4-BE49-F238E27FC236}">
                    <a16:creationId xmlns:a16="http://schemas.microsoft.com/office/drawing/2014/main" id="{7ECC86A4-4327-F96E-7B23-80EAE63BD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" y="1672"/>
                <a:ext cx="65" cy="37"/>
              </a:xfrm>
              <a:custGeom>
                <a:avLst/>
                <a:gdLst>
                  <a:gd name="T0" fmla="*/ 0 w 19"/>
                  <a:gd name="T1" fmla="*/ 766 h 10"/>
                  <a:gd name="T2" fmla="*/ 842 w 19"/>
                  <a:gd name="T3" fmla="*/ 1669 h 10"/>
                  <a:gd name="T4" fmla="*/ 1919 w 19"/>
                  <a:gd name="T5" fmla="*/ 1314 h 10"/>
                  <a:gd name="T6" fmla="*/ 2597 w 19"/>
                  <a:gd name="T7" fmla="*/ 1314 h 10"/>
                  <a:gd name="T8" fmla="*/ 116 w 19"/>
                  <a:gd name="T9" fmla="*/ 562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0" y="4"/>
                    </a:moveTo>
                    <a:cubicBezTo>
                      <a:pt x="2" y="7"/>
                      <a:pt x="3" y="10"/>
                      <a:pt x="6" y="9"/>
                    </a:cubicBezTo>
                    <a:cubicBezTo>
                      <a:pt x="9" y="9"/>
                      <a:pt x="11" y="8"/>
                      <a:pt x="14" y="7"/>
                    </a:cubicBezTo>
                    <a:cubicBezTo>
                      <a:pt x="16" y="7"/>
                      <a:pt x="18" y="8"/>
                      <a:pt x="19" y="7"/>
                    </a:cubicBezTo>
                    <a:cubicBezTo>
                      <a:pt x="15" y="0"/>
                      <a:pt x="7" y="6"/>
                      <a:pt x="1" y="3"/>
                    </a:cubicBezTo>
                  </a:path>
                </a:pathLst>
              </a:custGeom>
              <a:solidFill>
                <a:srgbClr val="DAC3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73" name="Freeform 37">
                <a:extLst>
                  <a:ext uri="{FF2B5EF4-FFF2-40B4-BE49-F238E27FC236}">
                    <a16:creationId xmlns:a16="http://schemas.microsoft.com/office/drawing/2014/main" id="{8FD4CB5C-9494-7E11-82EC-85F99EF6C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6" y="1508"/>
                <a:ext cx="417" cy="164"/>
              </a:xfrm>
              <a:custGeom>
                <a:avLst/>
                <a:gdLst>
                  <a:gd name="T0" fmla="*/ 5595 w 122"/>
                  <a:gd name="T1" fmla="*/ 1261 h 45"/>
                  <a:gd name="T2" fmla="*/ 11625 w 122"/>
                  <a:gd name="T3" fmla="*/ 4209 h 45"/>
                  <a:gd name="T4" fmla="*/ 16649 w 122"/>
                  <a:gd name="T5" fmla="*/ 7941 h 45"/>
                  <a:gd name="T6" fmla="*/ 8586 w 122"/>
                  <a:gd name="T7" fmla="*/ 3003 h 45"/>
                  <a:gd name="T8" fmla="*/ 561 w 122"/>
                  <a:gd name="T9" fmla="*/ 1939 h 45"/>
                  <a:gd name="T10" fmla="*/ 396 w 122"/>
                  <a:gd name="T11" fmla="*/ 0 h 45"/>
                  <a:gd name="T12" fmla="*/ 5595 w 122"/>
                  <a:gd name="T13" fmla="*/ 1261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2" h="45">
                    <a:moveTo>
                      <a:pt x="41" y="7"/>
                    </a:moveTo>
                    <a:cubicBezTo>
                      <a:pt x="53" y="7"/>
                      <a:pt x="68" y="13"/>
                      <a:pt x="85" y="24"/>
                    </a:cubicBezTo>
                    <a:cubicBezTo>
                      <a:pt x="103" y="36"/>
                      <a:pt x="104" y="39"/>
                      <a:pt x="122" y="45"/>
                    </a:cubicBezTo>
                    <a:cubicBezTo>
                      <a:pt x="105" y="41"/>
                      <a:pt x="87" y="29"/>
                      <a:pt x="63" y="17"/>
                    </a:cubicBezTo>
                    <a:cubicBezTo>
                      <a:pt x="39" y="5"/>
                      <a:pt x="9" y="11"/>
                      <a:pt x="4" y="11"/>
                    </a:cubicBezTo>
                    <a:cubicBezTo>
                      <a:pt x="0" y="11"/>
                      <a:pt x="3" y="5"/>
                      <a:pt x="3" y="0"/>
                    </a:cubicBezTo>
                    <a:cubicBezTo>
                      <a:pt x="4" y="5"/>
                      <a:pt x="26" y="6"/>
                      <a:pt x="41" y="7"/>
                    </a:cubicBezTo>
                    <a:close/>
                  </a:path>
                </a:pathLst>
              </a:custGeom>
              <a:solidFill>
                <a:srgbClr val="DAC3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74" name="Freeform 38">
                <a:extLst>
                  <a:ext uri="{FF2B5EF4-FFF2-40B4-BE49-F238E27FC236}">
                    <a16:creationId xmlns:a16="http://schemas.microsoft.com/office/drawing/2014/main" id="{D6909ABF-E29F-2635-6475-0C94C5F0E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1632"/>
                <a:ext cx="359" cy="70"/>
              </a:xfrm>
              <a:custGeom>
                <a:avLst/>
                <a:gdLst>
                  <a:gd name="T0" fmla="*/ 0 w 105"/>
                  <a:gd name="T1" fmla="*/ 1098 h 19"/>
                  <a:gd name="T2" fmla="*/ 14343 w 105"/>
                  <a:gd name="T3" fmla="*/ 0 h 19"/>
                  <a:gd name="T4" fmla="*/ 0 w 105"/>
                  <a:gd name="T5" fmla="*/ 1098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5" h="19">
                    <a:moveTo>
                      <a:pt x="0" y="6"/>
                    </a:moveTo>
                    <a:cubicBezTo>
                      <a:pt x="12" y="12"/>
                      <a:pt x="67" y="19"/>
                      <a:pt x="105" y="0"/>
                    </a:cubicBezTo>
                    <a:cubicBezTo>
                      <a:pt x="93" y="3"/>
                      <a:pt x="55" y="16"/>
                      <a:pt x="0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75" name="Freeform 39">
                <a:extLst>
                  <a:ext uri="{FF2B5EF4-FFF2-40B4-BE49-F238E27FC236}">
                    <a16:creationId xmlns:a16="http://schemas.microsoft.com/office/drawing/2014/main" id="{3982F74F-5BFE-5C0A-04E2-68ACE7ED1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1159"/>
                <a:ext cx="191" cy="233"/>
              </a:xfrm>
              <a:custGeom>
                <a:avLst/>
                <a:gdLst>
                  <a:gd name="T0" fmla="*/ 3653 w 56"/>
                  <a:gd name="T1" fmla="*/ 11239 h 64"/>
                  <a:gd name="T2" fmla="*/ 5559 w 56"/>
                  <a:gd name="T3" fmla="*/ 1059 h 64"/>
                  <a:gd name="T4" fmla="*/ 3933 w 56"/>
                  <a:gd name="T5" fmla="*/ 874 h 64"/>
                  <a:gd name="T6" fmla="*/ 675 w 56"/>
                  <a:gd name="T7" fmla="*/ 4201 h 64"/>
                  <a:gd name="T8" fmla="*/ 0 w 56"/>
                  <a:gd name="T9" fmla="*/ 8588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64">
                    <a:moveTo>
                      <a:pt x="27" y="64"/>
                    </a:moveTo>
                    <a:cubicBezTo>
                      <a:pt x="48" y="56"/>
                      <a:pt x="56" y="22"/>
                      <a:pt x="41" y="6"/>
                    </a:cubicBezTo>
                    <a:cubicBezTo>
                      <a:pt x="37" y="0"/>
                      <a:pt x="30" y="4"/>
                      <a:pt x="29" y="5"/>
                    </a:cubicBezTo>
                    <a:cubicBezTo>
                      <a:pt x="20" y="10"/>
                      <a:pt x="10" y="13"/>
                      <a:pt x="5" y="24"/>
                    </a:cubicBezTo>
                    <a:cubicBezTo>
                      <a:pt x="2" y="32"/>
                      <a:pt x="7" y="44"/>
                      <a:pt x="0" y="49"/>
                    </a:cubicBezTo>
                  </a:path>
                </a:pathLst>
              </a:custGeom>
              <a:noFill/>
              <a:ln w="1111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76" name="Freeform 40">
                <a:extLst>
                  <a:ext uri="{FF2B5EF4-FFF2-40B4-BE49-F238E27FC236}">
                    <a16:creationId xmlns:a16="http://schemas.microsoft.com/office/drawing/2014/main" id="{ED089D25-0BD0-10D5-302E-D6594087B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3" y="1436"/>
                <a:ext cx="68" cy="91"/>
              </a:xfrm>
              <a:custGeom>
                <a:avLst/>
                <a:gdLst>
                  <a:gd name="T0" fmla="*/ 0 w 20"/>
                  <a:gd name="T1" fmla="*/ 2996 h 25"/>
                  <a:gd name="T2" fmla="*/ 2553 w 20"/>
                  <a:gd name="T3" fmla="*/ 1591 h 25"/>
                  <a:gd name="T4" fmla="*/ 0 w 20"/>
                  <a:gd name="T5" fmla="*/ 2996 h 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25">
                    <a:moveTo>
                      <a:pt x="0" y="17"/>
                    </a:moveTo>
                    <a:cubicBezTo>
                      <a:pt x="3" y="1"/>
                      <a:pt x="16" y="0"/>
                      <a:pt x="19" y="9"/>
                    </a:cubicBezTo>
                    <a:cubicBezTo>
                      <a:pt x="20" y="17"/>
                      <a:pt x="15" y="25"/>
                      <a:pt x="0" y="17"/>
                    </a:cubicBezTo>
                    <a:close/>
                  </a:path>
                </a:pathLst>
              </a:custGeom>
              <a:noFill/>
              <a:ln w="1111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77" name="Freeform 41">
                <a:extLst>
                  <a:ext uri="{FF2B5EF4-FFF2-40B4-BE49-F238E27FC236}">
                    <a16:creationId xmlns:a16="http://schemas.microsoft.com/office/drawing/2014/main" id="{5FFDFB9C-F28F-6D8D-E928-5C35C9FDE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1654"/>
                <a:ext cx="20" cy="29"/>
              </a:xfrm>
              <a:custGeom>
                <a:avLst/>
                <a:gdLst>
                  <a:gd name="T0" fmla="*/ 743 w 6"/>
                  <a:gd name="T1" fmla="*/ 0 h 8"/>
                  <a:gd name="T2" fmla="*/ 0 w 6"/>
                  <a:gd name="T3" fmla="*/ 1196 h 8"/>
                  <a:gd name="T4" fmla="*/ 633 w 6"/>
                  <a:gd name="T5" fmla="*/ 711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8">
                    <a:moveTo>
                      <a:pt x="6" y="0"/>
                    </a:moveTo>
                    <a:cubicBezTo>
                      <a:pt x="2" y="0"/>
                      <a:pt x="3" y="5"/>
                      <a:pt x="0" y="7"/>
                    </a:cubicBezTo>
                    <a:cubicBezTo>
                      <a:pt x="3" y="8"/>
                      <a:pt x="6" y="7"/>
                      <a:pt x="5" y="4"/>
                    </a:cubicBezTo>
                  </a:path>
                </a:pathLst>
              </a:custGeom>
              <a:noFill/>
              <a:ln w="1111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78" name="Freeform 42">
                <a:extLst>
                  <a:ext uri="{FF2B5EF4-FFF2-40B4-BE49-F238E27FC236}">
                    <a16:creationId xmlns:a16="http://schemas.microsoft.com/office/drawing/2014/main" id="{97D0C379-CB68-21C7-7E8F-974A41C8A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0" y="1450"/>
                <a:ext cx="58" cy="62"/>
              </a:xfrm>
              <a:custGeom>
                <a:avLst/>
                <a:gdLst>
                  <a:gd name="T0" fmla="*/ 2187 w 17"/>
                  <a:gd name="T1" fmla="*/ 1597 h 17"/>
                  <a:gd name="T2" fmla="*/ 1235 w 17"/>
                  <a:gd name="T3" fmla="*/ 201 h 17"/>
                  <a:gd name="T4" fmla="*/ 116 w 17"/>
                  <a:gd name="T5" fmla="*/ 1411 h 17"/>
                  <a:gd name="T6" fmla="*/ 955 w 17"/>
                  <a:gd name="T7" fmla="*/ 2819 h 17"/>
                  <a:gd name="T8" fmla="*/ 2187 w 17"/>
                  <a:gd name="T9" fmla="*/ 159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6" y="9"/>
                    </a:moveTo>
                    <a:cubicBezTo>
                      <a:pt x="17" y="5"/>
                      <a:pt x="14" y="1"/>
                      <a:pt x="9" y="1"/>
                    </a:cubicBezTo>
                    <a:cubicBezTo>
                      <a:pt x="5" y="0"/>
                      <a:pt x="1" y="3"/>
                      <a:pt x="1" y="8"/>
                    </a:cubicBezTo>
                    <a:cubicBezTo>
                      <a:pt x="0" y="12"/>
                      <a:pt x="3" y="16"/>
                      <a:pt x="7" y="16"/>
                    </a:cubicBezTo>
                    <a:cubicBezTo>
                      <a:pt x="12" y="17"/>
                      <a:pt x="16" y="14"/>
                      <a:pt x="16" y="9"/>
                    </a:cubicBezTo>
                    <a:close/>
                  </a:path>
                </a:pathLst>
              </a:custGeom>
              <a:noFill/>
              <a:ln w="1111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79" name="Freeform 43">
                <a:extLst>
                  <a:ext uri="{FF2B5EF4-FFF2-40B4-BE49-F238E27FC236}">
                    <a16:creationId xmlns:a16="http://schemas.microsoft.com/office/drawing/2014/main" id="{0A1C5336-2218-30BB-A7E7-7BB862CF0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1" y="1199"/>
                <a:ext cx="69" cy="189"/>
              </a:xfrm>
              <a:custGeom>
                <a:avLst/>
                <a:gdLst>
                  <a:gd name="T0" fmla="*/ 2832 w 20"/>
                  <a:gd name="T1" fmla="*/ 0 h 52"/>
                  <a:gd name="T2" fmla="*/ 121 w 20"/>
                  <a:gd name="T3" fmla="*/ 2973 h 52"/>
                  <a:gd name="T4" fmla="*/ 704 w 20"/>
                  <a:gd name="T5" fmla="*/ 4703 h 52"/>
                  <a:gd name="T6" fmla="*/ 0 w 20"/>
                  <a:gd name="T7" fmla="*/ 5957 h 52"/>
                  <a:gd name="T8" fmla="*/ 573 w 20"/>
                  <a:gd name="T9" fmla="*/ 6633 h 52"/>
                  <a:gd name="T10" fmla="*/ 121 w 20"/>
                  <a:gd name="T11" fmla="*/ 6815 h 52"/>
                  <a:gd name="T12" fmla="*/ 573 w 20"/>
                  <a:gd name="T13" fmla="*/ 9076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52">
                    <a:moveTo>
                      <a:pt x="20" y="0"/>
                    </a:moveTo>
                    <a:cubicBezTo>
                      <a:pt x="15" y="4"/>
                      <a:pt x="1" y="10"/>
                      <a:pt x="1" y="17"/>
                    </a:cubicBezTo>
                    <a:cubicBezTo>
                      <a:pt x="1" y="21"/>
                      <a:pt x="6" y="23"/>
                      <a:pt x="5" y="27"/>
                    </a:cubicBezTo>
                    <a:cubicBezTo>
                      <a:pt x="5" y="31"/>
                      <a:pt x="2" y="31"/>
                      <a:pt x="0" y="34"/>
                    </a:cubicBezTo>
                    <a:cubicBezTo>
                      <a:pt x="1" y="36"/>
                      <a:pt x="3" y="37"/>
                      <a:pt x="4" y="38"/>
                    </a:cubicBezTo>
                    <a:cubicBezTo>
                      <a:pt x="3" y="38"/>
                      <a:pt x="2" y="39"/>
                      <a:pt x="1" y="39"/>
                    </a:cubicBezTo>
                    <a:cubicBezTo>
                      <a:pt x="3" y="45"/>
                      <a:pt x="13" y="46"/>
                      <a:pt x="4" y="52"/>
                    </a:cubicBezTo>
                  </a:path>
                </a:pathLst>
              </a:custGeom>
              <a:noFill/>
              <a:ln w="476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80" name="Freeform 44">
                <a:extLst>
                  <a:ext uri="{FF2B5EF4-FFF2-40B4-BE49-F238E27FC236}">
                    <a16:creationId xmlns:a16="http://schemas.microsoft.com/office/drawing/2014/main" id="{E6449B86-6C6B-E271-D36E-B7FB0423F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1425"/>
                <a:ext cx="123" cy="189"/>
              </a:xfrm>
              <a:custGeom>
                <a:avLst/>
                <a:gdLst>
                  <a:gd name="T0" fmla="*/ 3154 w 36"/>
                  <a:gd name="T1" fmla="*/ 0 h 52"/>
                  <a:gd name="T2" fmla="*/ 4903 w 36"/>
                  <a:gd name="T3" fmla="*/ 2442 h 52"/>
                  <a:gd name="T4" fmla="*/ 3386 w 36"/>
                  <a:gd name="T5" fmla="*/ 2442 h 52"/>
                  <a:gd name="T6" fmla="*/ 4226 w 36"/>
                  <a:gd name="T7" fmla="*/ 4031 h 52"/>
                  <a:gd name="T8" fmla="*/ 3270 w 36"/>
                  <a:gd name="T9" fmla="*/ 4176 h 52"/>
                  <a:gd name="T10" fmla="*/ 3666 w 36"/>
                  <a:gd name="T11" fmla="*/ 4899 h 52"/>
                  <a:gd name="T12" fmla="*/ 3270 w 36"/>
                  <a:gd name="T13" fmla="*/ 5957 h 52"/>
                  <a:gd name="T14" fmla="*/ 2593 w 36"/>
                  <a:gd name="T15" fmla="*/ 6103 h 52"/>
                  <a:gd name="T16" fmla="*/ 2709 w 36"/>
                  <a:gd name="T17" fmla="*/ 6960 h 52"/>
                  <a:gd name="T18" fmla="*/ 2033 w 36"/>
                  <a:gd name="T19" fmla="*/ 7491 h 52"/>
                  <a:gd name="T20" fmla="*/ 1753 w 36"/>
                  <a:gd name="T21" fmla="*/ 8745 h 52"/>
                  <a:gd name="T22" fmla="*/ 116 w 36"/>
                  <a:gd name="T23" fmla="*/ 8745 h 52"/>
                  <a:gd name="T24" fmla="*/ 116 w 36"/>
                  <a:gd name="T25" fmla="*/ 9076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52">
                    <a:moveTo>
                      <a:pt x="23" y="0"/>
                    </a:moveTo>
                    <a:cubicBezTo>
                      <a:pt x="26" y="6"/>
                      <a:pt x="33" y="8"/>
                      <a:pt x="36" y="14"/>
                    </a:cubicBezTo>
                    <a:cubicBezTo>
                      <a:pt x="33" y="15"/>
                      <a:pt x="27" y="12"/>
                      <a:pt x="25" y="14"/>
                    </a:cubicBezTo>
                    <a:cubicBezTo>
                      <a:pt x="21" y="18"/>
                      <a:pt x="29" y="21"/>
                      <a:pt x="31" y="23"/>
                    </a:cubicBezTo>
                    <a:cubicBezTo>
                      <a:pt x="29" y="23"/>
                      <a:pt x="27" y="23"/>
                      <a:pt x="24" y="24"/>
                    </a:cubicBezTo>
                    <a:cubicBezTo>
                      <a:pt x="25" y="25"/>
                      <a:pt x="26" y="27"/>
                      <a:pt x="27" y="28"/>
                    </a:cubicBezTo>
                    <a:cubicBezTo>
                      <a:pt x="21" y="29"/>
                      <a:pt x="20" y="29"/>
                      <a:pt x="24" y="34"/>
                    </a:cubicBezTo>
                    <a:cubicBezTo>
                      <a:pt x="22" y="34"/>
                      <a:pt x="21" y="34"/>
                      <a:pt x="19" y="35"/>
                    </a:cubicBezTo>
                    <a:cubicBezTo>
                      <a:pt x="19" y="36"/>
                      <a:pt x="21" y="39"/>
                      <a:pt x="20" y="40"/>
                    </a:cubicBezTo>
                    <a:cubicBezTo>
                      <a:pt x="19" y="42"/>
                      <a:pt x="15" y="41"/>
                      <a:pt x="15" y="43"/>
                    </a:cubicBezTo>
                    <a:cubicBezTo>
                      <a:pt x="13" y="46"/>
                      <a:pt x="18" y="47"/>
                      <a:pt x="13" y="50"/>
                    </a:cubicBezTo>
                    <a:cubicBezTo>
                      <a:pt x="10" y="51"/>
                      <a:pt x="5" y="49"/>
                      <a:pt x="1" y="50"/>
                    </a:cubicBezTo>
                    <a:cubicBezTo>
                      <a:pt x="0" y="51"/>
                      <a:pt x="1" y="51"/>
                      <a:pt x="1" y="52"/>
                    </a:cubicBezTo>
                  </a:path>
                </a:pathLst>
              </a:custGeom>
              <a:noFill/>
              <a:ln w="1111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81" name="Freeform 45">
                <a:extLst>
                  <a:ext uri="{FF2B5EF4-FFF2-40B4-BE49-F238E27FC236}">
                    <a16:creationId xmlns:a16="http://schemas.microsoft.com/office/drawing/2014/main" id="{380E349F-9A46-0D3D-4D12-FE32B19C8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8" y="1100"/>
                <a:ext cx="298" cy="500"/>
              </a:xfrm>
              <a:custGeom>
                <a:avLst/>
                <a:gdLst>
                  <a:gd name="T0" fmla="*/ 11978 w 87"/>
                  <a:gd name="T1" fmla="*/ 1266 h 137"/>
                  <a:gd name="T2" fmla="*/ 3179 w 87"/>
                  <a:gd name="T3" fmla="*/ 4277 h 137"/>
                  <a:gd name="T4" fmla="*/ 1079 w 87"/>
                  <a:gd name="T5" fmla="*/ 21299 h 137"/>
                  <a:gd name="T6" fmla="*/ 846 w 87"/>
                  <a:gd name="T7" fmla="*/ 24310 h 1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7" h="137">
                    <a:moveTo>
                      <a:pt x="87" y="7"/>
                    </a:moveTo>
                    <a:cubicBezTo>
                      <a:pt x="67" y="0"/>
                      <a:pt x="38" y="8"/>
                      <a:pt x="23" y="24"/>
                    </a:cubicBezTo>
                    <a:cubicBezTo>
                      <a:pt x="0" y="47"/>
                      <a:pt x="8" y="90"/>
                      <a:pt x="8" y="120"/>
                    </a:cubicBezTo>
                    <a:cubicBezTo>
                      <a:pt x="8" y="124"/>
                      <a:pt x="8" y="132"/>
                      <a:pt x="6" y="137"/>
                    </a:cubicBezTo>
                  </a:path>
                </a:pathLst>
              </a:custGeom>
              <a:noFill/>
              <a:ln w="1111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82" name="Freeform 46">
                <a:extLst>
                  <a:ext uri="{FF2B5EF4-FFF2-40B4-BE49-F238E27FC236}">
                    <a16:creationId xmlns:a16="http://schemas.microsoft.com/office/drawing/2014/main" id="{F25E70AF-2883-A32B-D3F5-D5006EE03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8" y="816"/>
                <a:ext cx="1599" cy="908"/>
              </a:xfrm>
              <a:custGeom>
                <a:avLst/>
                <a:gdLst>
                  <a:gd name="T0" fmla="*/ 46344 w 468"/>
                  <a:gd name="T1" fmla="*/ 40824 h 249"/>
                  <a:gd name="T2" fmla="*/ 49180 w 468"/>
                  <a:gd name="T3" fmla="*/ 41753 h 249"/>
                  <a:gd name="T4" fmla="*/ 54923 w 468"/>
                  <a:gd name="T5" fmla="*/ 40678 h 249"/>
                  <a:gd name="T6" fmla="*/ 55999 w 468"/>
                  <a:gd name="T7" fmla="*/ 40291 h 249"/>
                  <a:gd name="T8" fmla="*/ 57352 w 468"/>
                  <a:gd name="T9" fmla="*/ 38894 h 249"/>
                  <a:gd name="T10" fmla="*/ 59826 w 468"/>
                  <a:gd name="T11" fmla="*/ 38216 h 249"/>
                  <a:gd name="T12" fmla="*/ 61346 w 468"/>
                  <a:gd name="T13" fmla="*/ 37286 h 249"/>
                  <a:gd name="T14" fmla="*/ 62255 w 468"/>
                  <a:gd name="T15" fmla="*/ 36955 h 249"/>
                  <a:gd name="T16" fmla="*/ 62979 w 468"/>
                  <a:gd name="T17" fmla="*/ 33950 h 249"/>
                  <a:gd name="T18" fmla="*/ 40484 w 468"/>
                  <a:gd name="T19" fmla="*/ 879 h 249"/>
                  <a:gd name="T20" fmla="*/ 35021 w 468"/>
                  <a:gd name="T21" fmla="*/ 0 h 249"/>
                  <a:gd name="T22" fmla="*/ 33538 w 468"/>
                  <a:gd name="T23" fmla="*/ 201 h 249"/>
                  <a:gd name="T24" fmla="*/ 30118 w 468"/>
                  <a:gd name="T25" fmla="*/ 1065 h 249"/>
                  <a:gd name="T26" fmla="*/ 26722 w 468"/>
                  <a:gd name="T27" fmla="*/ 2673 h 249"/>
                  <a:gd name="T28" fmla="*/ 23848 w 468"/>
                  <a:gd name="T29" fmla="*/ 5477 h 249"/>
                  <a:gd name="T30" fmla="*/ 22612 w 468"/>
                  <a:gd name="T31" fmla="*/ 6210 h 249"/>
                  <a:gd name="T32" fmla="*/ 19622 w 468"/>
                  <a:gd name="T33" fmla="*/ 8828 h 249"/>
                  <a:gd name="T34" fmla="*/ 17312 w 468"/>
                  <a:gd name="T35" fmla="*/ 11490 h 249"/>
                  <a:gd name="T36" fmla="*/ 15959 w 468"/>
                  <a:gd name="T37" fmla="*/ 13099 h 249"/>
                  <a:gd name="T38" fmla="*/ 15119 w 468"/>
                  <a:gd name="T39" fmla="*/ 13777 h 249"/>
                  <a:gd name="T40" fmla="*/ 12690 w 468"/>
                  <a:gd name="T41" fmla="*/ 15757 h 249"/>
                  <a:gd name="T42" fmla="*/ 11173 w 468"/>
                  <a:gd name="T43" fmla="*/ 14163 h 249"/>
                  <a:gd name="T44" fmla="*/ 9410 w 468"/>
                  <a:gd name="T45" fmla="*/ 11490 h 249"/>
                  <a:gd name="T46" fmla="*/ 8173 w 468"/>
                  <a:gd name="T47" fmla="*/ 20319 h 249"/>
                  <a:gd name="T48" fmla="*/ 4903 w 468"/>
                  <a:gd name="T49" fmla="*/ 27594 h 249"/>
                  <a:gd name="T50" fmla="*/ 2474 w 468"/>
                  <a:gd name="T51" fmla="*/ 32724 h 249"/>
                  <a:gd name="T52" fmla="*/ 0 w 468"/>
                  <a:gd name="T53" fmla="*/ 39959 h 249"/>
                  <a:gd name="T54" fmla="*/ 3830 w 468"/>
                  <a:gd name="T55" fmla="*/ 44029 h 249"/>
                  <a:gd name="T56" fmla="*/ 14603 w 468"/>
                  <a:gd name="T57" fmla="*/ 39959 h 249"/>
                  <a:gd name="T58" fmla="*/ 17196 w 468"/>
                  <a:gd name="T59" fmla="*/ 42286 h 249"/>
                  <a:gd name="T60" fmla="*/ 18829 w 468"/>
                  <a:gd name="T61" fmla="*/ 42432 h 249"/>
                  <a:gd name="T62" fmla="*/ 20182 w 468"/>
                  <a:gd name="T63" fmla="*/ 42286 h 249"/>
                  <a:gd name="T64" fmla="*/ 22892 w 468"/>
                  <a:gd name="T65" fmla="*/ 42964 h 249"/>
                  <a:gd name="T66" fmla="*/ 26045 w 468"/>
                  <a:gd name="T67" fmla="*/ 42618 h 249"/>
                  <a:gd name="T68" fmla="*/ 26838 w 468"/>
                  <a:gd name="T69" fmla="*/ 42432 h 249"/>
                  <a:gd name="T70" fmla="*/ 30948 w 468"/>
                  <a:gd name="T71" fmla="*/ 40492 h 249"/>
                  <a:gd name="T72" fmla="*/ 31905 w 468"/>
                  <a:gd name="T73" fmla="*/ 40145 h 249"/>
                  <a:gd name="T74" fmla="*/ 32581 w 468"/>
                  <a:gd name="T75" fmla="*/ 39080 h 249"/>
                  <a:gd name="T76" fmla="*/ 33948 w 468"/>
                  <a:gd name="T77" fmla="*/ 39080 h 249"/>
                  <a:gd name="T78" fmla="*/ 35581 w 468"/>
                  <a:gd name="T79" fmla="*/ 40145 h 249"/>
                  <a:gd name="T80" fmla="*/ 38571 w 468"/>
                  <a:gd name="T81" fmla="*/ 41371 h 249"/>
                  <a:gd name="T82" fmla="*/ 39924 w 468"/>
                  <a:gd name="T83" fmla="*/ 41371 h 249"/>
                  <a:gd name="T84" fmla="*/ 42397 w 468"/>
                  <a:gd name="T85" fmla="*/ 41899 h 249"/>
                  <a:gd name="T86" fmla="*/ 44150 w 468"/>
                  <a:gd name="T87" fmla="*/ 41371 h 24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68" h="249">
                    <a:moveTo>
                      <a:pt x="324" y="233"/>
                    </a:moveTo>
                    <a:cubicBezTo>
                      <a:pt x="329" y="234"/>
                      <a:pt x="336" y="231"/>
                      <a:pt x="340" y="231"/>
                    </a:cubicBezTo>
                    <a:cubicBezTo>
                      <a:pt x="347" y="233"/>
                      <a:pt x="351" y="239"/>
                      <a:pt x="357" y="243"/>
                    </a:cubicBezTo>
                    <a:cubicBezTo>
                      <a:pt x="358" y="241"/>
                      <a:pt x="361" y="240"/>
                      <a:pt x="361" y="236"/>
                    </a:cubicBezTo>
                    <a:cubicBezTo>
                      <a:pt x="369" y="242"/>
                      <a:pt x="384" y="244"/>
                      <a:pt x="386" y="228"/>
                    </a:cubicBezTo>
                    <a:cubicBezTo>
                      <a:pt x="392" y="231"/>
                      <a:pt x="397" y="236"/>
                      <a:pt x="403" y="230"/>
                    </a:cubicBezTo>
                    <a:cubicBezTo>
                      <a:pt x="405" y="232"/>
                      <a:pt x="409" y="233"/>
                      <a:pt x="411" y="235"/>
                    </a:cubicBezTo>
                    <a:cubicBezTo>
                      <a:pt x="411" y="232"/>
                      <a:pt x="411" y="230"/>
                      <a:pt x="411" y="228"/>
                    </a:cubicBezTo>
                    <a:cubicBezTo>
                      <a:pt x="415" y="229"/>
                      <a:pt x="420" y="232"/>
                      <a:pt x="424" y="234"/>
                    </a:cubicBezTo>
                    <a:cubicBezTo>
                      <a:pt x="423" y="230"/>
                      <a:pt x="421" y="225"/>
                      <a:pt x="421" y="220"/>
                    </a:cubicBezTo>
                    <a:cubicBezTo>
                      <a:pt x="429" y="218"/>
                      <a:pt x="433" y="222"/>
                      <a:pt x="439" y="227"/>
                    </a:cubicBezTo>
                    <a:cubicBezTo>
                      <a:pt x="439" y="224"/>
                      <a:pt x="441" y="225"/>
                      <a:pt x="439" y="216"/>
                    </a:cubicBezTo>
                    <a:cubicBezTo>
                      <a:pt x="445" y="219"/>
                      <a:pt x="446" y="219"/>
                      <a:pt x="450" y="223"/>
                    </a:cubicBezTo>
                    <a:cubicBezTo>
                      <a:pt x="447" y="220"/>
                      <a:pt x="450" y="216"/>
                      <a:pt x="450" y="211"/>
                    </a:cubicBezTo>
                    <a:cubicBezTo>
                      <a:pt x="453" y="211"/>
                      <a:pt x="457" y="212"/>
                      <a:pt x="459" y="212"/>
                    </a:cubicBezTo>
                    <a:cubicBezTo>
                      <a:pt x="458" y="211"/>
                      <a:pt x="458" y="210"/>
                      <a:pt x="457" y="209"/>
                    </a:cubicBezTo>
                    <a:cubicBezTo>
                      <a:pt x="458" y="208"/>
                      <a:pt x="460" y="206"/>
                      <a:pt x="461" y="205"/>
                    </a:cubicBezTo>
                    <a:cubicBezTo>
                      <a:pt x="462" y="192"/>
                      <a:pt x="462" y="192"/>
                      <a:pt x="462" y="192"/>
                    </a:cubicBezTo>
                    <a:cubicBezTo>
                      <a:pt x="462" y="192"/>
                      <a:pt x="468" y="197"/>
                      <a:pt x="452" y="130"/>
                    </a:cubicBezTo>
                    <a:cubicBezTo>
                      <a:pt x="437" y="63"/>
                      <a:pt x="363" y="13"/>
                      <a:pt x="297" y="5"/>
                    </a:cubicBezTo>
                    <a:cubicBezTo>
                      <a:pt x="285" y="4"/>
                      <a:pt x="274" y="3"/>
                      <a:pt x="264" y="4"/>
                    </a:cubicBezTo>
                    <a:cubicBezTo>
                      <a:pt x="260" y="4"/>
                      <a:pt x="257" y="3"/>
                      <a:pt x="257" y="0"/>
                    </a:cubicBezTo>
                    <a:cubicBezTo>
                      <a:pt x="254" y="3"/>
                      <a:pt x="250" y="4"/>
                      <a:pt x="246" y="4"/>
                    </a:cubicBezTo>
                    <a:cubicBezTo>
                      <a:pt x="246" y="3"/>
                      <a:pt x="246" y="2"/>
                      <a:pt x="246" y="1"/>
                    </a:cubicBezTo>
                    <a:cubicBezTo>
                      <a:pt x="244" y="5"/>
                      <a:pt x="238" y="6"/>
                      <a:pt x="234" y="4"/>
                    </a:cubicBezTo>
                    <a:cubicBezTo>
                      <a:pt x="231" y="7"/>
                      <a:pt x="225" y="9"/>
                      <a:pt x="221" y="6"/>
                    </a:cubicBezTo>
                    <a:cubicBezTo>
                      <a:pt x="218" y="11"/>
                      <a:pt x="208" y="14"/>
                      <a:pt x="205" y="9"/>
                    </a:cubicBezTo>
                    <a:cubicBezTo>
                      <a:pt x="203" y="13"/>
                      <a:pt x="200" y="14"/>
                      <a:pt x="196" y="15"/>
                    </a:cubicBezTo>
                    <a:cubicBezTo>
                      <a:pt x="190" y="17"/>
                      <a:pt x="191" y="17"/>
                      <a:pt x="186" y="21"/>
                    </a:cubicBezTo>
                    <a:cubicBezTo>
                      <a:pt x="183" y="25"/>
                      <a:pt x="179" y="28"/>
                      <a:pt x="175" y="31"/>
                    </a:cubicBezTo>
                    <a:cubicBezTo>
                      <a:pt x="174" y="30"/>
                      <a:pt x="173" y="28"/>
                      <a:pt x="173" y="27"/>
                    </a:cubicBezTo>
                    <a:cubicBezTo>
                      <a:pt x="172" y="31"/>
                      <a:pt x="170" y="33"/>
                      <a:pt x="166" y="35"/>
                    </a:cubicBezTo>
                    <a:cubicBezTo>
                      <a:pt x="164" y="36"/>
                      <a:pt x="159" y="39"/>
                      <a:pt x="156" y="39"/>
                    </a:cubicBezTo>
                    <a:cubicBezTo>
                      <a:pt x="157" y="43"/>
                      <a:pt x="147" y="48"/>
                      <a:pt x="144" y="50"/>
                    </a:cubicBezTo>
                    <a:cubicBezTo>
                      <a:pt x="142" y="52"/>
                      <a:pt x="138" y="56"/>
                      <a:pt x="136" y="58"/>
                    </a:cubicBezTo>
                    <a:cubicBezTo>
                      <a:pt x="134" y="60"/>
                      <a:pt x="130" y="65"/>
                      <a:pt x="127" y="65"/>
                    </a:cubicBezTo>
                    <a:cubicBezTo>
                      <a:pt x="127" y="64"/>
                      <a:pt x="125" y="64"/>
                      <a:pt x="125" y="63"/>
                    </a:cubicBezTo>
                    <a:cubicBezTo>
                      <a:pt x="123" y="67"/>
                      <a:pt x="121" y="71"/>
                      <a:pt x="117" y="74"/>
                    </a:cubicBezTo>
                    <a:cubicBezTo>
                      <a:pt x="116" y="74"/>
                      <a:pt x="114" y="74"/>
                      <a:pt x="113" y="75"/>
                    </a:cubicBezTo>
                    <a:cubicBezTo>
                      <a:pt x="112" y="76"/>
                      <a:pt x="112" y="77"/>
                      <a:pt x="111" y="78"/>
                    </a:cubicBezTo>
                    <a:cubicBezTo>
                      <a:pt x="109" y="80"/>
                      <a:pt x="107" y="83"/>
                      <a:pt x="103" y="80"/>
                    </a:cubicBezTo>
                    <a:cubicBezTo>
                      <a:pt x="102" y="84"/>
                      <a:pt x="97" y="88"/>
                      <a:pt x="93" y="89"/>
                    </a:cubicBezTo>
                    <a:cubicBezTo>
                      <a:pt x="93" y="89"/>
                      <a:pt x="88" y="94"/>
                      <a:pt x="86" y="92"/>
                    </a:cubicBezTo>
                    <a:cubicBezTo>
                      <a:pt x="86" y="88"/>
                      <a:pt x="83" y="84"/>
                      <a:pt x="82" y="80"/>
                    </a:cubicBezTo>
                    <a:cubicBezTo>
                      <a:pt x="81" y="74"/>
                      <a:pt x="82" y="68"/>
                      <a:pt x="79" y="63"/>
                    </a:cubicBezTo>
                    <a:cubicBezTo>
                      <a:pt x="77" y="58"/>
                      <a:pt x="73" y="61"/>
                      <a:pt x="69" y="65"/>
                    </a:cubicBezTo>
                    <a:cubicBezTo>
                      <a:pt x="64" y="71"/>
                      <a:pt x="62" y="80"/>
                      <a:pt x="61" y="88"/>
                    </a:cubicBezTo>
                    <a:cubicBezTo>
                      <a:pt x="60" y="94"/>
                      <a:pt x="55" y="110"/>
                      <a:pt x="60" y="115"/>
                    </a:cubicBezTo>
                    <a:cubicBezTo>
                      <a:pt x="54" y="123"/>
                      <a:pt x="48" y="132"/>
                      <a:pt x="46" y="139"/>
                    </a:cubicBezTo>
                    <a:cubicBezTo>
                      <a:pt x="44" y="143"/>
                      <a:pt x="38" y="153"/>
                      <a:pt x="36" y="156"/>
                    </a:cubicBezTo>
                    <a:cubicBezTo>
                      <a:pt x="30" y="164"/>
                      <a:pt x="25" y="174"/>
                      <a:pt x="23" y="176"/>
                    </a:cubicBezTo>
                    <a:cubicBezTo>
                      <a:pt x="21" y="178"/>
                      <a:pt x="20" y="181"/>
                      <a:pt x="18" y="185"/>
                    </a:cubicBezTo>
                    <a:cubicBezTo>
                      <a:pt x="14" y="192"/>
                      <a:pt x="10" y="201"/>
                      <a:pt x="7" y="208"/>
                    </a:cubicBezTo>
                    <a:cubicBezTo>
                      <a:pt x="5" y="214"/>
                      <a:pt x="0" y="220"/>
                      <a:pt x="0" y="226"/>
                    </a:cubicBezTo>
                    <a:cubicBezTo>
                      <a:pt x="1" y="235"/>
                      <a:pt x="4" y="236"/>
                      <a:pt x="11" y="241"/>
                    </a:cubicBezTo>
                    <a:cubicBezTo>
                      <a:pt x="17" y="245"/>
                      <a:pt x="20" y="249"/>
                      <a:pt x="28" y="249"/>
                    </a:cubicBezTo>
                    <a:cubicBezTo>
                      <a:pt x="37" y="249"/>
                      <a:pt x="47" y="246"/>
                      <a:pt x="55" y="243"/>
                    </a:cubicBezTo>
                    <a:cubicBezTo>
                      <a:pt x="69" y="236"/>
                      <a:pt x="90" y="228"/>
                      <a:pt x="107" y="226"/>
                    </a:cubicBezTo>
                    <a:cubicBezTo>
                      <a:pt x="115" y="225"/>
                      <a:pt x="118" y="225"/>
                      <a:pt x="124" y="229"/>
                    </a:cubicBezTo>
                    <a:cubicBezTo>
                      <a:pt x="126" y="232"/>
                      <a:pt x="130" y="238"/>
                      <a:pt x="126" y="239"/>
                    </a:cubicBezTo>
                    <a:cubicBezTo>
                      <a:pt x="129" y="239"/>
                      <a:pt x="133" y="239"/>
                      <a:pt x="135" y="236"/>
                    </a:cubicBezTo>
                    <a:cubicBezTo>
                      <a:pt x="137" y="236"/>
                      <a:pt x="136" y="239"/>
                      <a:pt x="138" y="240"/>
                    </a:cubicBezTo>
                    <a:cubicBezTo>
                      <a:pt x="139" y="240"/>
                      <a:pt x="141" y="239"/>
                      <a:pt x="142" y="239"/>
                    </a:cubicBezTo>
                    <a:cubicBezTo>
                      <a:pt x="142" y="239"/>
                      <a:pt x="147" y="239"/>
                      <a:pt x="148" y="239"/>
                    </a:cubicBezTo>
                    <a:cubicBezTo>
                      <a:pt x="152" y="238"/>
                      <a:pt x="157" y="244"/>
                      <a:pt x="156" y="236"/>
                    </a:cubicBezTo>
                    <a:cubicBezTo>
                      <a:pt x="160" y="238"/>
                      <a:pt x="165" y="240"/>
                      <a:pt x="168" y="243"/>
                    </a:cubicBezTo>
                    <a:cubicBezTo>
                      <a:pt x="167" y="242"/>
                      <a:pt x="166" y="240"/>
                      <a:pt x="165" y="238"/>
                    </a:cubicBezTo>
                    <a:cubicBezTo>
                      <a:pt x="169" y="234"/>
                      <a:pt x="186" y="237"/>
                      <a:pt x="191" y="241"/>
                    </a:cubicBezTo>
                    <a:cubicBezTo>
                      <a:pt x="190" y="240"/>
                      <a:pt x="190" y="238"/>
                      <a:pt x="189" y="236"/>
                    </a:cubicBezTo>
                    <a:cubicBezTo>
                      <a:pt x="191" y="238"/>
                      <a:pt x="194" y="239"/>
                      <a:pt x="197" y="240"/>
                    </a:cubicBezTo>
                    <a:cubicBezTo>
                      <a:pt x="199" y="235"/>
                      <a:pt x="223" y="234"/>
                      <a:pt x="227" y="236"/>
                    </a:cubicBezTo>
                    <a:cubicBezTo>
                      <a:pt x="227" y="234"/>
                      <a:pt x="227" y="231"/>
                      <a:pt x="227" y="229"/>
                    </a:cubicBezTo>
                    <a:cubicBezTo>
                      <a:pt x="230" y="230"/>
                      <a:pt x="232" y="232"/>
                      <a:pt x="235" y="233"/>
                    </a:cubicBezTo>
                    <a:cubicBezTo>
                      <a:pt x="235" y="232"/>
                      <a:pt x="235" y="229"/>
                      <a:pt x="234" y="227"/>
                    </a:cubicBezTo>
                    <a:cubicBezTo>
                      <a:pt x="237" y="227"/>
                      <a:pt x="241" y="228"/>
                      <a:pt x="244" y="228"/>
                    </a:cubicBezTo>
                    <a:cubicBezTo>
                      <a:pt x="241" y="227"/>
                      <a:pt x="239" y="224"/>
                      <a:pt x="239" y="221"/>
                    </a:cubicBezTo>
                    <a:cubicBezTo>
                      <a:pt x="239" y="221"/>
                      <a:pt x="247" y="218"/>
                      <a:pt x="245" y="224"/>
                    </a:cubicBezTo>
                    <a:cubicBezTo>
                      <a:pt x="247" y="223"/>
                      <a:pt x="247" y="223"/>
                      <a:pt x="249" y="221"/>
                    </a:cubicBezTo>
                    <a:cubicBezTo>
                      <a:pt x="252" y="219"/>
                      <a:pt x="254" y="216"/>
                      <a:pt x="255" y="214"/>
                    </a:cubicBezTo>
                    <a:cubicBezTo>
                      <a:pt x="251" y="220"/>
                      <a:pt x="255" y="223"/>
                      <a:pt x="261" y="227"/>
                    </a:cubicBezTo>
                    <a:cubicBezTo>
                      <a:pt x="268" y="231"/>
                      <a:pt x="269" y="231"/>
                      <a:pt x="276" y="231"/>
                    </a:cubicBezTo>
                    <a:cubicBezTo>
                      <a:pt x="280" y="231"/>
                      <a:pt x="280" y="232"/>
                      <a:pt x="283" y="234"/>
                    </a:cubicBezTo>
                    <a:cubicBezTo>
                      <a:pt x="284" y="235"/>
                      <a:pt x="284" y="237"/>
                      <a:pt x="286" y="237"/>
                    </a:cubicBezTo>
                    <a:cubicBezTo>
                      <a:pt x="289" y="237"/>
                      <a:pt x="290" y="233"/>
                      <a:pt x="293" y="234"/>
                    </a:cubicBezTo>
                    <a:cubicBezTo>
                      <a:pt x="296" y="234"/>
                      <a:pt x="299" y="237"/>
                      <a:pt x="301" y="239"/>
                    </a:cubicBezTo>
                    <a:cubicBezTo>
                      <a:pt x="302" y="233"/>
                      <a:pt x="308" y="230"/>
                      <a:pt x="311" y="237"/>
                    </a:cubicBezTo>
                    <a:cubicBezTo>
                      <a:pt x="309" y="229"/>
                      <a:pt x="319" y="234"/>
                      <a:pt x="321" y="238"/>
                    </a:cubicBezTo>
                    <a:cubicBezTo>
                      <a:pt x="321" y="236"/>
                      <a:pt x="322" y="235"/>
                      <a:pt x="324" y="234"/>
                    </a:cubicBezTo>
                  </a:path>
                </a:pathLst>
              </a:custGeom>
              <a:noFill/>
              <a:ln w="1111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83" name="Freeform 47">
                <a:extLst>
                  <a:ext uri="{FF2B5EF4-FFF2-40B4-BE49-F238E27FC236}">
                    <a16:creationId xmlns:a16="http://schemas.microsoft.com/office/drawing/2014/main" id="{ED5FA5B3-7756-A407-CCA4-764693C8F1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3" y="1472"/>
                <a:ext cx="1271" cy="237"/>
              </a:xfrm>
              <a:custGeom>
                <a:avLst/>
                <a:gdLst>
                  <a:gd name="T0" fmla="*/ 0 w 372"/>
                  <a:gd name="T1" fmla="*/ 4415 h 65"/>
                  <a:gd name="T2" fmla="*/ 116 w 372"/>
                  <a:gd name="T3" fmla="*/ 2126 h 65"/>
                  <a:gd name="T4" fmla="*/ 280 w 372"/>
                  <a:gd name="T5" fmla="*/ 1065 h 65"/>
                  <a:gd name="T6" fmla="*/ 11849 w 372"/>
                  <a:gd name="T7" fmla="*/ 4415 h 65"/>
                  <a:gd name="T8" fmla="*/ 23288 w 372"/>
                  <a:gd name="T9" fmla="*/ 8827 h 65"/>
                  <a:gd name="T10" fmla="*/ 36538 w 372"/>
                  <a:gd name="T11" fmla="*/ 5280 h 65"/>
                  <a:gd name="T12" fmla="*/ 47700 w 372"/>
                  <a:gd name="T13" fmla="*/ 3883 h 65"/>
                  <a:gd name="T14" fmla="*/ 50020 w 372"/>
                  <a:gd name="T15" fmla="*/ 4944 h 65"/>
                  <a:gd name="T16" fmla="*/ 49894 w 372"/>
                  <a:gd name="T17" fmla="*/ 5477 h 65"/>
                  <a:gd name="T18" fmla="*/ 48783 w 372"/>
                  <a:gd name="T19" fmla="*/ 5130 h 65"/>
                  <a:gd name="T20" fmla="*/ 48783 w 372"/>
                  <a:gd name="T21" fmla="*/ 5130 h 65"/>
                  <a:gd name="T22" fmla="*/ 43474 w 372"/>
                  <a:gd name="T23" fmla="*/ 4415 h 65"/>
                  <a:gd name="T24" fmla="*/ 37054 w 372"/>
                  <a:gd name="T25" fmla="*/ 6742 h 65"/>
                  <a:gd name="T26" fmla="*/ 23288 w 372"/>
                  <a:gd name="T27" fmla="*/ 11299 h 65"/>
                  <a:gd name="T28" fmla="*/ 10776 w 372"/>
                  <a:gd name="T29" fmla="*/ 6541 h 65"/>
                  <a:gd name="T30" fmla="*/ 0 w 372"/>
                  <a:gd name="T31" fmla="*/ 4415 h 65"/>
                  <a:gd name="T32" fmla="*/ 0 w 372"/>
                  <a:gd name="T33" fmla="*/ 441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2" h="65">
                    <a:moveTo>
                      <a:pt x="0" y="2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3"/>
                      <a:pt x="2" y="6"/>
                    </a:cubicBezTo>
                    <a:cubicBezTo>
                      <a:pt x="42" y="0"/>
                      <a:pt x="65" y="12"/>
                      <a:pt x="87" y="25"/>
                    </a:cubicBezTo>
                    <a:cubicBezTo>
                      <a:pt x="108" y="37"/>
                      <a:pt x="128" y="51"/>
                      <a:pt x="171" y="50"/>
                    </a:cubicBezTo>
                    <a:cubicBezTo>
                      <a:pt x="215" y="49"/>
                      <a:pt x="243" y="39"/>
                      <a:pt x="268" y="30"/>
                    </a:cubicBezTo>
                    <a:cubicBezTo>
                      <a:pt x="295" y="20"/>
                      <a:pt x="317" y="13"/>
                      <a:pt x="350" y="22"/>
                    </a:cubicBezTo>
                    <a:cubicBezTo>
                      <a:pt x="358" y="23"/>
                      <a:pt x="363" y="26"/>
                      <a:pt x="367" y="28"/>
                    </a:cubicBezTo>
                    <a:cubicBezTo>
                      <a:pt x="372" y="30"/>
                      <a:pt x="371" y="31"/>
                      <a:pt x="366" y="31"/>
                    </a:cubicBezTo>
                    <a:cubicBezTo>
                      <a:pt x="364" y="30"/>
                      <a:pt x="361" y="30"/>
                      <a:pt x="358" y="29"/>
                    </a:cubicBezTo>
                    <a:cubicBezTo>
                      <a:pt x="358" y="29"/>
                      <a:pt x="358" y="29"/>
                      <a:pt x="358" y="29"/>
                    </a:cubicBezTo>
                    <a:cubicBezTo>
                      <a:pt x="354" y="28"/>
                      <a:pt x="334" y="24"/>
                      <a:pt x="319" y="25"/>
                    </a:cubicBezTo>
                    <a:cubicBezTo>
                      <a:pt x="303" y="27"/>
                      <a:pt x="288" y="32"/>
                      <a:pt x="272" y="38"/>
                    </a:cubicBezTo>
                    <a:cubicBezTo>
                      <a:pt x="248" y="47"/>
                      <a:pt x="218" y="63"/>
                      <a:pt x="171" y="64"/>
                    </a:cubicBezTo>
                    <a:cubicBezTo>
                      <a:pt x="125" y="65"/>
                      <a:pt x="100" y="50"/>
                      <a:pt x="79" y="37"/>
                    </a:cubicBezTo>
                    <a:cubicBezTo>
                      <a:pt x="57" y="25"/>
                      <a:pt x="37" y="1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lose/>
                  </a:path>
                </a:pathLst>
              </a:custGeom>
              <a:noFill/>
              <a:ln w="1111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84" name="Freeform 48">
                <a:extLst>
                  <a:ext uri="{FF2B5EF4-FFF2-40B4-BE49-F238E27FC236}">
                    <a16:creationId xmlns:a16="http://schemas.microsoft.com/office/drawing/2014/main" id="{A7F501A7-0487-B9F5-B474-4E346CB1A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2" y="1046"/>
                <a:ext cx="58" cy="175"/>
              </a:xfrm>
              <a:custGeom>
                <a:avLst/>
                <a:gdLst>
                  <a:gd name="T0" fmla="*/ 2027 w 17"/>
                  <a:gd name="T1" fmla="*/ 346 h 48"/>
                  <a:gd name="T2" fmla="*/ 955 w 17"/>
                  <a:gd name="T3" fmla="*/ 4411 h 48"/>
                  <a:gd name="T4" fmla="*/ 560 w 17"/>
                  <a:gd name="T5" fmla="*/ 8480 h 48"/>
                  <a:gd name="T6" fmla="*/ 116 w 17"/>
                  <a:gd name="T7" fmla="*/ 6738 h 48"/>
                  <a:gd name="T8" fmla="*/ 396 w 17"/>
                  <a:gd name="T9" fmla="*/ 4069 h 48"/>
                  <a:gd name="T10" fmla="*/ 2306 w 17"/>
                  <a:gd name="T11" fmla="*/ 0 h 48"/>
                  <a:gd name="T12" fmla="*/ 2027 w 17"/>
                  <a:gd name="T13" fmla="*/ 346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" h="48">
                    <a:moveTo>
                      <a:pt x="15" y="2"/>
                    </a:moveTo>
                    <a:cubicBezTo>
                      <a:pt x="10" y="8"/>
                      <a:pt x="8" y="17"/>
                      <a:pt x="7" y="25"/>
                    </a:cubicBezTo>
                    <a:cubicBezTo>
                      <a:pt x="6" y="30"/>
                      <a:pt x="3" y="41"/>
                      <a:pt x="4" y="48"/>
                    </a:cubicBezTo>
                    <a:cubicBezTo>
                      <a:pt x="3" y="45"/>
                      <a:pt x="1" y="41"/>
                      <a:pt x="1" y="38"/>
                    </a:cubicBezTo>
                    <a:cubicBezTo>
                      <a:pt x="0" y="32"/>
                      <a:pt x="1" y="28"/>
                      <a:pt x="3" y="23"/>
                    </a:cubicBezTo>
                    <a:cubicBezTo>
                      <a:pt x="4" y="19"/>
                      <a:pt x="10" y="5"/>
                      <a:pt x="17" y="0"/>
                    </a:cubicBezTo>
                    <a:cubicBezTo>
                      <a:pt x="16" y="1"/>
                      <a:pt x="16" y="1"/>
                      <a:pt x="15" y="2"/>
                    </a:cubicBezTo>
                    <a:close/>
                  </a:path>
                </a:pathLst>
              </a:custGeom>
              <a:noFill/>
              <a:ln w="1111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85" name="Freeform 49">
                <a:extLst>
                  <a:ext uri="{FF2B5EF4-FFF2-40B4-BE49-F238E27FC236}">
                    <a16:creationId xmlns:a16="http://schemas.microsoft.com/office/drawing/2014/main" id="{1D154A3B-CBA7-E861-C654-747DC14A9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3" y="1651"/>
                <a:ext cx="307" cy="69"/>
              </a:xfrm>
              <a:custGeom>
                <a:avLst/>
                <a:gdLst>
                  <a:gd name="T0" fmla="*/ 2698 w 90"/>
                  <a:gd name="T1" fmla="*/ 712 h 19"/>
                  <a:gd name="T2" fmla="*/ 2862 w 90"/>
                  <a:gd name="T3" fmla="*/ 857 h 19"/>
                  <a:gd name="T4" fmla="*/ 3258 w 90"/>
                  <a:gd name="T5" fmla="*/ 1384 h 19"/>
                  <a:gd name="T6" fmla="*/ 4213 w 90"/>
                  <a:gd name="T7" fmla="*/ 857 h 19"/>
                  <a:gd name="T8" fmla="*/ 5284 w 90"/>
                  <a:gd name="T9" fmla="*/ 1729 h 19"/>
                  <a:gd name="T10" fmla="*/ 6631 w 90"/>
                  <a:gd name="T11" fmla="*/ 1384 h 19"/>
                  <a:gd name="T12" fmla="*/ 7982 w 90"/>
                  <a:gd name="T13" fmla="*/ 1583 h 19"/>
                  <a:gd name="T14" fmla="*/ 8378 w 90"/>
                  <a:gd name="T15" fmla="*/ 857 h 19"/>
                  <a:gd name="T16" fmla="*/ 8378 w 90"/>
                  <a:gd name="T17" fmla="*/ 712 h 19"/>
                  <a:gd name="T18" fmla="*/ 10554 w 90"/>
                  <a:gd name="T19" fmla="*/ 330 h 19"/>
                  <a:gd name="T20" fmla="*/ 12181 w 90"/>
                  <a:gd name="T21" fmla="*/ 1583 h 19"/>
                  <a:gd name="T22" fmla="*/ 11113 w 90"/>
                  <a:gd name="T23" fmla="*/ 3112 h 19"/>
                  <a:gd name="T24" fmla="*/ 8378 w 90"/>
                  <a:gd name="T25" fmla="*/ 2782 h 19"/>
                  <a:gd name="T26" fmla="*/ 3803 w 90"/>
                  <a:gd name="T27" fmla="*/ 2782 h 19"/>
                  <a:gd name="T28" fmla="*/ 955 w 90"/>
                  <a:gd name="T29" fmla="*/ 3312 h 19"/>
                  <a:gd name="T30" fmla="*/ 2187 w 90"/>
                  <a:gd name="T31" fmla="*/ 1914 h 19"/>
                  <a:gd name="T32" fmla="*/ 280 w 90"/>
                  <a:gd name="T33" fmla="*/ 2110 h 19"/>
                  <a:gd name="T34" fmla="*/ 2698 w 90"/>
                  <a:gd name="T35" fmla="*/ 712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90" h="19">
                    <a:moveTo>
                      <a:pt x="20" y="4"/>
                    </a:moveTo>
                    <a:cubicBezTo>
                      <a:pt x="20" y="4"/>
                      <a:pt x="21" y="4"/>
                      <a:pt x="21" y="5"/>
                    </a:cubicBezTo>
                    <a:cubicBezTo>
                      <a:pt x="22" y="6"/>
                      <a:pt x="22" y="8"/>
                      <a:pt x="24" y="8"/>
                    </a:cubicBezTo>
                    <a:cubicBezTo>
                      <a:pt x="27" y="8"/>
                      <a:pt x="28" y="4"/>
                      <a:pt x="31" y="5"/>
                    </a:cubicBezTo>
                    <a:cubicBezTo>
                      <a:pt x="34" y="5"/>
                      <a:pt x="37" y="8"/>
                      <a:pt x="39" y="10"/>
                    </a:cubicBezTo>
                    <a:cubicBezTo>
                      <a:pt x="40" y="4"/>
                      <a:pt x="46" y="1"/>
                      <a:pt x="49" y="8"/>
                    </a:cubicBezTo>
                    <a:cubicBezTo>
                      <a:pt x="47" y="0"/>
                      <a:pt x="57" y="5"/>
                      <a:pt x="59" y="9"/>
                    </a:cubicBezTo>
                    <a:cubicBezTo>
                      <a:pt x="59" y="7"/>
                      <a:pt x="60" y="6"/>
                      <a:pt x="62" y="5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7" y="5"/>
                      <a:pt x="74" y="2"/>
                      <a:pt x="78" y="2"/>
                    </a:cubicBezTo>
                    <a:cubicBezTo>
                      <a:pt x="83" y="3"/>
                      <a:pt x="86" y="6"/>
                      <a:pt x="90" y="9"/>
                    </a:cubicBezTo>
                    <a:cubicBezTo>
                      <a:pt x="88" y="15"/>
                      <a:pt x="90" y="17"/>
                      <a:pt x="82" y="18"/>
                    </a:cubicBezTo>
                    <a:cubicBezTo>
                      <a:pt x="75" y="19"/>
                      <a:pt x="69" y="17"/>
                      <a:pt x="62" y="16"/>
                    </a:cubicBezTo>
                    <a:cubicBezTo>
                      <a:pt x="53" y="15"/>
                      <a:pt x="38" y="16"/>
                      <a:pt x="28" y="16"/>
                    </a:cubicBezTo>
                    <a:cubicBezTo>
                      <a:pt x="23" y="16"/>
                      <a:pt x="11" y="15"/>
                      <a:pt x="7" y="19"/>
                    </a:cubicBezTo>
                    <a:cubicBezTo>
                      <a:pt x="8" y="14"/>
                      <a:pt x="12" y="13"/>
                      <a:pt x="16" y="11"/>
                    </a:cubicBezTo>
                    <a:cubicBezTo>
                      <a:pt x="12" y="11"/>
                      <a:pt x="5" y="8"/>
                      <a:pt x="2" y="12"/>
                    </a:cubicBezTo>
                    <a:cubicBezTo>
                      <a:pt x="0" y="1"/>
                      <a:pt x="12" y="5"/>
                      <a:pt x="20" y="4"/>
                    </a:cubicBezTo>
                    <a:close/>
                  </a:path>
                </a:pathLst>
              </a:custGeom>
              <a:noFill/>
              <a:ln w="1111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86" name="Line 50">
                <a:extLst>
                  <a:ext uri="{FF2B5EF4-FFF2-40B4-BE49-F238E27FC236}">
                    <a16:creationId xmlns:a16="http://schemas.microsoft.com/office/drawing/2014/main" id="{3B5DC3EC-0054-A715-35BE-044020A901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4" y="1202"/>
                <a:ext cx="1" cy="1"/>
              </a:xfrm>
              <a:prstGeom prst="line">
                <a:avLst/>
              </a:prstGeom>
              <a:noFill/>
              <a:ln w="11113" cap="rnd">
                <a:solidFill>
                  <a:srgbClr val="1A171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87" name="Freeform 51">
                <a:extLst>
                  <a:ext uri="{FF2B5EF4-FFF2-40B4-BE49-F238E27FC236}">
                    <a16:creationId xmlns:a16="http://schemas.microsoft.com/office/drawing/2014/main" id="{8B729508-4A66-1091-C9BE-E73A926B4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9" y="1669"/>
                <a:ext cx="195" cy="51"/>
              </a:xfrm>
              <a:custGeom>
                <a:avLst/>
                <a:gdLst>
                  <a:gd name="T0" fmla="*/ 7691 w 57"/>
                  <a:gd name="T1" fmla="*/ 1060 h 14"/>
                  <a:gd name="T2" fmla="*/ 6565 w 57"/>
                  <a:gd name="T3" fmla="*/ 346 h 14"/>
                  <a:gd name="T4" fmla="*/ 6846 w 57"/>
                  <a:gd name="T5" fmla="*/ 1260 h 14"/>
                  <a:gd name="T6" fmla="*/ 3288 w 57"/>
                  <a:gd name="T7" fmla="*/ 729 h 14"/>
                  <a:gd name="T8" fmla="*/ 3688 w 57"/>
                  <a:gd name="T9" fmla="*/ 1592 h 14"/>
                  <a:gd name="T10" fmla="*/ 2036 w 57"/>
                  <a:gd name="T11" fmla="*/ 346 h 14"/>
                  <a:gd name="T12" fmla="*/ 1078 w 57"/>
                  <a:gd name="T13" fmla="*/ 874 h 14"/>
                  <a:gd name="T14" fmla="*/ 0 w 57"/>
                  <a:gd name="T15" fmla="*/ 2470 h 14"/>
                  <a:gd name="T16" fmla="*/ 4529 w 57"/>
                  <a:gd name="T17" fmla="*/ 2270 h 14"/>
                  <a:gd name="T18" fmla="*/ 5888 w 57"/>
                  <a:gd name="T19" fmla="*/ 1938 h 14"/>
                  <a:gd name="T20" fmla="*/ 7691 w 57"/>
                  <a:gd name="T21" fmla="*/ 1592 h 14"/>
                  <a:gd name="T22" fmla="*/ 7807 w 57"/>
                  <a:gd name="T23" fmla="*/ 729 h 14"/>
                  <a:gd name="T24" fmla="*/ 7691 w 57"/>
                  <a:gd name="T25" fmla="*/ 1060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" h="14">
                    <a:moveTo>
                      <a:pt x="56" y="6"/>
                    </a:moveTo>
                    <a:cubicBezTo>
                      <a:pt x="53" y="5"/>
                      <a:pt x="50" y="4"/>
                      <a:pt x="48" y="2"/>
                    </a:cubicBezTo>
                    <a:cubicBezTo>
                      <a:pt x="49" y="4"/>
                      <a:pt x="49" y="6"/>
                      <a:pt x="50" y="7"/>
                    </a:cubicBezTo>
                    <a:cubicBezTo>
                      <a:pt x="45" y="3"/>
                      <a:pt x="28" y="0"/>
                      <a:pt x="24" y="4"/>
                    </a:cubicBezTo>
                    <a:cubicBezTo>
                      <a:pt x="25" y="6"/>
                      <a:pt x="26" y="8"/>
                      <a:pt x="27" y="9"/>
                    </a:cubicBezTo>
                    <a:cubicBezTo>
                      <a:pt x="24" y="6"/>
                      <a:pt x="19" y="4"/>
                      <a:pt x="15" y="2"/>
                    </a:cubicBezTo>
                    <a:cubicBezTo>
                      <a:pt x="16" y="10"/>
                      <a:pt x="11" y="5"/>
                      <a:pt x="8" y="5"/>
                    </a:cubicBezTo>
                    <a:cubicBezTo>
                      <a:pt x="4" y="7"/>
                      <a:pt x="1" y="10"/>
                      <a:pt x="0" y="14"/>
                    </a:cubicBezTo>
                    <a:cubicBezTo>
                      <a:pt x="7" y="7"/>
                      <a:pt x="23" y="14"/>
                      <a:pt x="33" y="13"/>
                    </a:cubicBezTo>
                    <a:cubicBezTo>
                      <a:pt x="36" y="13"/>
                      <a:pt x="39" y="11"/>
                      <a:pt x="43" y="11"/>
                    </a:cubicBezTo>
                    <a:cubicBezTo>
                      <a:pt x="47" y="11"/>
                      <a:pt x="53" y="13"/>
                      <a:pt x="56" y="9"/>
                    </a:cubicBezTo>
                    <a:cubicBezTo>
                      <a:pt x="57" y="8"/>
                      <a:pt x="57" y="6"/>
                      <a:pt x="57" y="4"/>
                    </a:cubicBezTo>
                    <a:cubicBezTo>
                      <a:pt x="57" y="5"/>
                      <a:pt x="56" y="5"/>
                      <a:pt x="56" y="6"/>
                    </a:cubicBezTo>
                    <a:close/>
                  </a:path>
                </a:pathLst>
              </a:custGeom>
              <a:noFill/>
              <a:ln w="1111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88" name="Freeform 52">
                <a:extLst>
                  <a:ext uri="{FF2B5EF4-FFF2-40B4-BE49-F238E27FC236}">
                    <a16:creationId xmlns:a16="http://schemas.microsoft.com/office/drawing/2014/main" id="{8735B39F-8247-3A2D-23AF-E8AE3FE0C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100"/>
                <a:ext cx="17" cy="33"/>
              </a:xfrm>
              <a:custGeom>
                <a:avLst/>
                <a:gdLst>
                  <a:gd name="T0" fmla="*/ 554 w 5"/>
                  <a:gd name="T1" fmla="*/ 1628 h 9"/>
                  <a:gd name="T2" fmla="*/ 554 w 5"/>
                  <a:gd name="T3" fmla="*/ 0 h 9"/>
                  <a:gd name="T4" fmla="*/ 116 w 5"/>
                  <a:gd name="T5" fmla="*/ 1628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" h="9">
                    <a:moveTo>
                      <a:pt x="4" y="9"/>
                    </a:moveTo>
                    <a:cubicBezTo>
                      <a:pt x="5" y="7"/>
                      <a:pt x="5" y="3"/>
                      <a:pt x="4" y="0"/>
                    </a:cubicBezTo>
                    <a:cubicBezTo>
                      <a:pt x="1" y="2"/>
                      <a:pt x="0" y="7"/>
                      <a:pt x="1" y="9"/>
                    </a:cubicBezTo>
                  </a:path>
                </a:pathLst>
              </a:custGeom>
              <a:noFill/>
              <a:ln w="11113" cap="flat">
                <a:solidFill>
                  <a:srgbClr val="F5F5F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89" name="Freeform 53">
                <a:extLst>
                  <a:ext uri="{FF2B5EF4-FFF2-40B4-BE49-F238E27FC236}">
                    <a16:creationId xmlns:a16="http://schemas.microsoft.com/office/drawing/2014/main" id="{47DB59FA-B784-1D62-0FB1-BEF341838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7" y="1425"/>
                <a:ext cx="7" cy="7"/>
              </a:xfrm>
              <a:custGeom>
                <a:avLst/>
                <a:gdLst>
                  <a:gd name="T0" fmla="*/ 308 w 2"/>
                  <a:gd name="T1" fmla="*/ 0 h 2"/>
                  <a:gd name="T2" fmla="*/ 0 w 2"/>
                  <a:gd name="T3" fmla="*/ 308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1"/>
                      <a:pt x="1" y="2"/>
                      <a:pt x="0" y="2"/>
                    </a:cubicBezTo>
                  </a:path>
                </a:pathLst>
              </a:custGeom>
              <a:noFill/>
              <a:ln w="11113" cap="flat">
                <a:solidFill>
                  <a:srgbClr val="F5F5F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90" name="Freeform 54">
                <a:extLst>
                  <a:ext uri="{FF2B5EF4-FFF2-40B4-BE49-F238E27FC236}">
                    <a16:creationId xmlns:a16="http://schemas.microsoft.com/office/drawing/2014/main" id="{A309445A-F24A-59B1-9DB0-CF3486AF6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" y="1439"/>
                <a:ext cx="10" cy="15"/>
              </a:xfrm>
              <a:custGeom>
                <a:avLst/>
                <a:gdLst>
                  <a:gd name="T0" fmla="*/ 367 w 3"/>
                  <a:gd name="T1" fmla="*/ 0 h 4"/>
                  <a:gd name="T2" fmla="*/ 0 w 3"/>
                  <a:gd name="T3" fmla="*/ 788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</a:path>
                </a:pathLst>
              </a:custGeom>
              <a:noFill/>
              <a:ln w="11113" cap="flat">
                <a:solidFill>
                  <a:srgbClr val="F5F5F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91" name="Freeform 55">
                <a:extLst>
                  <a:ext uri="{FF2B5EF4-FFF2-40B4-BE49-F238E27FC236}">
                    <a16:creationId xmlns:a16="http://schemas.microsoft.com/office/drawing/2014/main" id="{2209738B-270C-069E-5F2B-F4959E986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6" y="1381"/>
                <a:ext cx="10" cy="14"/>
              </a:xfrm>
              <a:custGeom>
                <a:avLst/>
                <a:gdLst>
                  <a:gd name="T0" fmla="*/ 0 w 3"/>
                  <a:gd name="T1" fmla="*/ 0 h 4"/>
                  <a:gd name="T2" fmla="*/ 367 w 3"/>
                  <a:gd name="T3" fmla="*/ 602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2"/>
                      <a:pt x="3" y="3"/>
                      <a:pt x="3" y="4"/>
                    </a:cubicBezTo>
                  </a:path>
                </a:pathLst>
              </a:custGeom>
              <a:noFill/>
              <a:ln w="11113" cap="flat">
                <a:solidFill>
                  <a:srgbClr val="F5F5F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92" name="Freeform 56">
                <a:extLst>
                  <a:ext uri="{FF2B5EF4-FFF2-40B4-BE49-F238E27FC236}">
                    <a16:creationId xmlns:a16="http://schemas.microsoft.com/office/drawing/2014/main" id="{8F5B635C-4DFD-66E3-15A0-88C525966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2" y="1498"/>
                <a:ext cx="28" cy="36"/>
              </a:xfrm>
              <a:custGeom>
                <a:avLst/>
                <a:gdLst>
                  <a:gd name="T0" fmla="*/ 0 w 8"/>
                  <a:gd name="T1" fmla="*/ 1685 h 10"/>
                  <a:gd name="T2" fmla="*/ 0 w 8"/>
                  <a:gd name="T3" fmla="*/ 518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10">
                    <a:moveTo>
                      <a:pt x="0" y="10"/>
                    </a:moveTo>
                    <a:cubicBezTo>
                      <a:pt x="8" y="9"/>
                      <a:pt x="5" y="0"/>
                      <a:pt x="0" y="3"/>
                    </a:cubicBezTo>
                  </a:path>
                </a:pathLst>
              </a:custGeom>
              <a:noFill/>
              <a:ln w="11113" cap="flat">
                <a:solidFill>
                  <a:srgbClr val="F5F5F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93" name="Freeform 57">
                <a:extLst>
                  <a:ext uri="{FF2B5EF4-FFF2-40B4-BE49-F238E27FC236}">
                    <a16:creationId xmlns:a16="http://schemas.microsoft.com/office/drawing/2014/main" id="{CDFE6894-61D5-25DC-3921-322546D31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3" y="1195"/>
                <a:ext cx="3" cy="7"/>
              </a:xfrm>
              <a:custGeom>
                <a:avLst/>
                <a:gdLst>
                  <a:gd name="T0" fmla="*/ 81 w 1"/>
                  <a:gd name="T1" fmla="*/ 308 h 2"/>
                  <a:gd name="T2" fmla="*/ 0 w 1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noFill/>
              <a:ln w="11113" cap="rnd">
                <a:solidFill>
                  <a:srgbClr val="ECECE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94" name="Freeform 58">
                <a:extLst>
                  <a:ext uri="{FF2B5EF4-FFF2-40B4-BE49-F238E27FC236}">
                    <a16:creationId xmlns:a16="http://schemas.microsoft.com/office/drawing/2014/main" id="{DD665314-126D-9A63-678E-7A4DF0366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" y="1381"/>
                <a:ext cx="14" cy="7"/>
              </a:xfrm>
              <a:custGeom>
                <a:avLst/>
                <a:gdLst>
                  <a:gd name="T0" fmla="*/ 0 w 4"/>
                  <a:gd name="T1" fmla="*/ 0 h 2"/>
                  <a:gd name="T2" fmla="*/ 602 w 4"/>
                  <a:gd name="T3" fmla="*/ 172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0"/>
                      <a:pt x="3" y="2"/>
                      <a:pt x="4" y="1"/>
                    </a:cubicBezTo>
                  </a:path>
                </a:pathLst>
              </a:custGeom>
              <a:noFill/>
              <a:ln w="11113" cap="rnd">
                <a:solidFill>
                  <a:srgbClr val="ECECE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95" name="Freeform 59">
                <a:extLst>
                  <a:ext uri="{FF2B5EF4-FFF2-40B4-BE49-F238E27FC236}">
                    <a16:creationId xmlns:a16="http://schemas.microsoft.com/office/drawing/2014/main" id="{5BC554BC-8D12-5F9C-34BF-F71DEBAF8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6" y="1206"/>
                <a:ext cx="3" cy="7"/>
              </a:xfrm>
              <a:custGeom>
                <a:avLst/>
                <a:gdLst>
                  <a:gd name="T0" fmla="*/ 81 w 1"/>
                  <a:gd name="T1" fmla="*/ 308 h 2"/>
                  <a:gd name="T2" fmla="*/ 0 w 1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0" y="1"/>
                      <a:pt x="0" y="0"/>
                    </a:cubicBezTo>
                  </a:path>
                </a:pathLst>
              </a:custGeom>
              <a:noFill/>
              <a:ln w="11113" cap="rnd">
                <a:solidFill>
                  <a:srgbClr val="ECECE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96" name="Freeform 60">
                <a:extLst>
                  <a:ext uri="{FF2B5EF4-FFF2-40B4-BE49-F238E27FC236}">
                    <a16:creationId xmlns:a16="http://schemas.microsoft.com/office/drawing/2014/main" id="{0B6590F9-2F57-AEEF-E1C6-0F15F0C2F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1" y="1676"/>
                <a:ext cx="106" cy="193"/>
              </a:xfrm>
              <a:custGeom>
                <a:avLst/>
                <a:gdLst>
                  <a:gd name="T0" fmla="*/ 0 w 31"/>
                  <a:gd name="T1" fmla="*/ 0 h 53"/>
                  <a:gd name="T2" fmla="*/ 4233 w 31"/>
                  <a:gd name="T3" fmla="*/ 9322 h 5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1" h="53">
                    <a:moveTo>
                      <a:pt x="0" y="0"/>
                    </a:moveTo>
                    <a:cubicBezTo>
                      <a:pt x="17" y="11"/>
                      <a:pt x="25" y="34"/>
                      <a:pt x="31" y="53"/>
                    </a:cubicBezTo>
                  </a:path>
                </a:pathLst>
              </a:custGeom>
              <a:noFill/>
              <a:ln w="476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97" name="Freeform 61">
                <a:extLst>
                  <a:ext uri="{FF2B5EF4-FFF2-40B4-BE49-F238E27FC236}">
                    <a16:creationId xmlns:a16="http://schemas.microsoft.com/office/drawing/2014/main" id="{C4D872BF-DAF0-2C30-6313-10E8C1F96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7" y="1683"/>
                <a:ext cx="92" cy="252"/>
              </a:xfrm>
              <a:custGeom>
                <a:avLst/>
                <a:gdLst>
                  <a:gd name="T0" fmla="*/ 0 w 27"/>
                  <a:gd name="T1" fmla="*/ 0 h 69"/>
                  <a:gd name="T2" fmla="*/ 3636 w 27"/>
                  <a:gd name="T3" fmla="*/ 12271 h 6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7" h="69">
                    <a:moveTo>
                      <a:pt x="0" y="0"/>
                    </a:moveTo>
                    <a:cubicBezTo>
                      <a:pt x="11" y="11"/>
                      <a:pt x="24" y="49"/>
                      <a:pt x="27" y="69"/>
                    </a:cubicBezTo>
                  </a:path>
                </a:pathLst>
              </a:custGeom>
              <a:noFill/>
              <a:ln w="476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98" name="Freeform 62">
                <a:extLst>
                  <a:ext uri="{FF2B5EF4-FFF2-40B4-BE49-F238E27FC236}">
                    <a16:creationId xmlns:a16="http://schemas.microsoft.com/office/drawing/2014/main" id="{DB9DEE4C-AA8D-7BCE-A370-E9748DF5A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7" y="1709"/>
                <a:ext cx="65" cy="208"/>
              </a:xfrm>
              <a:custGeom>
                <a:avLst/>
                <a:gdLst>
                  <a:gd name="T0" fmla="*/ 0 w 19"/>
                  <a:gd name="T1" fmla="*/ 0 h 57"/>
                  <a:gd name="T2" fmla="*/ 2597 w 19"/>
                  <a:gd name="T3" fmla="*/ 10108 h 5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" h="57">
                    <a:moveTo>
                      <a:pt x="0" y="0"/>
                    </a:moveTo>
                    <a:cubicBezTo>
                      <a:pt x="8" y="13"/>
                      <a:pt x="19" y="37"/>
                      <a:pt x="19" y="57"/>
                    </a:cubicBezTo>
                  </a:path>
                </a:pathLst>
              </a:custGeom>
              <a:noFill/>
              <a:ln w="476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99" name="Freeform 63">
                <a:extLst>
                  <a:ext uri="{FF2B5EF4-FFF2-40B4-BE49-F238E27FC236}">
                    <a16:creationId xmlns:a16="http://schemas.microsoft.com/office/drawing/2014/main" id="{6F773F17-0F41-B8D7-2E83-BF0580B43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1" y="1377"/>
                <a:ext cx="158" cy="164"/>
              </a:xfrm>
              <a:custGeom>
                <a:avLst/>
                <a:gdLst>
                  <a:gd name="T0" fmla="*/ 6406 w 46"/>
                  <a:gd name="T1" fmla="*/ 7941 h 45"/>
                  <a:gd name="T2" fmla="*/ 0 w 46"/>
                  <a:gd name="T3" fmla="*/ 0 h 4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6" h="45">
                    <a:moveTo>
                      <a:pt x="46" y="45"/>
                    </a:moveTo>
                    <a:cubicBezTo>
                      <a:pt x="41" y="30"/>
                      <a:pt x="11" y="3"/>
                      <a:pt x="0" y="0"/>
                    </a:cubicBezTo>
                  </a:path>
                </a:pathLst>
              </a:custGeom>
              <a:noFill/>
              <a:ln w="476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100" name="Freeform 64">
                <a:extLst>
                  <a:ext uri="{FF2B5EF4-FFF2-40B4-BE49-F238E27FC236}">
                    <a16:creationId xmlns:a16="http://schemas.microsoft.com/office/drawing/2014/main" id="{A12FDD37-1C48-EBCF-6DCA-10D0A46BC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" y="1381"/>
                <a:ext cx="212" cy="168"/>
              </a:xfrm>
              <a:custGeom>
                <a:avLst/>
                <a:gdLst>
                  <a:gd name="T0" fmla="*/ 8477 w 62"/>
                  <a:gd name="T1" fmla="*/ 8188 h 46"/>
                  <a:gd name="T2" fmla="*/ 0 w 62"/>
                  <a:gd name="T3" fmla="*/ 0 h 4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2" h="46">
                    <a:moveTo>
                      <a:pt x="62" y="46"/>
                    </a:moveTo>
                    <a:cubicBezTo>
                      <a:pt x="54" y="35"/>
                      <a:pt x="21" y="6"/>
                      <a:pt x="0" y="0"/>
                    </a:cubicBezTo>
                  </a:path>
                </a:pathLst>
              </a:custGeom>
              <a:noFill/>
              <a:ln w="476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101" name="Freeform 65">
                <a:extLst>
                  <a:ext uri="{FF2B5EF4-FFF2-40B4-BE49-F238E27FC236}">
                    <a16:creationId xmlns:a16="http://schemas.microsoft.com/office/drawing/2014/main" id="{BDA877B2-D4AF-72E8-35FF-626EAC212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1465"/>
                <a:ext cx="181" cy="102"/>
              </a:xfrm>
              <a:custGeom>
                <a:avLst/>
                <a:gdLst>
                  <a:gd name="T0" fmla="*/ 7209 w 53"/>
                  <a:gd name="T1" fmla="*/ 4936 h 28"/>
                  <a:gd name="T2" fmla="*/ 0 w 53"/>
                  <a:gd name="T3" fmla="*/ 0 h 2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3" h="28">
                    <a:moveTo>
                      <a:pt x="53" y="28"/>
                    </a:moveTo>
                    <a:cubicBezTo>
                      <a:pt x="43" y="18"/>
                      <a:pt x="10" y="4"/>
                      <a:pt x="0" y="0"/>
                    </a:cubicBezTo>
                  </a:path>
                </a:pathLst>
              </a:custGeom>
              <a:noFill/>
              <a:ln w="476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102" name="Freeform 66">
                <a:extLst>
                  <a:ext uri="{FF2B5EF4-FFF2-40B4-BE49-F238E27FC236}">
                    <a16:creationId xmlns:a16="http://schemas.microsoft.com/office/drawing/2014/main" id="{DE3FA227-CC3B-0FBF-6BC1-3792F81C7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" y="1538"/>
                <a:ext cx="127" cy="51"/>
              </a:xfrm>
              <a:custGeom>
                <a:avLst/>
                <a:gdLst>
                  <a:gd name="T0" fmla="*/ 5138 w 37"/>
                  <a:gd name="T1" fmla="*/ 2470 h 14"/>
                  <a:gd name="T2" fmla="*/ 0 w 37"/>
                  <a:gd name="T3" fmla="*/ 0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7" h="14">
                    <a:moveTo>
                      <a:pt x="37" y="14"/>
                    </a:moveTo>
                    <a:cubicBezTo>
                      <a:pt x="29" y="8"/>
                      <a:pt x="5" y="1"/>
                      <a:pt x="0" y="0"/>
                    </a:cubicBezTo>
                  </a:path>
                </a:pathLst>
              </a:custGeom>
              <a:noFill/>
              <a:ln w="476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103" name="Freeform 67">
                <a:extLst>
                  <a:ext uri="{FF2B5EF4-FFF2-40B4-BE49-F238E27FC236}">
                    <a16:creationId xmlns:a16="http://schemas.microsoft.com/office/drawing/2014/main" id="{B64484B6-29D3-F07A-B359-FFD6217E4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7" y="1676"/>
                <a:ext cx="1" cy="4"/>
              </a:xfrm>
              <a:custGeom>
                <a:avLst/>
                <a:gdLst>
                  <a:gd name="T0" fmla="*/ 0 w 1"/>
                  <a:gd name="T1" fmla="*/ 256 h 1"/>
                  <a:gd name="T2" fmla="*/ 0 w 1"/>
                  <a:gd name="T3" fmla="*/ 256 h 1"/>
                  <a:gd name="T4" fmla="*/ 0 w 1"/>
                  <a:gd name="T5" fmla="*/ 0 h 1"/>
                  <a:gd name="T6" fmla="*/ 0 w 1"/>
                  <a:gd name="T7" fmla="*/ 25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</a:path>
                </a:pathLst>
              </a:custGeom>
              <a:noFill/>
              <a:ln w="1111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104" name="Freeform 68">
                <a:extLst>
                  <a:ext uri="{FF2B5EF4-FFF2-40B4-BE49-F238E27FC236}">
                    <a16:creationId xmlns:a16="http://schemas.microsoft.com/office/drawing/2014/main" id="{A3D39CEE-A270-18E1-C4E0-E41388292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7" y="165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111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105" name="Freeform 69">
                <a:extLst>
                  <a:ext uri="{FF2B5EF4-FFF2-40B4-BE49-F238E27FC236}">
                    <a16:creationId xmlns:a16="http://schemas.microsoft.com/office/drawing/2014/main" id="{805A29D9-AD2C-947C-727D-B9A726B1B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0" y="164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111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106" name="Freeform 70">
                <a:extLst>
                  <a:ext uri="{FF2B5EF4-FFF2-40B4-BE49-F238E27FC236}">
                    <a16:creationId xmlns:a16="http://schemas.microsoft.com/office/drawing/2014/main" id="{FCE72BAE-294D-3167-D84C-7A8CCCCF5B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7" y="1658"/>
                <a:ext cx="3" cy="4"/>
              </a:xfrm>
              <a:custGeom>
                <a:avLst/>
                <a:gdLst>
                  <a:gd name="T0" fmla="*/ 0 w 1"/>
                  <a:gd name="T1" fmla="*/ 256 h 1"/>
                  <a:gd name="T2" fmla="*/ 81 w 1"/>
                  <a:gd name="T3" fmla="*/ 0 h 1"/>
                  <a:gd name="T4" fmla="*/ 0 w 1"/>
                  <a:gd name="T5" fmla="*/ 256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</a:path>
                </a:pathLst>
              </a:custGeom>
              <a:noFill/>
              <a:ln w="1111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107" name="Freeform 71">
                <a:extLst>
                  <a:ext uri="{FF2B5EF4-FFF2-40B4-BE49-F238E27FC236}">
                    <a16:creationId xmlns:a16="http://schemas.microsoft.com/office/drawing/2014/main" id="{AEE7617A-69AD-C076-0239-067050A9E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7" y="1698"/>
                <a:ext cx="1" cy="4"/>
              </a:xfrm>
              <a:custGeom>
                <a:avLst/>
                <a:gdLst>
                  <a:gd name="T0" fmla="*/ 0 w 1"/>
                  <a:gd name="T1" fmla="*/ 256 h 1"/>
                  <a:gd name="T2" fmla="*/ 0 w 1"/>
                  <a:gd name="T3" fmla="*/ 256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111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108" name="Freeform 72">
                <a:extLst>
                  <a:ext uri="{FF2B5EF4-FFF2-40B4-BE49-F238E27FC236}">
                    <a16:creationId xmlns:a16="http://schemas.microsoft.com/office/drawing/2014/main" id="{8DCADFBC-74F4-7EDE-7967-7C3B1FBA0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1702"/>
                <a:ext cx="3" cy="3"/>
              </a:xfrm>
              <a:custGeom>
                <a:avLst/>
                <a:gdLst>
                  <a:gd name="T0" fmla="*/ 0 w 1"/>
                  <a:gd name="T1" fmla="*/ 81 h 1"/>
                  <a:gd name="T2" fmla="*/ 81 w 1"/>
                  <a:gd name="T3" fmla="*/ 0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0" y="0"/>
                      <a:pt x="1" y="0"/>
                    </a:cubicBezTo>
                  </a:path>
                </a:pathLst>
              </a:custGeom>
              <a:noFill/>
              <a:ln w="1111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109" name="Freeform 73">
                <a:extLst>
                  <a:ext uri="{FF2B5EF4-FFF2-40B4-BE49-F238E27FC236}">
                    <a16:creationId xmlns:a16="http://schemas.microsoft.com/office/drawing/2014/main" id="{F0DD4261-C9EA-07C7-86E0-D0FE46FA2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1662"/>
                <a:ext cx="3" cy="3"/>
              </a:xfrm>
              <a:custGeom>
                <a:avLst/>
                <a:gdLst>
                  <a:gd name="T0" fmla="*/ 81 w 1"/>
                  <a:gd name="T1" fmla="*/ 0 h 1"/>
                  <a:gd name="T2" fmla="*/ 81 w 1"/>
                  <a:gd name="T3" fmla="*/ 81 h 1"/>
                  <a:gd name="T4" fmla="*/ 0 w 1"/>
                  <a:gd name="T5" fmla="*/ 0 h 1"/>
                  <a:gd name="T6" fmla="*/ 81 w 1"/>
                  <a:gd name="T7" fmla="*/ 81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</a:path>
                </a:pathLst>
              </a:custGeom>
              <a:noFill/>
              <a:ln w="11113" cap="rnd">
                <a:solidFill>
                  <a:srgbClr val="1A171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</p:grpSp>
        <p:cxnSp>
          <p:nvCxnSpPr>
            <p:cNvPr id="35" name="Straight Arrow Connector 28">
              <a:extLst>
                <a:ext uri="{FF2B5EF4-FFF2-40B4-BE49-F238E27FC236}">
                  <a16:creationId xmlns:a16="http://schemas.microsoft.com/office/drawing/2014/main" id="{CD69E5F9-4D58-55EB-6FC9-6C939259D35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16845" y="3633969"/>
              <a:ext cx="1079500" cy="0"/>
            </a:xfrm>
            <a:prstGeom prst="straightConnector1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6" name="TextBox 4">
              <a:extLst>
                <a:ext uri="{FF2B5EF4-FFF2-40B4-BE49-F238E27FC236}">
                  <a16:creationId xmlns:a16="http://schemas.microsoft.com/office/drawing/2014/main" id="{0A40F413-85D6-4E96-7B52-492B0FF40F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581" y="3797557"/>
              <a:ext cx="89888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200" u="none" kern="0">
                  <a:solidFill>
                    <a:prstClr val="black"/>
                  </a:solidFill>
                  <a:cs typeface="+mn-cs"/>
                </a:rPr>
                <a:t>Murine models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078FB34-4E6E-649D-0FAF-D21D5E055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091438" y="774701"/>
              <a:ext cx="844423" cy="88839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22AA1C2-C246-7338-E28E-9F2F25C51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26753" y="791065"/>
              <a:ext cx="873048" cy="933257"/>
            </a:xfrm>
            <a:prstGeom prst="rect">
              <a:avLst/>
            </a:prstGeom>
          </p:spPr>
        </p:pic>
        <p:sp>
          <p:nvSpPr>
            <p:cNvPr id="39" name="TextBox 5">
              <a:extLst>
                <a:ext uri="{FF2B5EF4-FFF2-40B4-BE49-F238E27FC236}">
                  <a16:creationId xmlns:a16="http://schemas.microsoft.com/office/drawing/2014/main" id="{19E8C4D0-BA25-5795-5774-4D6FECBEB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9700" y="1767370"/>
              <a:ext cx="1181028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100" u="none" kern="0">
                  <a:solidFill>
                    <a:prstClr val="black"/>
                  </a:solidFill>
                </a:rPr>
                <a:t>Intervention studies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1100" u="none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F4B4AB5-EA5D-1CF2-7EAC-4EE85560AC64}"/>
              </a:ext>
            </a:extLst>
          </p:cNvPr>
          <p:cNvGrpSpPr/>
          <p:nvPr/>
        </p:nvGrpSpPr>
        <p:grpSpPr>
          <a:xfrm>
            <a:off x="5282953" y="755650"/>
            <a:ext cx="3144485" cy="5410200"/>
            <a:chOff x="5454409" y="755650"/>
            <a:chExt cx="3144485" cy="5410200"/>
          </a:xfrm>
        </p:grpSpPr>
        <p:sp>
          <p:nvSpPr>
            <p:cNvPr id="111" name="TextBox 10">
              <a:extLst>
                <a:ext uri="{FF2B5EF4-FFF2-40B4-BE49-F238E27FC236}">
                  <a16:creationId xmlns:a16="http://schemas.microsoft.com/office/drawing/2014/main" id="{2BC36163-9053-6DD3-A7FC-AE9C02D190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4409" y="755650"/>
              <a:ext cx="116570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600" b="1" u="none" kern="0">
                  <a:solidFill>
                    <a:prstClr val="black"/>
                  </a:solidFill>
                  <a:cs typeface="+mn-cs"/>
                </a:rPr>
                <a:t>Validation</a:t>
              </a: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34A264CB-176C-F3ED-8362-2EEDF679127A}"/>
                </a:ext>
              </a:extLst>
            </p:cNvPr>
            <p:cNvGrpSpPr/>
            <p:nvPr/>
          </p:nvGrpSpPr>
          <p:grpSpPr>
            <a:xfrm>
              <a:off x="5484195" y="755650"/>
              <a:ext cx="3114699" cy="5410200"/>
              <a:chOff x="5484195" y="755650"/>
              <a:chExt cx="3114699" cy="5410200"/>
            </a:xfrm>
          </p:grpSpPr>
          <p:sp>
            <p:nvSpPr>
              <p:cNvPr id="113" name="TextBox 8">
                <a:extLst>
                  <a:ext uri="{FF2B5EF4-FFF2-40B4-BE49-F238E27FC236}">
                    <a16:creationId xmlns:a16="http://schemas.microsoft.com/office/drawing/2014/main" id="{AE852EA1-5A53-EEFA-47CF-09259A66EA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70078" y="3789363"/>
                <a:ext cx="24003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1200" u="none" kern="0">
                    <a:solidFill>
                      <a:prstClr val="black"/>
                    </a:solidFill>
                    <a:cs typeface="+mn-cs"/>
                  </a:rPr>
                  <a:t>Functional screens</a:t>
                </a:r>
              </a:p>
            </p:txBody>
          </p:sp>
          <p:pic>
            <p:nvPicPr>
              <p:cNvPr id="114" name="Picture 18" descr="https://encrypted-tbn3.gstatic.com/images?q=tbn:ANd9GcRTFB_OKZL8EY7zj2HgkqCH_NdSWGmaxByykpTCnQ_Dw8-uJ671">
                <a:extLst>
                  <a:ext uri="{FF2B5EF4-FFF2-40B4-BE49-F238E27FC236}">
                    <a16:creationId xmlns:a16="http://schemas.microsoft.com/office/drawing/2014/main" id="{28AE579E-66C3-1945-C414-E251F76685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0512" y="5302250"/>
                <a:ext cx="8636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5" name="Picture 20" descr="RNA-programmed DNA Cleavage by Cas9">
                <a:extLst>
                  <a:ext uri="{FF2B5EF4-FFF2-40B4-BE49-F238E27FC236}">
                    <a16:creationId xmlns:a16="http://schemas.microsoft.com/office/drawing/2014/main" id="{FDF25E12-B8AF-0F8F-E6D1-209ADB9872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1678" y="5302250"/>
                <a:ext cx="1248833" cy="638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6" name="TextBox 10">
                <a:extLst>
                  <a:ext uri="{FF2B5EF4-FFF2-40B4-BE49-F238E27FC236}">
                    <a16:creationId xmlns:a16="http://schemas.microsoft.com/office/drawing/2014/main" id="{3B236006-B796-961E-ACE6-37122E2754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02433" y="755650"/>
                <a:ext cx="1796461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1600" b="1" u="none" kern="0">
                    <a:solidFill>
                      <a:prstClr val="black"/>
                    </a:solidFill>
                    <a:cs typeface="+mn-cs"/>
                  </a:rPr>
                  <a:t>Biological plausibility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1600" b="1" u="none" kern="0">
                    <a:solidFill>
                      <a:prstClr val="black"/>
                    </a:solidFill>
                    <a:cs typeface="+mn-cs"/>
                  </a:rPr>
                  <a:t>Biomarkers</a:t>
                </a:r>
              </a:p>
            </p:txBody>
          </p:sp>
          <p:cxnSp>
            <p:nvCxnSpPr>
              <p:cNvPr id="117" name="Straight Arrow Connector 28">
                <a:extLst>
                  <a:ext uri="{FF2B5EF4-FFF2-40B4-BE49-F238E27FC236}">
                    <a16:creationId xmlns:a16="http://schemas.microsoft.com/office/drawing/2014/main" id="{E92472DD-67EC-1C81-CF7F-99998EDDF7E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619925" y="3558104"/>
                <a:ext cx="403972" cy="485259"/>
              </a:xfrm>
              <a:prstGeom prst="straightConnector1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18" name="Straight Arrow Connector 28">
                <a:extLst>
                  <a:ext uri="{FF2B5EF4-FFF2-40B4-BE49-F238E27FC236}">
                    <a16:creationId xmlns:a16="http://schemas.microsoft.com/office/drawing/2014/main" id="{1106459C-D2AA-CA11-A438-D6F4811FA44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343645" y="2628900"/>
                <a:ext cx="456854" cy="1037895"/>
              </a:xfrm>
              <a:prstGeom prst="straightConnector1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71BEA8B-2705-E8A1-4D81-CC47A5D13F33}"/>
                  </a:ext>
                </a:extLst>
              </p:cNvPr>
              <p:cNvSpPr/>
              <p:nvPr/>
            </p:nvSpPr>
            <p:spPr bwMode="auto">
              <a:xfrm>
                <a:off x="6195478" y="3789363"/>
                <a:ext cx="2400300" cy="2376487"/>
              </a:xfrm>
              <a:prstGeom prst="rect">
                <a:avLst/>
              </a:prstGeom>
              <a:noFill/>
              <a:ln w="25400" cap="flat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000" kern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20" name="Picture 52234">
                <a:extLst>
                  <a:ext uri="{FF2B5EF4-FFF2-40B4-BE49-F238E27FC236}">
                    <a16:creationId xmlns:a16="http://schemas.microsoft.com/office/drawing/2014/main" id="{80ED343C-CD60-8774-3CEB-AD1A129AE5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4359" y="4125913"/>
                <a:ext cx="1341967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1" name="TextBox 8">
                <a:extLst>
                  <a:ext uri="{FF2B5EF4-FFF2-40B4-BE49-F238E27FC236}">
                    <a16:creationId xmlns:a16="http://schemas.microsoft.com/office/drawing/2014/main" id="{DD6A2B6B-C2ED-00ED-ADCB-C18B29CD61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65329" y="5013325"/>
                <a:ext cx="2102478" cy="287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1200" u="none" kern="0">
                    <a:solidFill>
                      <a:prstClr val="black"/>
                    </a:solidFill>
                    <a:cs typeface="+mn-cs"/>
                  </a:rPr>
                  <a:t>Mechanistic assays</a:t>
                </a:r>
              </a:p>
            </p:txBody>
          </p:sp>
          <p:cxnSp>
            <p:nvCxnSpPr>
              <p:cNvPr id="122" name="Straight Arrow Connector 28">
                <a:extLst>
                  <a:ext uri="{FF2B5EF4-FFF2-40B4-BE49-F238E27FC236}">
                    <a16:creationId xmlns:a16="http://schemas.microsoft.com/office/drawing/2014/main" id="{B8540C63-317D-89C9-B2F1-B7960F045F4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470646" y="2552701"/>
                <a:ext cx="457939" cy="1033388"/>
              </a:xfrm>
              <a:prstGeom prst="straightConnector1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23" name="Straight Arrow Connector 28">
                <a:extLst>
                  <a:ext uri="{FF2B5EF4-FFF2-40B4-BE49-F238E27FC236}">
                    <a16:creationId xmlns:a16="http://schemas.microsoft.com/office/drawing/2014/main" id="{26727B19-12FD-296E-09C6-D4DE9386F22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551390" y="2470789"/>
                <a:ext cx="470885" cy="860888"/>
              </a:xfrm>
              <a:prstGeom prst="straightConnector1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1521BE7A-2E4B-4B78-8D18-FEF5FBEB3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84195" y="1260856"/>
                <a:ext cx="1225634" cy="1050544"/>
              </a:xfrm>
              <a:prstGeom prst="rect">
                <a:avLst/>
              </a:prstGeom>
            </p:spPr>
          </p:pic>
        </p:grpSp>
      </p:grpSp>
      <p:pic>
        <p:nvPicPr>
          <p:cNvPr id="129" name="Video 128">
            <a:extLst>
              <a:ext uri="{FF2B5EF4-FFF2-40B4-BE49-F238E27FC236}">
                <a16:creationId xmlns:a16="http://schemas.microsoft.com/office/drawing/2014/main" id="{61AEA888-60B4-5552-7953-50AC6E2CB223}"/>
              </a:ext>
            </a:extLst>
          </p:cNvPr>
          <p:cNvPicPr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2" name="Audio 1">
            <a:extLst>
              <a:ext uri="{FF2B5EF4-FFF2-40B4-BE49-F238E27FC236}">
                <a16:creationId xmlns:a16="http://schemas.microsoft.com/office/drawing/2014/main" id="{6D715348-D71C-E162-9264-56DDE46C0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3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73"/>
    </mc:Choice>
    <mc:Fallback>
      <p:transition spd="slow" advTm="20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C22EF67B-F1CC-7848-BA2D-2DD6E894C1D1}"/>
              </a:ext>
            </a:extLst>
          </p:cNvPr>
          <p:cNvSpPr txBox="1">
            <a:spLocks noChangeArrowheads="1"/>
          </p:cNvSpPr>
          <p:nvPr/>
        </p:nvSpPr>
        <p:spPr>
          <a:xfrm>
            <a:off x="979734" y="103037"/>
            <a:ext cx="9751786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600">
                <a:solidFill>
                  <a:srgbClr val="0432FF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EGM Branch  - personnel and structure</a:t>
            </a:r>
            <a:endParaRPr lang="en-US" sz="3600">
              <a:solidFill>
                <a:srgbClr val="0432FF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_s18456">
            <a:extLst>
              <a:ext uri="{FF2B5EF4-FFF2-40B4-BE49-F238E27FC236}">
                <a16:creationId xmlns:a16="http://schemas.microsoft.com/office/drawing/2014/main" id="{9803CB14-3FCD-BE4D-9914-1DAFD034B8CC}"/>
              </a:ext>
            </a:extLst>
          </p:cNvPr>
          <p:cNvCxnSpPr>
            <a:cxnSpLocks noChangeShapeType="1"/>
            <a:stCxn id="12" idx="3"/>
            <a:endCxn id="8" idx="2"/>
          </p:cNvCxnSpPr>
          <p:nvPr/>
        </p:nvCxnSpPr>
        <p:spPr bwMode="auto">
          <a:xfrm flipV="1">
            <a:off x="2479471" y="1475171"/>
            <a:ext cx="860567" cy="298719"/>
          </a:xfrm>
          <a:prstGeom prst="bentConnector2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" name="_s18441">
            <a:extLst>
              <a:ext uri="{FF2B5EF4-FFF2-40B4-BE49-F238E27FC236}">
                <a16:creationId xmlns:a16="http://schemas.microsoft.com/office/drawing/2014/main" id="{0177605D-B36C-B04C-86A4-AA0F23A07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8710" y="885489"/>
            <a:ext cx="1842655" cy="58968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EGM Branch Head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Zdenko </a:t>
            </a:r>
            <a:r>
              <a:rPr lang="en-GB" altLang="en-US" sz="1200" u="none" kern="0" err="1">
                <a:solidFill>
                  <a:srgbClr val="000000"/>
                </a:solidFill>
                <a:latin typeface="Arial Narrow" pitchFamily="34" charset="0"/>
                <a:cs typeface="+mn-cs"/>
              </a:rPr>
              <a:t>Herceg</a:t>
            </a:r>
            <a:endParaRPr lang="en-GB" altLang="en-US" sz="1200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9" name="_s18451">
            <a:extLst>
              <a:ext uri="{FF2B5EF4-FFF2-40B4-BE49-F238E27FC236}">
                <a16:creationId xmlns:a16="http://schemas.microsoft.com/office/drawing/2014/main" id="{F02C5B3E-B0B5-094B-A8C9-613141ABF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3015" y="5438872"/>
            <a:ext cx="1712610" cy="521283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Research Assistant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Cyrille Cuenin</a:t>
            </a:r>
          </a:p>
        </p:txBody>
      </p:sp>
      <p:sp>
        <p:nvSpPr>
          <p:cNvPr id="10" name="_s18453">
            <a:extLst>
              <a:ext uri="{FF2B5EF4-FFF2-40B4-BE49-F238E27FC236}">
                <a16:creationId xmlns:a16="http://schemas.microsoft.com/office/drawing/2014/main" id="{C53BEA69-6143-5D43-B50A-DB392BB1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0104" y="3774369"/>
            <a:ext cx="1562714" cy="566943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Scientist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u="none" kern="0" err="1">
                <a:solidFill>
                  <a:srgbClr val="000000"/>
                </a:solidFill>
                <a:latin typeface="Arial Narrow" pitchFamily="34" charset="0"/>
                <a:cs typeface="+mn-cs"/>
              </a:rPr>
              <a:t>Akram</a:t>
            </a:r>
            <a:r>
              <a:rPr lang="en-GB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 </a:t>
            </a:r>
            <a:r>
              <a:rPr lang="en-GB" altLang="en-US" sz="1200" u="none" kern="0" err="1">
                <a:solidFill>
                  <a:srgbClr val="000000"/>
                </a:solidFill>
                <a:latin typeface="Arial Narrow" pitchFamily="34" charset="0"/>
                <a:cs typeface="+mn-cs"/>
              </a:rPr>
              <a:t>Ghantous</a:t>
            </a:r>
            <a:endParaRPr lang="en-GB" altLang="en-US" sz="1200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11" name="_s18455">
            <a:extLst>
              <a:ext uri="{FF2B5EF4-FFF2-40B4-BE49-F238E27FC236}">
                <a16:creationId xmlns:a16="http://schemas.microsoft.com/office/drawing/2014/main" id="{4C294904-029B-2B4F-9BFC-87B2F8365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427" y="3254754"/>
            <a:ext cx="1868551" cy="50404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Doctoral student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u="none" kern="0" err="1">
                <a:solidFill>
                  <a:srgbClr val="000000"/>
                </a:solidFill>
                <a:latin typeface="Arial Narrow" pitchFamily="34" charset="0"/>
              </a:rPr>
              <a:t>Zhiyuan</a:t>
            </a:r>
            <a:r>
              <a:rPr lang="en-GB" altLang="en-US" sz="1200" u="none" kern="0">
                <a:solidFill>
                  <a:srgbClr val="000000"/>
                </a:solidFill>
                <a:latin typeface="Arial Narrow" pitchFamily="34" charset="0"/>
              </a:rPr>
              <a:t> Fan </a:t>
            </a:r>
            <a:r>
              <a:rPr lang="en-GB" altLang="en-US" sz="1000" u="none" kern="0">
                <a:solidFill>
                  <a:srgbClr val="000000"/>
                </a:solidFill>
                <a:latin typeface="Arial Narrow" pitchFamily="34" charset="0"/>
              </a:rPr>
              <a:t>(1 Nov 23)</a:t>
            </a:r>
            <a:endParaRPr lang="en-GB" altLang="en-US" sz="1000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12" name="_s18472">
            <a:extLst>
              <a:ext uri="{FF2B5EF4-FFF2-40B4-BE49-F238E27FC236}">
                <a16:creationId xmlns:a16="http://schemas.microsoft.com/office/drawing/2014/main" id="{89F13C90-20DC-4B42-8643-E6CE84380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121" y="1534419"/>
            <a:ext cx="1768350" cy="47894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Secretary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Elizabeth Page</a:t>
            </a:r>
          </a:p>
        </p:txBody>
      </p:sp>
      <p:sp>
        <p:nvSpPr>
          <p:cNvPr id="13" name="_s18455">
            <a:extLst>
              <a:ext uri="{FF2B5EF4-FFF2-40B4-BE49-F238E27FC236}">
                <a16:creationId xmlns:a16="http://schemas.microsoft.com/office/drawing/2014/main" id="{92A6935F-DADA-194B-8CAC-91ACC075E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25" y="2154193"/>
            <a:ext cx="2638579" cy="87026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200" b="1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200" b="1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Postdoc</a:t>
            </a:r>
          </a:p>
          <a:p>
            <a:pPr algn="just" eaLnBrk="1" hangingPunct="1">
              <a:defRPr/>
            </a:pPr>
            <a:r>
              <a:rPr lang="en-US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Caroline de Aguiar Pires Poubel</a:t>
            </a:r>
          </a:p>
          <a:p>
            <a:pPr algn="just" eaLnBrk="1" hangingPunct="1">
              <a:defRPr/>
            </a:pPr>
            <a:endParaRPr lang="en-US" altLang="en-US" sz="1200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just" eaLnBrk="1" hangingPunct="1">
              <a:defRPr/>
            </a:pPr>
            <a:r>
              <a:rPr lang="en-US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Natalia Spitz Toledo Dias</a:t>
            </a:r>
          </a:p>
          <a:p>
            <a:pPr algn="just" eaLnBrk="1" hangingPunct="1">
              <a:defRPr/>
            </a:pPr>
            <a:endParaRPr lang="en-US" altLang="en-US" sz="1200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200" b="1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15" name="_s18455">
            <a:extLst>
              <a:ext uri="{FF2B5EF4-FFF2-40B4-BE49-F238E27FC236}">
                <a16:creationId xmlns:a16="http://schemas.microsoft.com/office/drawing/2014/main" id="{B2579E39-BC85-C24A-9FEF-15A96A7C5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9262" y="4680213"/>
            <a:ext cx="1665254" cy="5366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Bioinformatician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Vincent Cahais</a:t>
            </a:r>
          </a:p>
        </p:txBody>
      </p:sp>
      <p:sp>
        <p:nvSpPr>
          <p:cNvPr id="18" name="_s18455">
            <a:extLst>
              <a:ext uri="{FF2B5EF4-FFF2-40B4-BE49-F238E27FC236}">
                <a16:creationId xmlns:a16="http://schemas.microsoft.com/office/drawing/2014/main" id="{185BC711-1C67-EA43-8CB0-BB2CD14D8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357" y="3948654"/>
            <a:ext cx="1654472" cy="6357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Scientist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Rita </a:t>
            </a:r>
            <a:r>
              <a:rPr lang="en-GB" altLang="en-US" sz="1200" u="none" kern="0" err="1">
                <a:solidFill>
                  <a:srgbClr val="000000"/>
                </a:solidFill>
                <a:latin typeface="Arial Narrow" pitchFamily="34" charset="0"/>
                <a:cs typeface="+mn-cs"/>
              </a:rPr>
              <a:t>Khoueiry</a:t>
            </a:r>
            <a:endParaRPr lang="en-GB" altLang="en-US" sz="1200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</p:txBody>
      </p:sp>
      <p:cxnSp>
        <p:nvCxnSpPr>
          <p:cNvPr id="22" name="_s18456">
            <a:extLst>
              <a:ext uri="{FF2B5EF4-FFF2-40B4-BE49-F238E27FC236}">
                <a16:creationId xmlns:a16="http://schemas.microsoft.com/office/drawing/2014/main" id="{B6B3C77F-9795-B447-8A29-6066A5CDA4ED}"/>
              </a:ext>
            </a:extLst>
          </p:cNvPr>
          <p:cNvCxnSpPr>
            <a:cxnSpLocks noChangeShapeType="1"/>
            <a:stCxn id="18" idx="3"/>
          </p:cNvCxnSpPr>
          <p:nvPr/>
        </p:nvCxnSpPr>
        <p:spPr bwMode="auto">
          <a:xfrm flipV="1">
            <a:off x="2164829" y="2166768"/>
            <a:ext cx="1175208" cy="2099736"/>
          </a:xfrm>
          <a:prstGeom prst="bentConnector2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" name="_s18451">
            <a:extLst>
              <a:ext uri="{FF2B5EF4-FFF2-40B4-BE49-F238E27FC236}">
                <a16:creationId xmlns:a16="http://schemas.microsoft.com/office/drawing/2014/main" id="{B609D383-A566-0E4F-8DE1-8DB7439A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299" y="4709006"/>
            <a:ext cx="1657495" cy="56101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Research Assistant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Aurélie Salle</a:t>
            </a:r>
          </a:p>
        </p:txBody>
      </p:sp>
      <p:sp>
        <p:nvSpPr>
          <p:cNvPr id="25" name="_s18455">
            <a:extLst>
              <a:ext uri="{FF2B5EF4-FFF2-40B4-BE49-F238E27FC236}">
                <a16:creationId xmlns:a16="http://schemas.microsoft.com/office/drawing/2014/main" id="{890AC976-234A-D04A-A6AD-024C7B299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1365" y="6152837"/>
            <a:ext cx="1724260" cy="53604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200" b="1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Postdoc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300" b="1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u="none" kern="0">
                <a:solidFill>
                  <a:srgbClr val="000000"/>
                </a:solidFill>
                <a:latin typeface="Arial Narrow" pitchFamily="34" charset="0"/>
              </a:rPr>
              <a:t>Farah Nassar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 u="none" ker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9" name="Text Box 2">
            <a:extLst>
              <a:ext uri="{FF2B5EF4-FFF2-40B4-BE49-F238E27FC236}">
                <a16:creationId xmlns:a16="http://schemas.microsoft.com/office/drawing/2014/main" id="{8CBE960E-B2E4-A942-8178-D89C68158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8758" y="6476151"/>
            <a:ext cx="132133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fr-FR" sz="110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</a:t>
            </a:r>
            <a:r>
              <a:rPr lang="fr-FR" sz="11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1100" u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  <a:endParaRPr lang="en-GB" sz="11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2DA898F-7FA4-E345-9967-605890CFDD5D}"/>
              </a:ext>
            </a:extLst>
          </p:cNvPr>
          <p:cNvSpPr/>
          <p:nvPr/>
        </p:nvSpPr>
        <p:spPr>
          <a:xfrm>
            <a:off x="7070629" y="5801583"/>
            <a:ext cx="221859" cy="226834"/>
          </a:xfrm>
          <a:prstGeom prst="roundRect">
            <a:avLst/>
          </a:prstGeom>
          <a:noFill/>
          <a:ln w="28575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78415F4-267B-FC43-BB11-45F3F13915CD}"/>
              </a:ext>
            </a:extLst>
          </p:cNvPr>
          <p:cNvSpPr/>
          <p:nvPr/>
        </p:nvSpPr>
        <p:spPr>
          <a:xfrm>
            <a:off x="7070629" y="6119726"/>
            <a:ext cx="221859" cy="22683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7EAF5CE-A326-DE44-875E-318FBA93E57F}"/>
              </a:ext>
            </a:extLst>
          </p:cNvPr>
          <p:cNvSpPr/>
          <p:nvPr/>
        </p:nvSpPr>
        <p:spPr>
          <a:xfrm>
            <a:off x="7070629" y="6440192"/>
            <a:ext cx="221859" cy="226834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D20C07-1A11-C44F-A48D-4118AD403A32}"/>
              </a:ext>
            </a:extLst>
          </p:cNvPr>
          <p:cNvSpPr txBox="1"/>
          <p:nvPr/>
        </p:nvSpPr>
        <p:spPr>
          <a:xfrm>
            <a:off x="7269628" y="5805145"/>
            <a:ext cx="14302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Laboratory research</a:t>
            </a:r>
            <a:endParaRPr lang="en-GB" sz="11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F0B585-9513-D34D-BDC7-08E5F41304B4}"/>
              </a:ext>
            </a:extLst>
          </p:cNvPr>
          <p:cNvSpPr txBox="1"/>
          <p:nvPr/>
        </p:nvSpPr>
        <p:spPr>
          <a:xfrm>
            <a:off x="7269628" y="6141328"/>
            <a:ext cx="19271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Bioinformatics / Biostatistics</a:t>
            </a:r>
            <a:endParaRPr lang="en-GB" sz="11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63EC73-DA78-7A47-8F2B-AA8F60DCA080}"/>
              </a:ext>
            </a:extLst>
          </p:cNvPr>
          <p:cNvSpPr txBox="1"/>
          <p:nvPr/>
        </p:nvSpPr>
        <p:spPr>
          <a:xfrm>
            <a:off x="7269628" y="6427274"/>
            <a:ext cx="15840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Administrative support</a:t>
            </a:r>
            <a:endParaRPr lang="en-GB" sz="11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_s18455">
            <a:extLst>
              <a:ext uri="{FF2B5EF4-FFF2-40B4-BE49-F238E27FC236}">
                <a16:creationId xmlns:a16="http://schemas.microsoft.com/office/drawing/2014/main" id="{433B199E-1C8D-3540-B4CD-EE141981B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06" y="5423153"/>
            <a:ext cx="2221640" cy="1221779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200" b="1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200" b="1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200" b="1" u="none" kern="0">
              <a:solidFill>
                <a:srgbClr val="000000"/>
              </a:solidFill>
              <a:latin typeface="Arial Narrow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200" b="1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200" b="1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200" b="1" u="none" kern="0">
              <a:solidFill>
                <a:srgbClr val="000000"/>
              </a:solidFill>
              <a:latin typeface="Arial Narrow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200" b="1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Doctoral students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Mariana Araujo</a:t>
            </a:r>
          </a:p>
          <a:p>
            <a:pPr algn="just" eaLnBrk="1" hangingPunct="1">
              <a:defRPr/>
            </a:pPr>
            <a:endParaRPr lang="en-US" altLang="en-US" sz="1000" u="none" kern="0">
              <a:solidFill>
                <a:srgbClr val="000000"/>
              </a:solidFill>
              <a:latin typeface="Arial Narrow" pitchFamily="34" charset="0"/>
            </a:endParaRPr>
          </a:p>
          <a:p>
            <a:pPr algn="just" eaLnBrk="1" hangingPunct="1">
              <a:defRPr/>
            </a:pPr>
            <a:r>
              <a:rPr lang="en-US" altLang="en-US" sz="1200" u="none" kern="0">
                <a:solidFill>
                  <a:srgbClr val="000000"/>
                </a:solidFill>
                <a:latin typeface="Arial Narrow" pitchFamily="34" charset="0"/>
              </a:rPr>
              <a:t>Thanos M. Michailidis (</a:t>
            </a:r>
            <a:r>
              <a:rPr lang="en-US" altLang="en-US" sz="800" u="none" kern="0">
                <a:solidFill>
                  <a:srgbClr val="000000"/>
                </a:solidFill>
                <a:latin typeface="Arial Narrow" pitchFamily="34" charset="0"/>
              </a:rPr>
              <a:t>1 Nov 23)</a:t>
            </a:r>
          </a:p>
          <a:p>
            <a:pPr algn="just" eaLnBrk="1" hangingPunct="1">
              <a:defRPr/>
            </a:pPr>
            <a:endParaRPr lang="en-US" altLang="en-US" sz="800" u="none" kern="0">
              <a:solidFill>
                <a:srgbClr val="000000"/>
              </a:solidFill>
              <a:latin typeface="Arial Narrow" pitchFamily="34" charset="0"/>
            </a:endParaRPr>
          </a:p>
          <a:p>
            <a:pPr algn="just" eaLnBrk="1" hangingPunct="1">
              <a:defRPr/>
            </a:pPr>
            <a:r>
              <a:rPr lang="en-US" altLang="en-US" sz="1200" u="none" kern="0">
                <a:solidFill>
                  <a:srgbClr val="000000"/>
                </a:solidFill>
                <a:latin typeface="Arial Narrow" pitchFamily="34" charset="0"/>
              </a:rPr>
              <a:t>Alessia Fiore </a:t>
            </a:r>
            <a:r>
              <a:rPr lang="en-US" altLang="en-US" sz="800" u="none" kern="0">
                <a:solidFill>
                  <a:srgbClr val="000000"/>
                </a:solidFill>
                <a:latin typeface="Arial Narrow" pitchFamily="34" charset="0"/>
              </a:rPr>
              <a:t>(Nov 23)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altLang="en-US" sz="1400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altLang="en-US" sz="1400" u="none" kern="0">
              <a:solidFill>
                <a:srgbClr val="000000"/>
              </a:solidFill>
              <a:latin typeface="Arial Narrow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altLang="en-US" sz="1400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altLang="en-US" sz="1400" u="none" kern="0">
              <a:solidFill>
                <a:srgbClr val="000000"/>
              </a:solidFill>
              <a:latin typeface="Arial Narrow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altLang="en-US" sz="1400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altLang="en-US" sz="1400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C735FA3-3C20-458B-A6F1-895CD8DEE374}"/>
              </a:ext>
            </a:extLst>
          </p:cNvPr>
          <p:cNvCxnSpPr>
            <a:cxnSpLocks/>
          </p:cNvCxnSpPr>
          <p:nvPr/>
        </p:nvCxnSpPr>
        <p:spPr>
          <a:xfrm>
            <a:off x="1350925" y="4614767"/>
            <a:ext cx="0" cy="782988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A017161E-984D-4BDC-8B47-EE6F6F59218A}"/>
              </a:ext>
            </a:extLst>
          </p:cNvPr>
          <p:cNvCxnSpPr>
            <a:cxnSpLocks/>
          </p:cNvCxnSpPr>
          <p:nvPr/>
        </p:nvCxnSpPr>
        <p:spPr>
          <a:xfrm flipH="1">
            <a:off x="3918681" y="4976914"/>
            <a:ext cx="388994" cy="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E9867DA-6371-45E6-8E4B-B0323328D670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3907324" y="5699514"/>
            <a:ext cx="365691" cy="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cxnSp>
      <p:sp>
        <p:nvSpPr>
          <p:cNvPr id="142" name="_s18441">
            <a:extLst>
              <a:ext uri="{FF2B5EF4-FFF2-40B4-BE49-F238E27FC236}">
                <a16:creationId xmlns:a16="http://schemas.microsoft.com/office/drawing/2014/main" id="{9C71F3E7-0E2F-4B55-AFE0-B9F270ED9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8923" y="1346197"/>
            <a:ext cx="2180077" cy="575081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</a:rPr>
              <a:t>EGM Branch Deputy Head</a:t>
            </a:r>
            <a:endParaRPr lang="en-GB" altLang="en-US" sz="1200" b="1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Jiri Zavadil</a:t>
            </a:r>
          </a:p>
        </p:txBody>
      </p:sp>
      <p:sp>
        <p:nvSpPr>
          <p:cNvPr id="143" name="_s18451">
            <a:extLst>
              <a:ext uri="{FF2B5EF4-FFF2-40B4-BE49-F238E27FC236}">
                <a16:creationId xmlns:a16="http://schemas.microsoft.com/office/drawing/2014/main" id="{4092CB0A-416E-4D39-9DDA-E0945A0D2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2910" y="3227242"/>
            <a:ext cx="1684018" cy="53720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Research Assistant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u="none" kern="0" err="1">
                <a:solidFill>
                  <a:srgbClr val="000000"/>
                </a:solidFill>
                <a:latin typeface="Arial Narrow" pitchFamily="34" charset="0"/>
                <a:cs typeface="+mn-cs"/>
              </a:rPr>
              <a:t>Cécilia</a:t>
            </a:r>
            <a:r>
              <a:rPr lang="en-GB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 Sirand</a:t>
            </a:r>
          </a:p>
        </p:txBody>
      </p:sp>
      <p:sp>
        <p:nvSpPr>
          <p:cNvPr id="144" name="_s18453">
            <a:extLst>
              <a:ext uri="{FF2B5EF4-FFF2-40B4-BE49-F238E27FC236}">
                <a16:creationId xmlns:a16="http://schemas.microsoft.com/office/drawing/2014/main" id="{97CBDB12-1DF6-4389-B516-C4C89B1EC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6387" y="2188330"/>
            <a:ext cx="1712881" cy="566943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Scientist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Michael Korenjak</a:t>
            </a:r>
          </a:p>
        </p:txBody>
      </p:sp>
      <p:sp>
        <p:nvSpPr>
          <p:cNvPr id="145" name="_s18455">
            <a:extLst>
              <a:ext uri="{FF2B5EF4-FFF2-40B4-BE49-F238E27FC236}">
                <a16:creationId xmlns:a16="http://schemas.microsoft.com/office/drawing/2014/main" id="{A1C41087-867D-4CB5-B407-356050578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8895" y="4139161"/>
            <a:ext cx="1406427" cy="561831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Postdoc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u="none" kern="0">
                <a:solidFill>
                  <a:srgbClr val="000000"/>
                </a:solidFill>
                <a:latin typeface="Arial Narrow" pitchFamily="34" charset="0"/>
              </a:rPr>
              <a:t>Julia Bruno</a:t>
            </a:r>
            <a:endParaRPr lang="en-GB" altLang="en-US" sz="1200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147" name="_s18455">
            <a:extLst>
              <a:ext uri="{FF2B5EF4-FFF2-40B4-BE49-F238E27FC236}">
                <a16:creationId xmlns:a16="http://schemas.microsoft.com/office/drawing/2014/main" id="{CC76B3DE-8C1E-48FB-83DB-6C782AA8C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50" y="2944780"/>
            <a:ext cx="1593917" cy="57467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Bioinformatician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Claire Renard</a:t>
            </a:r>
          </a:p>
        </p:txBody>
      </p:sp>
      <p:sp>
        <p:nvSpPr>
          <p:cNvPr id="157" name="_s18455">
            <a:extLst>
              <a:ext uri="{FF2B5EF4-FFF2-40B4-BE49-F238E27FC236}">
                <a16:creationId xmlns:a16="http://schemas.microsoft.com/office/drawing/2014/main" id="{B71CFCB3-4F81-4ECB-BAB8-F115E4728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7148" y="4910232"/>
            <a:ext cx="1609126" cy="1082293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200" b="1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200" b="1" u="none" kern="0">
              <a:solidFill>
                <a:srgbClr val="000000"/>
              </a:solidFill>
              <a:latin typeface="Arial Narrow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200" b="1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Doctoral student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200" b="1" u="none" kern="0">
              <a:solidFill>
                <a:srgbClr val="000000"/>
              </a:solidFill>
              <a:latin typeface="Arial Narrow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u="none" kern="0">
                <a:solidFill>
                  <a:srgbClr val="000000"/>
                </a:solidFill>
                <a:latin typeface="Arial Narrow" pitchFamily="34" charset="0"/>
              </a:rPr>
              <a:t>Bérénice Chavanel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 u="none" kern="0">
              <a:solidFill>
                <a:srgbClr val="000000"/>
              </a:solidFill>
              <a:latin typeface="Arial Narrow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u="none" kern="0">
                <a:solidFill>
                  <a:srgbClr val="000000"/>
                </a:solidFill>
                <a:latin typeface="Arial Narrow" pitchFamily="34" charset="0"/>
              </a:rPr>
              <a:t>Foster Jacobs </a:t>
            </a:r>
            <a:r>
              <a:rPr lang="en-US" altLang="en-US" sz="1000" u="none" kern="0">
                <a:solidFill>
                  <a:srgbClr val="000000"/>
                </a:solidFill>
                <a:latin typeface="Arial Narrow" pitchFamily="34" charset="0"/>
              </a:rPr>
              <a:t>(2 Nov 23)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 u="none" kern="0">
              <a:solidFill>
                <a:srgbClr val="000000"/>
              </a:solidFill>
              <a:latin typeface="Arial Narrow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 u="none" kern="0">
              <a:solidFill>
                <a:srgbClr val="000000"/>
              </a:solidFill>
              <a:latin typeface="Arial Narrow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 u="none" ker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67" name="_s18472">
            <a:extLst>
              <a:ext uri="{FF2B5EF4-FFF2-40B4-BE49-F238E27FC236}">
                <a16:creationId xmlns:a16="http://schemas.microsoft.com/office/drawing/2014/main" id="{46062B2C-EBC7-467C-B18F-3C49D87A3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4095" y="2095473"/>
            <a:ext cx="1470872" cy="519423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Secretary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Nicole Suty</a:t>
            </a:r>
          </a:p>
        </p:txBody>
      </p:sp>
      <p:cxnSp>
        <p:nvCxnSpPr>
          <p:cNvPr id="208" name="_s18456">
            <a:extLst>
              <a:ext uri="{FF2B5EF4-FFF2-40B4-BE49-F238E27FC236}">
                <a16:creationId xmlns:a16="http://schemas.microsoft.com/office/drawing/2014/main" id="{B7915C3B-4787-48D8-8D45-90BBBC7B54CF}"/>
              </a:ext>
            </a:extLst>
          </p:cNvPr>
          <p:cNvCxnSpPr>
            <a:cxnSpLocks noChangeShapeType="1"/>
            <a:stCxn id="143" idx="0"/>
            <a:endCxn id="144" idx="2"/>
          </p:cNvCxnSpPr>
          <p:nvPr/>
        </p:nvCxnSpPr>
        <p:spPr bwMode="auto">
          <a:xfrm rot="16200000" flipV="1">
            <a:off x="10997890" y="2990212"/>
            <a:ext cx="471969" cy="2091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D6FB009-A4AD-42E4-8E58-39034E12BB87}"/>
              </a:ext>
            </a:extLst>
          </p:cNvPr>
          <p:cNvCxnSpPr>
            <a:cxnSpLocks/>
            <a:endCxn id="142" idx="1"/>
          </p:cNvCxnSpPr>
          <p:nvPr/>
        </p:nvCxnSpPr>
        <p:spPr>
          <a:xfrm flipV="1">
            <a:off x="3340037" y="1633738"/>
            <a:ext cx="5528886" cy="2332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62B3677-B2A9-486D-B431-1321DFFDD3A0}"/>
              </a:ext>
            </a:extLst>
          </p:cNvPr>
          <p:cNvCxnSpPr>
            <a:cxnSpLocks/>
          </p:cNvCxnSpPr>
          <p:nvPr/>
        </p:nvCxnSpPr>
        <p:spPr>
          <a:xfrm>
            <a:off x="10196461" y="1899568"/>
            <a:ext cx="31045" cy="3586929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CA4481E-1507-4FD1-B265-437FE840547F}"/>
              </a:ext>
            </a:extLst>
          </p:cNvPr>
          <p:cNvCxnSpPr>
            <a:cxnSpLocks/>
          </p:cNvCxnSpPr>
          <p:nvPr/>
        </p:nvCxnSpPr>
        <p:spPr>
          <a:xfrm flipH="1" flipV="1">
            <a:off x="10216621" y="2653871"/>
            <a:ext cx="176289" cy="3054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72BC2E2-E1D1-4A11-94B3-B3ABDFAFEFD2}"/>
              </a:ext>
            </a:extLst>
          </p:cNvPr>
          <p:cNvCxnSpPr>
            <a:cxnSpLocks/>
          </p:cNvCxnSpPr>
          <p:nvPr/>
        </p:nvCxnSpPr>
        <p:spPr>
          <a:xfrm flipH="1" flipV="1">
            <a:off x="10231881" y="3569404"/>
            <a:ext cx="176289" cy="3054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5EDD7868-C202-4A88-A586-15BADB1657A9}"/>
              </a:ext>
            </a:extLst>
          </p:cNvPr>
          <p:cNvCxnSpPr>
            <a:cxnSpLocks/>
          </p:cNvCxnSpPr>
          <p:nvPr/>
        </p:nvCxnSpPr>
        <p:spPr>
          <a:xfrm flipH="1" flipV="1">
            <a:off x="9947515" y="4194616"/>
            <a:ext cx="260053" cy="1959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93E37384-DCB0-4F1B-8F63-9B82D105980B}"/>
              </a:ext>
            </a:extLst>
          </p:cNvPr>
          <p:cNvCxnSpPr>
            <a:cxnSpLocks/>
          </p:cNvCxnSpPr>
          <p:nvPr/>
        </p:nvCxnSpPr>
        <p:spPr>
          <a:xfrm flipH="1" flipV="1">
            <a:off x="10227506" y="5462331"/>
            <a:ext cx="239893" cy="4506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9CA5235E-42D3-4068-9417-E743A746389E}"/>
              </a:ext>
            </a:extLst>
          </p:cNvPr>
          <p:cNvCxnSpPr>
            <a:cxnSpLocks/>
          </p:cNvCxnSpPr>
          <p:nvPr/>
        </p:nvCxnSpPr>
        <p:spPr>
          <a:xfrm flipH="1">
            <a:off x="1350924" y="5026967"/>
            <a:ext cx="519792" cy="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cxnSp>
      <p:cxnSp>
        <p:nvCxnSpPr>
          <p:cNvPr id="91" name="_s18456">
            <a:extLst>
              <a:ext uri="{FF2B5EF4-FFF2-40B4-BE49-F238E27FC236}">
                <a16:creationId xmlns:a16="http://schemas.microsoft.com/office/drawing/2014/main" id="{1725146C-0411-2F4F-B38F-6FF8F1C7F94E}"/>
              </a:ext>
            </a:extLst>
          </p:cNvPr>
          <p:cNvCxnSpPr>
            <a:cxnSpLocks noChangeShapeType="1"/>
            <a:stCxn id="11" idx="3"/>
          </p:cNvCxnSpPr>
          <p:nvPr/>
        </p:nvCxnSpPr>
        <p:spPr bwMode="auto">
          <a:xfrm flipV="1">
            <a:off x="2452978" y="3149313"/>
            <a:ext cx="875917" cy="357464"/>
          </a:xfrm>
          <a:prstGeom prst="bentConnector3">
            <a:avLst>
              <a:gd name="adj1" fmla="val 101680"/>
            </a:avLst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3" name="_s18456">
            <a:extLst>
              <a:ext uri="{FF2B5EF4-FFF2-40B4-BE49-F238E27FC236}">
                <a16:creationId xmlns:a16="http://schemas.microsoft.com/office/drawing/2014/main" id="{BB7587A8-B6E7-324E-BA27-014530C1378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3343213" y="1478347"/>
            <a:ext cx="220066" cy="2579495"/>
          </a:xfrm>
          <a:prstGeom prst="bentConnector2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2" name="_s18453">
            <a:extLst>
              <a:ext uri="{FF2B5EF4-FFF2-40B4-BE49-F238E27FC236}">
                <a16:creationId xmlns:a16="http://schemas.microsoft.com/office/drawing/2014/main" id="{83CC4403-CDEE-4380-9284-387BF4E9E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066" y="1987678"/>
            <a:ext cx="1712881" cy="566943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Scientist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Tarik Gheit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E83CC82-0E1D-403C-BC24-2B4F40351450}"/>
              </a:ext>
            </a:extLst>
          </p:cNvPr>
          <p:cNvCxnSpPr>
            <a:cxnSpLocks/>
          </p:cNvCxnSpPr>
          <p:nvPr/>
        </p:nvCxnSpPr>
        <p:spPr>
          <a:xfrm>
            <a:off x="3906221" y="4331780"/>
            <a:ext cx="0" cy="214424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_s18455">
            <a:extLst>
              <a:ext uri="{FF2B5EF4-FFF2-40B4-BE49-F238E27FC236}">
                <a16:creationId xmlns:a16="http://schemas.microsoft.com/office/drawing/2014/main" id="{3F9E6D8F-7A48-4ACC-A865-C63269705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3956" y="3921166"/>
            <a:ext cx="1631223" cy="57467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Visiting Scientist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François Virard</a:t>
            </a:r>
          </a:p>
        </p:txBody>
      </p:sp>
      <p:sp>
        <p:nvSpPr>
          <p:cNvPr id="75" name="_s18451">
            <a:extLst>
              <a:ext uri="{FF2B5EF4-FFF2-40B4-BE49-F238E27FC236}">
                <a16:creationId xmlns:a16="http://schemas.microsoft.com/office/drawing/2014/main" id="{E5CBCEC0-4B2C-4113-82CB-E511944D2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1271" y="2741440"/>
            <a:ext cx="1684018" cy="59135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Research Assistant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Sandrine Chopin</a:t>
            </a:r>
          </a:p>
        </p:txBody>
      </p:sp>
      <p:sp>
        <p:nvSpPr>
          <p:cNvPr id="77" name="_s18455">
            <a:extLst>
              <a:ext uri="{FF2B5EF4-FFF2-40B4-BE49-F238E27FC236}">
                <a16:creationId xmlns:a16="http://schemas.microsoft.com/office/drawing/2014/main" id="{3A2AEDEF-F70D-4670-AE03-5CDEB3AB8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6785" y="4886007"/>
            <a:ext cx="1459282" cy="59230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</a:rPr>
              <a:t>Consultant</a:t>
            </a:r>
            <a:endParaRPr lang="en-GB" altLang="en-US" sz="1200" b="1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en-US" sz="1200" u="none" kern="0">
                <a:solidFill>
                  <a:srgbClr val="000000"/>
                </a:solidFill>
                <a:latin typeface="Arial Narrow" pitchFamily="34" charset="0"/>
              </a:rPr>
              <a:t>Stéphane Keita</a:t>
            </a:r>
            <a:endParaRPr lang="fr-FR" altLang="en-US" sz="1200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84" name="_s18455">
            <a:extLst>
              <a:ext uri="{FF2B5EF4-FFF2-40B4-BE49-F238E27FC236}">
                <a16:creationId xmlns:a16="http://schemas.microsoft.com/office/drawing/2014/main" id="{62CF0EAA-3584-443B-AF3A-BF4C13FA8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808" y="4405217"/>
            <a:ext cx="1414865" cy="519424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Consultant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600" b="1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Assunta Venuti</a:t>
            </a:r>
          </a:p>
        </p:txBody>
      </p:sp>
      <p:sp>
        <p:nvSpPr>
          <p:cNvPr id="85" name="_s18455">
            <a:extLst>
              <a:ext uri="{FF2B5EF4-FFF2-40B4-BE49-F238E27FC236}">
                <a16:creationId xmlns:a16="http://schemas.microsoft.com/office/drawing/2014/main" id="{9A206216-8B91-4793-BF77-E3DF037DA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748" y="2886935"/>
            <a:ext cx="1655122" cy="117090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200" b="1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Postdoc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1200" b="1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Samrat Das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altLang="en-US" sz="1200" u="none" kern="0">
              <a:solidFill>
                <a:srgbClr val="000000"/>
              </a:solidFill>
              <a:latin typeface="Arial Narrow" pitchFamily="34" charset="0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en-US" sz="1200" u="none" kern="0">
                <a:solidFill>
                  <a:srgbClr val="000000"/>
                </a:solidFill>
                <a:latin typeface="Arial Narrow" pitchFamily="34" charset="0"/>
                <a:cs typeface="+mn-cs"/>
              </a:rPr>
              <a:t>Grace Odongo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200D950-96AC-4BA2-85DB-6FF229645345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6247463" y="2554621"/>
            <a:ext cx="16044" cy="211060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CC74E3A-1948-4A39-9926-06907132FDF5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6263506" y="1633737"/>
            <a:ext cx="1" cy="35394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BACFDB3-E376-4035-A9BD-B0634D53F1DC}"/>
              </a:ext>
            </a:extLst>
          </p:cNvPr>
          <p:cNvCxnSpPr>
            <a:cxnSpLocks/>
          </p:cNvCxnSpPr>
          <p:nvPr/>
        </p:nvCxnSpPr>
        <p:spPr>
          <a:xfrm flipH="1">
            <a:off x="5885290" y="3062355"/>
            <a:ext cx="368691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570D0843-C6DA-4CF2-89AE-BDAFC6CDA790}"/>
              </a:ext>
            </a:extLst>
          </p:cNvPr>
          <p:cNvCxnSpPr>
            <a:cxnSpLocks/>
          </p:cNvCxnSpPr>
          <p:nvPr/>
        </p:nvCxnSpPr>
        <p:spPr>
          <a:xfrm flipH="1">
            <a:off x="6253981" y="3203442"/>
            <a:ext cx="253156" cy="460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052CC11-A3C1-4BF5-BB9E-4871E672E519}"/>
              </a:ext>
            </a:extLst>
          </p:cNvPr>
          <p:cNvCxnSpPr>
            <a:cxnSpLocks/>
          </p:cNvCxnSpPr>
          <p:nvPr/>
        </p:nvCxnSpPr>
        <p:spPr>
          <a:xfrm flipH="1">
            <a:off x="6247463" y="4660625"/>
            <a:ext cx="253156" cy="460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D39485E-56BC-4194-9320-6C85146BB979}"/>
              </a:ext>
            </a:extLst>
          </p:cNvPr>
          <p:cNvCxnSpPr>
            <a:cxnSpLocks/>
          </p:cNvCxnSpPr>
          <p:nvPr/>
        </p:nvCxnSpPr>
        <p:spPr>
          <a:xfrm flipH="1">
            <a:off x="9363775" y="2376554"/>
            <a:ext cx="80725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A8ACE2F9-0E20-4870-ADCE-8380AF546C40}"/>
              </a:ext>
            </a:extLst>
          </p:cNvPr>
          <p:cNvCxnSpPr>
            <a:cxnSpLocks/>
            <a:stCxn id="145" idx="1"/>
          </p:cNvCxnSpPr>
          <p:nvPr/>
        </p:nvCxnSpPr>
        <p:spPr>
          <a:xfrm flipH="1">
            <a:off x="10231881" y="4420077"/>
            <a:ext cx="307014" cy="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8F459B8D-AE78-4FDC-AFE1-0B408D330184}"/>
              </a:ext>
            </a:extLst>
          </p:cNvPr>
          <p:cNvCxnSpPr>
            <a:cxnSpLocks/>
            <a:stCxn id="167" idx="1"/>
          </p:cNvCxnSpPr>
          <p:nvPr/>
        </p:nvCxnSpPr>
        <p:spPr>
          <a:xfrm flipH="1" flipV="1">
            <a:off x="7119948" y="2343951"/>
            <a:ext cx="784147" cy="11234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CDE77B6-0328-4793-F913-D98FC4D468AD}"/>
              </a:ext>
            </a:extLst>
          </p:cNvPr>
          <p:cNvCxnSpPr>
            <a:cxnSpLocks/>
            <a:endCxn id="147" idx="3"/>
          </p:cNvCxnSpPr>
          <p:nvPr/>
        </p:nvCxnSpPr>
        <p:spPr>
          <a:xfrm flipH="1">
            <a:off x="9869767" y="3231481"/>
            <a:ext cx="330580" cy="637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cxnSp>
      <p:pic>
        <p:nvPicPr>
          <p:cNvPr id="78" name="Picture 77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584A234F-2437-2E21-A041-9FC57265A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22" y="895705"/>
            <a:ext cx="438599" cy="563913"/>
          </a:xfrm>
          <a:prstGeom prst="rect">
            <a:avLst/>
          </a:prstGeom>
        </p:spPr>
      </p:pic>
      <p:pic>
        <p:nvPicPr>
          <p:cNvPr id="81" name="Picture 8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860B051-0E4D-852D-6121-511A45C5AA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0"/>
          <a:stretch/>
        </p:blipFill>
        <p:spPr>
          <a:xfrm>
            <a:off x="7328465" y="3028292"/>
            <a:ext cx="393907" cy="502150"/>
          </a:xfrm>
          <a:prstGeom prst="rect">
            <a:avLst/>
          </a:prstGeom>
        </p:spPr>
      </p:pic>
      <p:pic>
        <p:nvPicPr>
          <p:cNvPr id="82" name="Picture 81" descr="A person wearing a blue and white striped shirt&#10;&#10;Description automatically generated with medium confidence">
            <a:extLst>
              <a:ext uri="{FF2B5EF4-FFF2-40B4-BE49-F238E27FC236}">
                <a16:creationId xmlns:a16="http://schemas.microsoft.com/office/drawing/2014/main" id="{4AC57C5A-227C-566F-814C-57910A7181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566" y="3815800"/>
            <a:ext cx="377248" cy="485033"/>
          </a:xfrm>
          <a:prstGeom prst="rect">
            <a:avLst/>
          </a:prstGeom>
        </p:spPr>
      </p:pic>
      <p:pic>
        <p:nvPicPr>
          <p:cNvPr id="83" name="Picture 82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73551BA8-BCB7-1561-4FE8-21469A1619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007" y="2214115"/>
            <a:ext cx="416250" cy="51357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269914E-5CB4-D067-43D2-7634EFFB4C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r="6664" b="9527"/>
          <a:stretch/>
        </p:blipFill>
        <p:spPr>
          <a:xfrm>
            <a:off x="7590991" y="3530442"/>
            <a:ext cx="483479" cy="505710"/>
          </a:xfrm>
          <a:prstGeom prst="rect">
            <a:avLst/>
          </a:prstGeom>
        </p:spPr>
      </p:pic>
      <p:pic>
        <p:nvPicPr>
          <p:cNvPr id="88" name="Picture 8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9F5B73D0-2B31-0F36-95A3-EF2312FF77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616" y="3004225"/>
            <a:ext cx="486490" cy="486490"/>
          </a:xfrm>
          <a:prstGeom prst="rect">
            <a:avLst/>
          </a:prstGeom>
        </p:spPr>
      </p:pic>
      <p:pic>
        <p:nvPicPr>
          <p:cNvPr id="89" name="Picture 88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250A0B03-9456-6B35-636D-5CB967E3B5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203" y="1359906"/>
            <a:ext cx="426389" cy="548214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A0874E8-5FF0-58C6-1A12-E47E1C837F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>
          <a:xfrm>
            <a:off x="5335553" y="4709686"/>
            <a:ext cx="433762" cy="507126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E5884151-F23E-4628-1713-A76D973267E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5"/>
          <a:stretch/>
        </p:blipFill>
        <p:spPr>
          <a:xfrm>
            <a:off x="5568601" y="5465065"/>
            <a:ext cx="405441" cy="46896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C0446183-F0D5-AB64-103F-6C33A267DD3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9" b="9399"/>
          <a:stretch/>
        </p:blipFill>
        <p:spPr>
          <a:xfrm>
            <a:off x="1577513" y="3996762"/>
            <a:ext cx="476332" cy="541194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7AA5A03A-9F02-D3B0-3F28-899BB8AA0FD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7"/>
          <a:stretch/>
        </p:blipFill>
        <p:spPr>
          <a:xfrm>
            <a:off x="1903553" y="1571474"/>
            <a:ext cx="375174" cy="45637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5E964DD-3839-D5C6-690E-47AE31E9E44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/>
          <a:stretch/>
        </p:blipFill>
        <p:spPr>
          <a:xfrm>
            <a:off x="3105204" y="4749588"/>
            <a:ext cx="406712" cy="491857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E566BD6A-0094-77E0-5D16-6F237AADD49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" b="15645"/>
          <a:stretch/>
        </p:blipFill>
        <p:spPr>
          <a:xfrm>
            <a:off x="1367204" y="5613454"/>
            <a:ext cx="362419" cy="389090"/>
          </a:xfrm>
          <a:prstGeom prst="rect">
            <a:avLst/>
          </a:prstGeom>
        </p:spPr>
      </p:pic>
      <p:pic>
        <p:nvPicPr>
          <p:cNvPr id="106" name="Picture 10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AFA1084-F4BB-C992-440E-06D9471498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2"/>
          <a:stretch/>
        </p:blipFill>
        <p:spPr>
          <a:xfrm>
            <a:off x="6387704" y="2013360"/>
            <a:ext cx="434438" cy="526803"/>
          </a:xfrm>
          <a:prstGeom prst="rect">
            <a:avLst/>
          </a:prstGeom>
        </p:spPr>
      </p:pic>
      <p:pic>
        <p:nvPicPr>
          <p:cNvPr id="111" name="Picture 110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298EA133-EEDA-4374-A92B-3F7822C89B5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1" r="5250" b="21272"/>
          <a:stretch/>
        </p:blipFill>
        <p:spPr>
          <a:xfrm>
            <a:off x="1906190" y="5909064"/>
            <a:ext cx="340979" cy="432128"/>
          </a:xfrm>
          <a:prstGeom prst="rect">
            <a:avLst/>
          </a:prstGeom>
        </p:spPr>
      </p:pic>
      <p:pic>
        <p:nvPicPr>
          <p:cNvPr id="114" name="Picture 113" descr="A person wearing a pink head scarf&#10;&#10;Description automatically generated with low confidence">
            <a:extLst>
              <a:ext uri="{FF2B5EF4-FFF2-40B4-BE49-F238E27FC236}">
                <a16:creationId xmlns:a16="http://schemas.microsoft.com/office/drawing/2014/main" id="{668DBAEA-F01C-5732-CF52-B89EBC43AE4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t="3827" r="15112" b="34783"/>
          <a:stretch/>
        </p:blipFill>
        <p:spPr>
          <a:xfrm>
            <a:off x="5529841" y="6210822"/>
            <a:ext cx="385705" cy="446488"/>
          </a:xfrm>
          <a:prstGeom prst="rect">
            <a:avLst/>
          </a:prstGeom>
        </p:spPr>
      </p:pic>
      <p:pic>
        <p:nvPicPr>
          <p:cNvPr id="118" name="Picture 117" descr="A person in a yellow shirt&#10;&#10;Description automatically generated with medium confidence">
            <a:extLst>
              <a:ext uri="{FF2B5EF4-FFF2-40B4-BE49-F238E27FC236}">
                <a16:creationId xmlns:a16="http://schemas.microsoft.com/office/drawing/2014/main" id="{6BBD94FC-7E94-1484-1230-0E69EA49085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894"/>
          <a:stretch/>
        </p:blipFill>
        <p:spPr>
          <a:xfrm>
            <a:off x="1876662" y="2608550"/>
            <a:ext cx="357085" cy="395675"/>
          </a:xfrm>
          <a:prstGeom prst="rect">
            <a:avLst/>
          </a:prstGeom>
        </p:spPr>
      </p:pic>
      <p:pic>
        <p:nvPicPr>
          <p:cNvPr id="122" name="Picture 12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FD55D18-3AC8-EFD5-0184-CCE78DBC24DC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" b="2950"/>
          <a:stretch/>
        </p:blipFill>
        <p:spPr>
          <a:xfrm>
            <a:off x="9449020" y="3945412"/>
            <a:ext cx="411875" cy="525889"/>
          </a:xfrm>
          <a:prstGeom prst="rect">
            <a:avLst/>
          </a:prstGeom>
        </p:spPr>
      </p:pic>
      <p:pic>
        <p:nvPicPr>
          <p:cNvPr id="124" name="Picture 12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923B22D1-C5A6-1CB8-B71B-17F29BC9A9E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0" b="15008"/>
          <a:stretch/>
        </p:blipFill>
        <p:spPr>
          <a:xfrm>
            <a:off x="11614897" y="5160420"/>
            <a:ext cx="442984" cy="441282"/>
          </a:xfrm>
          <a:prstGeom prst="rect">
            <a:avLst/>
          </a:prstGeom>
        </p:spPr>
      </p:pic>
      <p:pic>
        <p:nvPicPr>
          <p:cNvPr id="125" name="Picture 12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B9BF3893-DA84-0E33-ADF3-074510956E1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6" y="2777946"/>
            <a:ext cx="415723" cy="534932"/>
          </a:xfrm>
          <a:prstGeom prst="rect">
            <a:avLst/>
          </a:prstGeom>
        </p:spPr>
      </p:pic>
      <p:pic>
        <p:nvPicPr>
          <p:cNvPr id="44" name="Picture 43" descr="A picture containing person, smiling&#10;&#10;Description automatically generated">
            <a:extLst>
              <a:ext uri="{FF2B5EF4-FFF2-40B4-BE49-F238E27FC236}">
                <a16:creationId xmlns:a16="http://schemas.microsoft.com/office/drawing/2014/main" id="{5A6F91AB-1B52-6B61-1850-60386E657EA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203" y="3244079"/>
            <a:ext cx="386889" cy="497829"/>
          </a:xfrm>
          <a:prstGeom prst="rect">
            <a:avLst/>
          </a:prstGeom>
        </p:spPr>
      </p:pic>
      <p:pic>
        <p:nvPicPr>
          <p:cNvPr id="48" name="Picture 47" descr="A picture containing person, wall, smiling, posing&#10;&#10;Description automatically generated">
            <a:extLst>
              <a:ext uri="{FF2B5EF4-FFF2-40B4-BE49-F238E27FC236}">
                <a16:creationId xmlns:a16="http://schemas.microsoft.com/office/drawing/2014/main" id="{F8A1ECF5-116D-0E61-FFD5-BC811B27218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008" y="2113569"/>
            <a:ext cx="395219" cy="508138"/>
          </a:xfrm>
          <a:prstGeom prst="rect">
            <a:avLst/>
          </a:prstGeom>
        </p:spPr>
      </p:pic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D7F887C-3F1E-ED0E-368D-3844E84F8777}"/>
              </a:ext>
            </a:extLst>
          </p:cNvPr>
          <p:cNvCxnSpPr>
            <a:cxnSpLocks/>
          </p:cNvCxnSpPr>
          <p:nvPr/>
        </p:nvCxnSpPr>
        <p:spPr>
          <a:xfrm flipH="1">
            <a:off x="9955692" y="5111798"/>
            <a:ext cx="253156" cy="460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_s18456">
            <a:extLst>
              <a:ext uri="{FF2B5EF4-FFF2-40B4-BE49-F238E27FC236}">
                <a16:creationId xmlns:a16="http://schemas.microsoft.com/office/drawing/2014/main" id="{625BD4A6-8F5B-82A2-6370-B2672C9C6E1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58188" y="2177576"/>
            <a:ext cx="586486" cy="385975"/>
          </a:xfrm>
          <a:prstGeom prst="bentConnector3">
            <a:avLst>
              <a:gd name="adj1" fmla="val 100346"/>
            </a:avLst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4" name="Picture 1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0F65663-6F2A-883E-C537-0655D5CB3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349" y="4207698"/>
            <a:ext cx="388723" cy="450027"/>
          </a:xfrm>
          <a:prstGeom prst="rect">
            <a:avLst/>
          </a:prstGeom>
        </p:spPr>
      </p:pic>
      <p:pic>
        <p:nvPicPr>
          <p:cNvPr id="17" name="Picture 16" descr="A person with long brown hair&#10;&#10;Description automatically generated">
            <a:extLst>
              <a:ext uri="{FF2B5EF4-FFF2-40B4-BE49-F238E27FC236}">
                <a16:creationId xmlns:a16="http://schemas.microsoft.com/office/drawing/2014/main" id="{CBD449B2-6275-1588-CE14-5F6C84F1C53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49" y="2233066"/>
            <a:ext cx="355253" cy="382769"/>
          </a:xfrm>
          <a:prstGeom prst="rect">
            <a:avLst/>
          </a:prstGeom>
        </p:spPr>
      </p:pic>
      <p:pic>
        <p:nvPicPr>
          <p:cNvPr id="27" name="Picture 26" descr="A person wearing a blue turtleneck&#10;&#10;Description automatically generated">
            <a:extLst>
              <a:ext uri="{FF2B5EF4-FFF2-40B4-BE49-F238E27FC236}">
                <a16:creationId xmlns:a16="http://schemas.microsoft.com/office/drawing/2014/main" id="{672CE95F-B0B1-178C-AA7D-AD5D20779468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66"/>
          <a:stretch/>
        </p:blipFill>
        <p:spPr>
          <a:xfrm>
            <a:off x="7430554" y="4438176"/>
            <a:ext cx="471431" cy="486465"/>
          </a:xfrm>
          <a:prstGeom prst="rect">
            <a:avLst/>
          </a:prstGeom>
        </p:spPr>
      </p:pic>
      <p:pic>
        <p:nvPicPr>
          <p:cNvPr id="36" name="Picture 35" descr="A person wearing glasses and a necklace&#10;&#10;Description automatically generated">
            <a:extLst>
              <a:ext uri="{FF2B5EF4-FFF2-40B4-BE49-F238E27FC236}">
                <a16:creationId xmlns:a16="http://schemas.microsoft.com/office/drawing/2014/main" id="{4CFF1223-314B-33E0-D315-C79E83310F6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409" y="4919317"/>
            <a:ext cx="384403" cy="51337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D74E0E-AAF8-C5C4-B7A9-A63450014C76}"/>
              </a:ext>
            </a:extLst>
          </p:cNvPr>
          <p:cNvCxnSpPr>
            <a:cxnSpLocks/>
          </p:cNvCxnSpPr>
          <p:nvPr/>
        </p:nvCxnSpPr>
        <p:spPr>
          <a:xfrm flipH="1">
            <a:off x="3895674" y="6475801"/>
            <a:ext cx="365691" cy="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440CA9-CED9-B38D-5032-485EC59FF8CD}"/>
              </a:ext>
            </a:extLst>
          </p:cNvPr>
          <p:cNvSpPr/>
          <p:nvPr/>
        </p:nvSpPr>
        <p:spPr>
          <a:xfrm>
            <a:off x="81439" y="2126334"/>
            <a:ext cx="2692727" cy="9360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Video 23">
            <a:extLst>
              <a:ext uri="{FF2B5EF4-FFF2-40B4-BE49-F238E27FC236}">
                <a16:creationId xmlns:a16="http://schemas.microsoft.com/office/drawing/2014/main" id="{2E21E964-42A7-9BAA-8E9D-535C4B371341}"/>
              </a:ext>
            </a:extLst>
          </p:cNvPr>
          <p:cNvPicPr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19" name="Audio 18">
            <a:extLst>
              <a:ext uri="{FF2B5EF4-FFF2-40B4-BE49-F238E27FC236}">
                <a16:creationId xmlns:a16="http://schemas.microsoft.com/office/drawing/2014/main" id="{9CAD32B9-1367-00D6-3B12-0C8BB61A6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7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81"/>
    </mc:Choice>
    <mc:Fallback>
      <p:transition spd="slow" advTm="24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42E67F12-6D67-9A3F-F1C9-574E25925E7A}"/>
              </a:ext>
            </a:extLst>
          </p:cNvPr>
          <p:cNvSpPr txBox="1">
            <a:spLocks noChangeArrowheads="1"/>
          </p:cNvSpPr>
          <p:nvPr/>
        </p:nvSpPr>
        <p:spPr>
          <a:xfrm>
            <a:off x="979734" y="103037"/>
            <a:ext cx="9751786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600">
                <a:solidFill>
                  <a:srgbClr val="0432FF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EGM Posters</a:t>
            </a:r>
            <a:endParaRPr lang="en-US" sz="3600">
              <a:solidFill>
                <a:srgbClr val="0432FF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Video 6">
            <a:extLst>
              <a:ext uri="{FF2B5EF4-FFF2-40B4-BE49-F238E27FC236}">
                <a16:creationId xmlns:a16="http://schemas.microsoft.com/office/drawing/2014/main" id="{8D0DFBB2-3F38-E1BA-E748-D0C145F5ED4A}"/>
              </a:ext>
            </a:extLst>
          </p:cNvPr>
          <p:cNvPicPr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B0166E44-5CDB-66A8-F07E-488CE934D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4" name="Picture 3" descr="A group of people in a table&#10;&#10;Description automatically generated">
            <a:extLst>
              <a:ext uri="{FF2B5EF4-FFF2-40B4-BE49-F238E27FC236}">
                <a16:creationId xmlns:a16="http://schemas.microsoft.com/office/drawing/2014/main" id="{14C69C65-23B9-EC73-6394-C910EB97C9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20" y="816429"/>
            <a:ext cx="10037360" cy="588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94"/>
    </mc:Choice>
    <mc:Fallback>
      <p:transition spd="slow" advTm="17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81BBC0-EFFB-5547-AA6D-7DED06B7C274}"/>
              </a:ext>
            </a:extLst>
          </p:cNvPr>
          <p:cNvSpPr txBox="1">
            <a:spLocks/>
          </p:cNvSpPr>
          <p:nvPr/>
        </p:nvSpPr>
        <p:spPr bwMode="auto">
          <a:xfrm>
            <a:off x="1" y="183784"/>
            <a:ext cx="12192000" cy="57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3092D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r>
              <a:rPr lang="en-GB" sz="3200" b="1" i="1" kern="0">
                <a:solidFill>
                  <a:srgbClr val="0000FF"/>
                </a:solidFill>
                <a:latin typeface="Calibri"/>
                <a:cs typeface="Calibri"/>
              </a:rPr>
              <a:t>e-Poster #1 </a:t>
            </a:r>
            <a:r>
              <a:rPr lang="en-GB" sz="3200" kern="0">
                <a:solidFill>
                  <a:srgbClr val="0000FF"/>
                </a:solidFill>
                <a:latin typeface="Calibri"/>
                <a:cs typeface="Calibri"/>
              </a:rPr>
              <a:t>Early-life exposure to EBV and mycotoxins on epigenome and Burkitt </a:t>
            </a:r>
            <a:r>
              <a:rPr lang="en-GB" sz="3200" kern="0" err="1">
                <a:solidFill>
                  <a:srgbClr val="0000FF"/>
                </a:solidFill>
                <a:latin typeface="Calibri"/>
                <a:cs typeface="Calibri"/>
              </a:rPr>
              <a:t>Lymphome</a:t>
            </a:r>
            <a:r>
              <a:rPr lang="en-GB" sz="3200" kern="0">
                <a:solidFill>
                  <a:srgbClr val="0000FF"/>
                </a:solidFill>
                <a:latin typeface="Calibri"/>
                <a:cs typeface="Calibri"/>
              </a:rPr>
              <a:t> in African children</a:t>
            </a:r>
          </a:p>
        </p:txBody>
      </p:sp>
      <p:pic>
        <p:nvPicPr>
          <p:cNvPr id="82" name="Picture 81" descr="A person with a beard&#10;&#10;Description automatically generated">
            <a:extLst>
              <a:ext uri="{FF2B5EF4-FFF2-40B4-BE49-F238E27FC236}">
                <a16:creationId xmlns:a16="http://schemas.microsoft.com/office/drawing/2014/main" id="{D7FDC92C-3135-BB27-963B-8A7CBAD18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4" y="704203"/>
            <a:ext cx="1459542" cy="144655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E3DEDB64-16C2-887E-2038-7D06DBBC3687}"/>
              </a:ext>
            </a:extLst>
          </p:cNvPr>
          <p:cNvSpPr txBox="1"/>
          <p:nvPr/>
        </p:nvSpPr>
        <p:spPr>
          <a:xfrm>
            <a:off x="-24300" y="2157776"/>
            <a:ext cx="1669564" cy="512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600" b="1" err="1">
                <a:effectLst/>
              </a:rPr>
              <a:t>Thanos</a:t>
            </a:r>
            <a:r>
              <a:rPr lang="en-GB" sz="1600" b="1">
                <a:effectLst/>
              </a:rPr>
              <a:t> </a:t>
            </a:r>
            <a:r>
              <a:rPr lang="en-GB" sz="1600" b="1" err="1">
                <a:effectLst/>
              </a:rPr>
              <a:t>Michailidis</a:t>
            </a:r>
            <a:r>
              <a:rPr lang="en-GB" sz="1600" b="1">
                <a:effectLst/>
              </a:rPr>
              <a:t> </a:t>
            </a:r>
          </a:p>
        </p:txBody>
      </p:sp>
      <p:pic>
        <p:nvPicPr>
          <p:cNvPr id="2" name="Picture 87">
            <a:extLst>
              <a:ext uri="{FF2B5EF4-FFF2-40B4-BE49-F238E27FC236}">
                <a16:creationId xmlns:a16="http://schemas.microsoft.com/office/drawing/2014/main" id="{523ED53C-BDCB-E00E-78AB-9132B27B6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02273" y="1483699"/>
            <a:ext cx="6489726" cy="26351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07B6EBF-CE42-F31B-F4DC-6A74D78D4F9E}"/>
              </a:ext>
            </a:extLst>
          </p:cNvPr>
          <p:cNvGrpSpPr/>
          <p:nvPr/>
        </p:nvGrpSpPr>
        <p:grpSpPr>
          <a:xfrm>
            <a:off x="2109371" y="1607393"/>
            <a:ext cx="3530437" cy="2093532"/>
            <a:chOff x="593273" y="2117439"/>
            <a:chExt cx="3887471" cy="20935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24444E-2E43-150B-F0CA-8D384993449F}"/>
                </a:ext>
              </a:extLst>
            </p:cNvPr>
            <p:cNvSpPr txBox="1"/>
            <p:nvPr/>
          </p:nvSpPr>
          <p:spPr>
            <a:xfrm>
              <a:off x="2929807" y="2117439"/>
              <a:ext cx="1520498" cy="333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small" spc="0" normalizeH="0" baseline="0" noProof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Times New Roman" panose="02020603050405020304" pitchFamily="18" charset="0"/>
                </a:rPr>
                <a:t>Burkitt Lymphoma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FBA0948-8157-1E6B-9722-6CC75C0E21AF}"/>
                </a:ext>
              </a:extLst>
            </p:cNvPr>
            <p:cNvCxnSpPr>
              <a:cxnSpLocks/>
            </p:cNvCxnSpPr>
            <p:nvPr/>
          </p:nvCxnSpPr>
          <p:spPr>
            <a:xfrm>
              <a:off x="2646476" y="3421513"/>
              <a:ext cx="336072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1A9C0E7-BDCA-4093-D61E-33A35AB567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84188" y="2369903"/>
              <a:ext cx="1175310" cy="1074269"/>
            </a:xfrm>
            <a:prstGeom prst="ellipse">
              <a:avLst/>
            </a:prstGeom>
            <a:solidFill>
              <a:srgbClr val="8888B4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200" b="1" i="0" u="none" strike="noStrike" kern="1200" cap="small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9C2FA8-7387-C4E9-B629-09D00F30D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8060" y="2804202"/>
              <a:ext cx="495187" cy="397898"/>
            </a:xfrm>
            <a:prstGeom prst="rect">
              <a:avLst/>
            </a:prstGeom>
            <a:solidFill>
              <a:srgbClr val="8888B4"/>
            </a:solidFill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6ED4606-2A17-E193-F9DD-FC3B127CE1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88027" y="2422199"/>
              <a:ext cx="1321826" cy="1437987"/>
              <a:chOff x="6234843" y="1494910"/>
              <a:chExt cx="1487972" cy="161873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9E85F72-307E-7621-A841-052C4B2E7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34843" y="1494910"/>
                <a:ext cx="1487972" cy="1618735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8AB7457-E94C-FC09-4DD8-B536EF5D48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3840" y="1696709"/>
                <a:ext cx="585021" cy="570771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25400">
                <a:solidFill>
                  <a:schemeClr val="bg2">
                    <a:lumMod val="25000"/>
                  </a:schemeClr>
                </a:solidFill>
              </a:ln>
              <a:effectLst>
                <a:outerShdw blurRad="152400" dir="5280000" sx="90000" sy="-19000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200" b="0" i="0" u="none" strike="noStrike" kern="1200" cap="small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3ED9032-FB54-3F75-838D-DD287281D2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3273" y="2397031"/>
              <a:ext cx="1175311" cy="107427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200" b="1" i="0" u="none" strike="noStrike" kern="1200" cap="small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4" descr="Do you want information on mycotoxins? This is your site - Mycotoxinsite :  MycotoxinSite">
              <a:extLst>
                <a:ext uri="{FF2B5EF4-FFF2-40B4-BE49-F238E27FC236}">
                  <a16:creationId xmlns:a16="http://schemas.microsoft.com/office/drawing/2014/main" id="{932EF001-EDA2-6DE9-F350-6F044CE688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501" y="2678513"/>
              <a:ext cx="546770" cy="546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8C89B7B-4EAF-34C7-4638-8F5BF0B020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533" y="3136702"/>
              <a:ext cx="1175313" cy="1074269"/>
            </a:xfrm>
            <a:prstGeom prst="ellipse">
              <a:avLst/>
            </a:prstGeom>
            <a:solidFill>
              <a:srgbClr val="000F25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200" b="1" i="0" u="none" strike="noStrike" kern="1200" cap="small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F9254DD-14F7-072A-7535-328F156A3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86664">
              <a:off x="1446546" y="3554486"/>
              <a:ext cx="356487" cy="371019"/>
            </a:xfrm>
            <a:prstGeom prst="rect">
              <a:avLst/>
            </a:prstGeom>
            <a:solidFill>
              <a:srgbClr val="2D4A71"/>
            </a:solidFill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2047B1-4F3A-F3A2-6BFC-D47DB9D6F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895" y="2940314"/>
              <a:ext cx="271601" cy="24425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760B64-0FB6-242E-FF26-709003BF6022}"/>
                </a:ext>
              </a:extLst>
            </p:cNvPr>
            <p:cNvSpPr txBox="1"/>
            <p:nvPr/>
          </p:nvSpPr>
          <p:spPr>
            <a:xfrm>
              <a:off x="2848735" y="3766093"/>
              <a:ext cx="1632009" cy="33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small" spc="0" normalizeH="0" baseline="0" noProof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Times New Roman" panose="02020603050405020304" pitchFamily="18" charset="0"/>
                </a:rPr>
                <a:t>Subsaharan</a:t>
              </a:r>
              <a:r>
                <a:rPr kumimoji="0" lang="en-US" sz="1400" b="1" i="0" u="none" strike="noStrike" kern="1200" cap="small" spc="0" normalizeH="0" baseline="0" noProof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400" b="1" cap="small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africa</a:t>
              </a:r>
              <a:endParaRPr kumimoji="0" lang="en-US" sz="1400" b="1" i="0" u="none" strike="noStrike" kern="1200" cap="small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7EB58C-9725-8A0D-1198-A9E7D721C0C8}"/>
                </a:ext>
              </a:extLst>
            </p:cNvPr>
            <p:cNvSpPr txBox="1"/>
            <p:nvPr/>
          </p:nvSpPr>
          <p:spPr>
            <a:xfrm>
              <a:off x="682555" y="2470585"/>
              <a:ext cx="1021430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small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Times New Roman" panose="02020603050405020304" pitchFamily="18" charset="0"/>
                </a:rPr>
                <a:t>Mycotoxins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C96B2F0-6262-EFF1-EE09-D92B6C1419EF}"/>
                </a:ext>
              </a:extLst>
            </p:cNvPr>
            <p:cNvSpPr txBox="1"/>
            <p:nvPr/>
          </p:nvSpPr>
          <p:spPr>
            <a:xfrm>
              <a:off x="1672140" y="2550233"/>
              <a:ext cx="943269" cy="294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small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Times New Roman" panose="02020603050405020304" pitchFamily="18" charset="0"/>
                </a:rPr>
                <a:t>Infectious </a:t>
              </a:r>
            </a:p>
            <a:p>
              <a:pPr marL="0" marR="0" lvl="0" indent="0" algn="ctr" defTabSz="914289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small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Times New Roman" panose="02020603050405020304" pitchFamily="18" charset="0"/>
                </a:rPr>
                <a:t>agents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CBBF25F-E04A-9803-6313-AB1E37236D45}"/>
                </a:ext>
              </a:extLst>
            </p:cNvPr>
            <p:cNvSpPr txBox="1"/>
            <p:nvPr/>
          </p:nvSpPr>
          <p:spPr>
            <a:xfrm>
              <a:off x="1180203" y="3165296"/>
              <a:ext cx="988861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small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Times New Roman" panose="02020603050405020304" pitchFamily="18" charset="0"/>
                </a:rPr>
                <a:t>Epigenetics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2419008-8C95-B4F1-4CD3-C842F2007FAC}"/>
              </a:ext>
            </a:extLst>
          </p:cNvPr>
          <p:cNvSpPr txBox="1"/>
          <p:nvPr/>
        </p:nvSpPr>
        <p:spPr>
          <a:xfrm>
            <a:off x="5702273" y="1224294"/>
            <a:ext cx="1890444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small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Cohort Study</a:t>
            </a:r>
            <a:endParaRPr kumimoji="0" lang="nl-BE" b="1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DD204C-9121-A299-23DC-D6C0404AB5EC}"/>
              </a:ext>
            </a:extLst>
          </p:cNvPr>
          <p:cNvSpPr txBox="1"/>
          <p:nvPr/>
        </p:nvSpPr>
        <p:spPr>
          <a:xfrm>
            <a:off x="253219" y="4284435"/>
            <a:ext cx="1856152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small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In-Vitro</a:t>
            </a:r>
            <a:r>
              <a:rPr kumimoji="0" lang="en-US" b="1" i="0" u="none" strike="noStrike" kern="1200" cap="small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Study</a:t>
            </a:r>
            <a:endParaRPr kumimoji="0" lang="nl-BE" b="1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247">
            <a:extLst>
              <a:ext uri="{FF2B5EF4-FFF2-40B4-BE49-F238E27FC236}">
                <a16:creationId xmlns:a16="http://schemas.microsoft.com/office/drawing/2014/main" id="{A403F687-425A-ED31-7482-58F3AB2D242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990"/>
          <a:stretch/>
        </p:blipFill>
        <p:spPr>
          <a:xfrm>
            <a:off x="273388" y="4623991"/>
            <a:ext cx="5909970" cy="174941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23943F5-2584-3DBD-670B-07F3E889C3B3}"/>
              </a:ext>
            </a:extLst>
          </p:cNvPr>
          <p:cNvSpPr txBox="1"/>
          <p:nvPr/>
        </p:nvSpPr>
        <p:spPr>
          <a:xfrm>
            <a:off x="7090984" y="4214386"/>
            <a:ext cx="1856152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small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Outcomes</a:t>
            </a:r>
            <a:endParaRPr kumimoji="0" lang="nl-BE" b="1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8F8294-096E-576B-CB10-093117D0B30C}"/>
              </a:ext>
            </a:extLst>
          </p:cNvPr>
          <p:cNvGrpSpPr/>
          <p:nvPr/>
        </p:nvGrpSpPr>
        <p:grpSpPr>
          <a:xfrm>
            <a:off x="6817810" y="4789919"/>
            <a:ext cx="5100802" cy="1884297"/>
            <a:chOff x="6252998" y="4384990"/>
            <a:chExt cx="4894438" cy="1884297"/>
          </a:xfrm>
        </p:grpSpPr>
        <p:sp>
          <p:nvSpPr>
            <p:cNvPr id="34" name="Flowchart: Alternate Process 259">
              <a:extLst>
                <a:ext uri="{FF2B5EF4-FFF2-40B4-BE49-F238E27FC236}">
                  <a16:creationId xmlns:a16="http://schemas.microsoft.com/office/drawing/2014/main" id="{F6018C62-8577-7694-863D-331A282E5B24}"/>
                </a:ext>
              </a:extLst>
            </p:cNvPr>
            <p:cNvSpPr/>
            <p:nvPr/>
          </p:nvSpPr>
          <p:spPr>
            <a:xfrm>
              <a:off x="6252998" y="4405153"/>
              <a:ext cx="4894438" cy="1864134"/>
            </a:xfrm>
            <a:prstGeom prst="flowChartAlternateProcess">
              <a:avLst/>
            </a:prstGeom>
            <a:solidFill>
              <a:srgbClr val="D27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E6BBC22-A50A-DBA3-1D50-3998661973AD}"/>
                </a:ext>
              </a:extLst>
            </p:cNvPr>
            <p:cNvSpPr txBox="1"/>
            <p:nvPr/>
          </p:nvSpPr>
          <p:spPr>
            <a:xfrm>
              <a:off x="6430650" y="4384990"/>
              <a:ext cx="4716786" cy="1755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l">
                <a:lnSpc>
                  <a:spcPct val="200000"/>
                </a:lnSpc>
                <a:buFont typeface="Wingdings" panose="05000000000000000000" pitchFamily="2" charset="2"/>
                <a:buChar char="Ø"/>
              </a:pPr>
              <a:r>
                <a:rPr lang="en-US" sz="1400" b="1" i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Identification of risk factors of endemic Burkitt Lymphoma</a:t>
              </a:r>
            </a:p>
            <a:p>
              <a:pPr marL="285750" indent="-285750" algn="l">
                <a:lnSpc>
                  <a:spcPct val="200000"/>
                </a:lnSpc>
                <a:buFont typeface="Wingdings" panose="05000000000000000000" pitchFamily="2" charset="2"/>
                <a:buChar char="Ø"/>
              </a:pPr>
              <a:r>
                <a:rPr lang="en-US" sz="1400" b="1" i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Mechanisms</a:t>
              </a:r>
              <a:r>
                <a: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 of carcinogenesis</a:t>
              </a:r>
              <a:endParaRPr lang="en-US" sz="14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  <a:p>
              <a:pPr marL="285750" indent="-285750" algn="l">
                <a:lnSpc>
                  <a:spcPct val="200000"/>
                </a:lnSpc>
                <a:buFont typeface="Wingdings" panose="05000000000000000000" pitchFamily="2" charset="2"/>
                <a:buChar char="Ø"/>
              </a:pPr>
              <a:r>
                <a:rPr lang="en-US" sz="1400" b="1" i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Biomarkers of exposures</a:t>
              </a:r>
            </a:p>
            <a:p>
              <a:pPr marL="285750" indent="-285750" algn="l">
                <a:lnSpc>
                  <a:spcPct val="200000"/>
                </a:lnSpc>
                <a:buFont typeface="Wingdings" panose="05000000000000000000" pitchFamily="2" charset="2"/>
                <a:buChar char="Ø"/>
              </a:pPr>
              <a:r>
                <a:rPr lang="en-US" sz="1400" b="1" i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Basis for prevention studies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9FD50D-A77F-D1B0-FE80-0A541EF6918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9862" t="17156" r="16185" b="12058"/>
          <a:stretch/>
        </p:blipFill>
        <p:spPr>
          <a:xfrm rot="5400000">
            <a:off x="2477810" y="2924137"/>
            <a:ext cx="671224" cy="674717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B70670-CCF8-A82B-19C1-B91B942AAC7F}"/>
              </a:ext>
            </a:extLst>
          </p:cNvPr>
          <p:cNvSpPr txBox="1"/>
          <p:nvPr/>
        </p:nvSpPr>
        <p:spPr>
          <a:xfrm>
            <a:off x="601744" y="6519306"/>
            <a:ext cx="3477363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400" err="1">
                <a:effectLst/>
              </a:rPr>
              <a:t>Maroui</a:t>
            </a:r>
            <a:r>
              <a:rPr lang="en-GB" sz="1400">
                <a:effectLst/>
              </a:rPr>
              <a:t>, Odongo et al 2023 PNAS in revision</a:t>
            </a:r>
          </a:p>
        </p:txBody>
      </p:sp>
      <p:pic>
        <p:nvPicPr>
          <p:cNvPr id="27" name="Video 26">
            <a:extLst>
              <a:ext uri="{FF2B5EF4-FFF2-40B4-BE49-F238E27FC236}">
                <a16:creationId xmlns:a16="http://schemas.microsoft.com/office/drawing/2014/main" id="{F91C29D1-CFD4-60D6-AD41-F48D209BC6C6}"/>
              </a:ext>
            </a:extLst>
          </p:cNvPr>
          <p:cNvPicPr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42" name="Audio 41">
            <a:extLst>
              <a:ext uri="{FF2B5EF4-FFF2-40B4-BE49-F238E27FC236}">
                <a16:creationId xmlns:a16="http://schemas.microsoft.com/office/drawing/2014/main" id="{A9BB3879-1602-1047-ABEB-F9B1C5BBE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86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33"/>
    </mc:Choice>
    <mc:Fallback>
      <p:transition spd="slow" advTm="18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81BBC0-EFFB-5547-AA6D-7DED06B7C274}"/>
              </a:ext>
            </a:extLst>
          </p:cNvPr>
          <p:cNvSpPr txBox="1">
            <a:spLocks/>
          </p:cNvSpPr>
          <p:nvPr/>
        </p:nvSpPr>
        <p:spPr bwMode="auto">
          <a:xfrm>
            <a:off x="1" y="115069"/>
            <a:ext cx="12192000" cy="57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3092D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lvl="0"/>
            <a:r>
              <a:rPr lang="en-GB" sz="3200" b="1" i="1" kern="0">
                <a:solidFill>
                  <a:srgbClr val="0000FF"/>
                </a:solidFill>
                <a:latin typeface="Calibri"/>
                <a:cs typeface="Calibri"/>
              </a:rPr>
              <a:t>e-Poster #2 </a:t>
            </a:r>
            <a:r>
              <a:rPr lang="en-GB" sz="3200" kern="0">
                <a:solidFill>
                  <a:srgbClr val="0000FF"/>
                </a:solidFill>
                <a:latin typeface="Calibri"/>
                <a:cs typeface="Calibri"/>
              </a:rPr>
              <a:t>Epigenetic biomarkers at the origins of childhood cancer risk</a:t>
            </a:r>
          </a:p>
        </p:txBody>
      </p:sp>
      <p:sp>
        <p:nvSpPr>
          <p:cNvPr id="5" name="Chevron 4">
            <a:extLst>
              <a:ext uri="{FF2B5EF4-FFF2-40B4-BE49-F238E27FC236}">
                <a16:creationId xmlns:a16="http://schemas.microsoft.com/office/drawing/2014/main" id="{639A57BA-70C4-1944-8C73-945648E73671}"/>
              </a:ext>
            </a:extLst>
          </p:cNvPr>
          <p:cNvSpPr/>
          <p:nvPr/>
        </p:nvSpPr>
        <p:spPr>
          <a:xfrm>
            <a:off x="7379595" y="3413284"/>
            <a:ext cx="2401820" cy="2398865"/>
          </a:xfrm>
          <a:prstGeom prst="chevron">
            <a:avLst/>
          </a:prstGeom>
          <a:solidFill>
            <a:schemeClr val="bg1">
              <a:lumMod val="85000"/>
              <a:alpha val="50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90000"/>
              <a:hueOff val="0"/>
              <a:satOff val="0"/>
              <a:lumOff val="0"/>
              <a:alphaOff val="-40000"/>
            </a:schemeClr>
          </a:fillRef>
          <a:effectRef idx="1">
            <a:schemeClr val="accent3">
              <a:alpha val="90000"/>
              <a:hueOff val="0"/>
              <a:satOff val="0"/>
              <a:lumOff val="0"/>
              <a:alphaOff val="-4000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FR"/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C60C55E6-4F70-4343-A706-22BEE55A1B6F}"/>
              </a:ext>
            </a:extLst>
          </p:cNvPr>
          <p:cNvSpPr/>
          <p:nvPr/>
        </p:nvSpPr>
        <p:spPr>
          <a:xfrm>
            <a:off x="5742358" y="3406346"/>
            <a:ext cx="2838148" cy="2405803"/>
          </a:xfrm>
          <a:prstGeom prst="chevron">
            <a:avLst/>
          </a:prstGeom>
          <a:solidFill>
            <a:schemeClr val="bg2">
              <a:alpha val="50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90000"/>
              <a:hueOff val="0"/>
              <a:satOff val="0"/>
              <a:lumOff val="0"/>
              <a:alphaOff val="-40000"/>
            </a:schemeClr>
          </a:fillRef>
          <a:effectRef idx="1">
            <a:schemeClr val="accent3">
              <a:alpha val="90000"/>
              <a:hueOff val="0"/>
              <a:satOff val="0"/>
              <a:lumOff val="0"/>
              <a:alphaOff val="-4000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FR"/>
          </a:p>
        </p:txBody>
      </p:sp>
      <p:sp>
        <p:nvSpPr>
          <p:cNvPr id="7" name="Chevron 4">
            <a:extLst>
              <a:ext uri="{FF2B5EF4-FFF2-40B4-BE49-F238E27FC236}">
                <a16:creationId xmlns:a16="http://schemas.microsoft.com/office/drawing/2014/main" id="{31934B8D-C7FD-354B-8A13-E50EFA88585B}"/>
              </a:ext>
            </a:extLst>
          </p:cNvPr>
          <p:cNvSpPr/>
          <p:nvPr/>
        </p:nvSpPr>
        <p:spPr>
          <a:xfrm>
            <a:off x="6584283" y="3375246"/>
            <a:ext cx="2525778" cy="24092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4026" tIns="68009" rIns="68009" bIns="68009" numCol="1" spcCol="1270" anchor="ctr" anchorCtr="0">
            <a:noAutofit/>
          </a:bodyPr>
          <a:lstStyle/>
          <a:p>
            <a:pPr lvl="0" algn="ctr" defTabSz="2266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5100" kern="1200"/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42C9CAC9-6810-6648-B026-F397CF5B72E5}"/>
              </a:ext>
            </a:extLst>
          </p:cNvPr>
          <p:cNvSpPr/>
          <p:nvPr/>
        </p:nvSpPr>
        <p:spPr>
          <a:xfrm>
            <a:off x="3917865" y="3394300"/>
            <a:ext cx="3793015" cy="2417849"/>
          </a:xfrm>
          <a:prstGeom prst="chevron">
            <a:avLst/>
          </a:prstGeom>
          <a:solidFill>
            <a:schemeClr val="bg2">
              <a:alpha val="50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90000"/>
              <a:hueOff val="0"/>
              <a:satOff val="0"/>
              <a:lumOff val="0"/>
              <a:alphaOff val="-40000"/>
            </a:schemeClr>
          </a:fillRef>
          <a:effectRef idx="1">
            <a:schemeClr val="accent3">
              <a:alpha val="90000"/>
              <a:hueOff val="0"/>
              <a:satOff val="0"/>
              <a:lumOff val="0"/>
              <a:alphaOff val="-4000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FR"/>
          </a:p>
        </p:txBody>
      </p:sp>
      <p:sp>
        <p:nvSpPr>
          <p:cNvPr id="9" name="Chevron 4">
            <a:extLst>
              <a:ext uri="{FF2B5EF4-FFF2-40B4-BE49-F238E27FC236}">
                <a16:creationId xmlns:a16="http://schemas.microsoft.com/office/drawing/2014/main" id="{1327135D-21E5-9141-86B2-DE409B9E48E5}"/>
              </a:ext>
            </a:extLst>
          </p:cNvPr>
          <p:cNvSpPr/>
          <p:nvPr/>
        </p:nvSpPr>
        <p:spPr>
          <a:xfrm>
            <a:off x="4758689" y="3375246"/>
            <a:ext cx="2522472" cy="24746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4026" tIns="68009" rIns="68009" bIns="68009" numCol="1" spcCol="1270" anchor="ctr" anchorCtr="0">
            <a:noAutofit/>
          </a:bodyPr>
          <a:lstStyle/>
          <a:p>
            <a:pPr lvl="0" algn="ctr" defTabSz="2266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5100" kern="1200"/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3BB2C840-D8E3-D64C-AD20-611B948A105D}"/>
              </a:ext>
            </a:extLst>
          </p:cNvPr>
          <p:cNvSpPr/>
          <p:nvPr/>
        </p:nvSpPr>
        <p:spPr>
          <a:xfrm>
            <a:off x="1942065" y="3396018"/>
            <a:ext cx="4209629" cy="2416131"/>
          </a:xfrm>
          <a:prstGeom prst="chevron">
            <a:avLst/>
          </a:prstGeom>
          <a:solidFill>
            <a:schemeClr val="bg2">
              <a:alpha val="50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90000"/>
              <a:hueOff val="0"/>
              <a:satOff val="0"/>
              <a:lumOff val="0"/>
              <a:alphaOff val="-40000"/>
            </a:schemeClr>
          </a:fillRef>
          <a:effectRef idx="1">
            <a:schemeClr val="accent3">
              <a:alpha val="90000"/>
              <a:hueOff val="0"/>
              <a:satOff val="0"/>
              <a:lumOff val="0"/>
              <a:alphaOff val="-4000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FR"/>
          </a:p>
        </p:txBody>
      </p:sp>
      <p:sp>
        <p:nvSpPr>
          <p:cNvPr id="11" name="Chevron 4">
            <a:extLst>
              <a:ext uri="{FF2B5EF4-FFF2-40B4-BE49-F238E27FC236}">
                <a16:creationId xmlns:a16="http://schemas.microsoft.com/office/drawing/2014/main" id="{2EB46962-A273-9F4C-9470-A35AD97E62E7}"/>
              </a:ext>
            </a:extLst>
          </p:cNvPr>
          <p:cNvSpPr/>
          <p:nvPr/>
        </p:nvSpPr>
        <p:spPr>
          <a:xfrm>
            <a:off x="2783991" y="3396018"/>
            <a:ext cx="2525778" cy="24746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4026" tIns="68009" rIns="68009" bIns="68009" numCol="1" spcCol="1270" anchor="ctr" anchorCtr="0">
            <a:noAutofit/>
          </a:bodyPr>
          <a:lstStyle/>
          <a:p>
            <a:pPr lvl="0" algn="ctr" defTabSz="2266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5100" kern="1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50769-5E14-6B4A-B58B-A507B1EB5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920" y="2947456"/>
            <a:ext cx="2890212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i="1"/>
              <a:t>In utero </a:t>
            </a:r>
            <a:r>
              <a:rPr lang="en-US" sz="1400"/>
              <a:t>life</a:t>
            </a:r>
          </a:p>
        </p:txBody>
      </p:sp>
      <p:pic>
        <p:nvPicPr>
          <p:cNvPr id="13" name="Picture 62" descr="mother pregnant modified3.jpg">
            <a:extLst>
              <a:ext uri="{FF2B5EF4-FFF2-40B4-BE49-F238E27FC236}">
                <a16:creationId xmlns:a16="http://schemas.microsoft.com/office/drawing/2014/main" id="{98EC2A46-7522-154F-9D39-DA927DCA8C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26" b="95930" l="0" r="10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59290" y="3583399"/>
            <a:ext cx="1291747" cy="202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F70913-9D44-194B-9C25-DC13E045E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326" y="2947456"/>
            <a:ext cx="542136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/>
              <a:t>Birth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4EF36A-4E08-FA4B-A9C9-B28C985B1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894" y="2947456"/>
            <a:ext cx="93166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/>
              <a:t>Childhood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3D019D-B23E-5A4B-83CD-BA43284DB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393" y="2947456"/>
            <a:ext cx="116051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/>
              <a:t>Adolescence</a:t>
            </a:r>
            <a:endParaRPr lang="en-US" sz="1400"/>
          </a:p>
        </p:txBody>
      </p:sp>
      <p:pic>
        <p:nvPicPr>
          <p:cNvPr id="17" name="Picture 60" descr="child_modified 2.gif">
            <a:extLst>
              <a:ext uri="{FF2B5EF4-FFF2-40B4-BE49-F238E27FC236}">
                <a16:creationId xmlns:a16="http://schemas.microsoft.com/office/drawing/2014/main" id="{94B71B87-EE98-DD4A-B592-742000CB1A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4" b="96145" l="0" r="97642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48546" y="4437401"/>
            <a:ext cx="684932" cy="129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1" descr="human-body modified.png">
            <a:extLst>
              <a:ext uri="{FF2B5EF4-FFF2-40B4-BE49-F238E27FC236}">
                <a16:creationId xmlns:a16="http://schemas.microsoft.com/office/drawing/2014/main" id="{727671C4-24FC-634B-944D-CF1737DE3E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58" l="1508" r="100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46052" y="4034440"/>
            <a:ext cx="1051443" cy="161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ardrop 18">
            <a:extLst>
              <a:ext uri="{FF2B5EF4-FFF2-40B4-BE49-F238E27FC236}">
                <a16:creationId xmlns:a16="http://schemas.microsoft.com/office/drawing/2014/main" id="{5312D690-3B82-2742-A582-05045B7DDD67}"/>
              </a:ext>
            </a:extLst>
          </p:cNvPr>
          <p:cNvSpPr/>
          <p:nvPr/>
        </p:nvSpPr>
        <p:spPr>
          <a:xfrm rot="11208294">
            <a:off x="3492643" y="3511343"/>
            <a:ext cx="1702251" cy="1960435"/>
          </a:xfrm>
          <a:prstGeom prst="teardrop">
            <a:avLst/>
          </a:prstGeom>
          <a:solidFill>
            <a:srgbClr val="FFFBFB"/>
          </a:solidFill>
          <a:ln>
            <a:solidFill>
              <a:srgbClr val="EEDA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2" descr="https://www.thoughtco.com/thmb/vP7wafKktFchEie_2Wu393gUMAw=/768x0/filters:no_upscale():max_bytes(150000):strip_icc()/chromatin_unwinding-56c5e5a83df78c763fa64c56.jpg">
            <a:extLst>
              <a:ext uri="{FF2B5EF4-FFF2-40B4-BE49-F238E27FC236}">
                <a16:creationId xmlns:a16="http://schemas.microsoft.com/office/drawing/2014/main" id="{44E9ECA3-82AD-4B45-ADCA-8FBF1A2CA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257" y="4119569"/>
            <a:ext cx="956182" cy="6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1ED32E9-7AD3-FE48-A577-FC7013577CA1}"/>
              </a:ext>
            </a:extLst>
          </p:cNvPr>
          <p:cNvSpPr txBox="1"/>
          <p:nvPr/>
        </p:nvSpPr>
        <p:spPr>
          <a:xfrm>
            <a:off x="3534963" y="4813589"/>
            <a:ext cx="1405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DNA Methylome</a:t>
            </a:r>
          </a:p>
          <a:p>
            <a:r>
              <a:rPr lang="en-GB" sz="1200"/>
              <a:t>Transcriptome</a:t>
            </a:r>
          </a:p>
          <a:p>
            <a:r>
              <a:rPr lang="en-GB" sz="1200"/>
              <a:t>Metabolome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16FB99-6F12-A944-B112-B7ED4890559F}"/>
              </a:ext>
            </a:extLst>
          </p:cNvPr>
          <p:cNvSpPr txBox="1"/>
          <p:nvPr/>
        </p:nvSpPr>
        <p:spPr>
          <a:xfrm>
            <a:off x="3694453" y="3755094"/>
            <a:ext cx="1517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accent5">
                    <a:lumMod val="75000"/>
                  </a:schemeClr>
                </a:solidFill>
              </a:rPr>
              <a:t>Internal </a:t>
            </a:r>
            <a:r>
              <a:rPr lang="en-GB" sz="1400" b="1" err="1">
                <a:solidFill>
                  <a:schemeClr val="accent5">
                    <a:lumMod val="75000"/>
                  </a:schemeClr>
                </a:solidFill>
              </a:rPr>
              <a:t>Exposome</a:t>
            </a:r>
            <a:endParaRPr lang="en-GB" sz="14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ACDC729D-2E78-5A45-A02E-9C1A61BA1710}"/>
              </a:ext>
            </a:extLst>
          </p:cNvPr>
          <p:cNvSpPr/>
          <p:nvPr/>
        </p:nvSpPr>
        <p:spPr>
          <a:xfrm>
            <a:off x="4715285" y="4940133"/>
            <a:ext cx="227026" cy="241796"/>
          </a:xfrm>
          <a:prstGeom prst="hexagon">
            <a:avLst/>
          </a:prstGeom>
          <a:solidFill>
            <a:srgbClr val="5B9BD5">
              <a:alpha val="4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3A4152-2370-5947-899F-1F805A98D229}"/>
              </a:ext>
            </a:extLst>
          </p:cNvPr>
          <p:cNvCxnSpPr/>
          <p:nvPr/>
        </p:nvCxnSpPr>
        <p:spPr>
          <a:xfrm flipV="1">
            <a:off x="4941193" y="4849344"/>
            <a:ext cx="47987" cy="86401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D6F1712-0101-D948-B927-61AFB6E35604}"/>
              </a:ext>
            </a:extLst>
          </p:cNvPr>
          <p:cNvCxnSpPr/>
          <p:nvPr/>
        </p:nvCxnSpPr>
        <p:spPr>
          <a:xfrm>
            <a:off x="4754280" y="4847690"/>
            <a:ext cx="47987" cy="86401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owchart: Off-page Connector 146">
            <a:extLst>
              <a:ext uri="{FF2B5EF4-FFF2-40B4-BE49-F238E27FC236}">
                <a16:creationId xmlns:a16="http://schemas.microsoft.com/office/drawing/2014/main" id="{0158D592-60F8-9243-A94C-245C9633329A}"/>
              </a:ext>
            </a:extLst>
          </p:cNvPr>
          <p:cNvSpPr/>
          <p:nvPr/>
        </p:nvSpPr>
        <p:spPr>
          <a:xfrm>
            <a:off x="1963331" y="906632"/>
            <a:ext cx="1382233" cy="1881964"/>
          </a:xfrm>
          <a:prstGeom prst="flowChartOffpage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solidFill>
                <a:srgbClr val="FF0000"/>
              </a:solidFill>
            </a:endParaRPr>
          </a:p>
        </p:txBody>
      </p:sp>
      <p:sp>
        <p:nvSpPr>
          <p:cNvPr id="27" name="Flowchart: Off-page Connector 147">
            <a:extLst>
              <a:ext uri="{FF2B5EF4-FFF2-40B4-BE49-F238E27FC236}">
                <a16:creationId xmlns:a16="http://schemas.microsoft.com/office/drawing/2014/main" id="{27A4097F-22B1-B945-8A4D-2347692A49EC}"/>
              </a:ext>
            </a:extLst>
          </p:cNvPr>
          <p:cNvSpPr/>
          <p:nvPr/>
        </p:nvSpPr>
        <p:spPr>
          <a:xfrm>
            <a:off x="3423625" y="917061"/>
            <a:ext cx="1382233" cy="1870948"/>
          </a:xfrm>
          <a:prstGeom prst="flowChartOffpage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E257A0-1CF4-8140-92FB-94A8B17ADC55}"/>
              </a:ext>
            </a:extLst>
          </p:cNvPr>
          <p:cNvSpPr txBox="1"/>
          <p:nvPr/>
        </p:nvSpPr>
        <p:spPr>
          <a:xfrm>
            <a:off x="1925836" y="917060"/>
            <a:ext cx="14732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solidFill>
                  <a:schemeClr val="accent6">
                    <a:lumMod val="75000"/>
                  </a:schemeClr>
                </a:solidFill>
              </a:rPr>
              <a:t>Specific External Exposures</a:t>
            </a:r>
          </a:p>
          <a:p>
            <a:pPr algn="ctr"/>
            <a:r>
              <a:rPr lang="en-GB" sz="1200"/>
              <a:t>Infections (overall and EBV); Tobacco smoking; Air pollution; UV; Aflatoxin; Pesticides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A39265-7A4E-8442-BB44-7EE8A4E48FF2}"/>
              </a:ext>
            </a:extLst>
          </p:cNvPr>
          <p:cNvSpPr txBox="1"/>
          <p:nvPr/>
        </p:nvSpPr>
        <p:spPr>
          <a:xfrm>
            <a:off x="3364329" y="928903"/>
            <a:ext cx="14732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solidFill>
                  <a:schemeClr val="accent6">
                    <a:lumMod val="75000"/>
                  </a:schemeClr>
                </a:solidFill>
              </a:rPr>
              <a:t>General External Exposures</a:t>
            </a:r>
          </a:p>
          <a:p>
            <a:pPr algn="ctr"/>
            <a:r>
              <a:rPr lang="en-GB" sz="1200">
                <a:solidFill>
                  <a:schemeClr val="tx1"/>
                </a:solidFill>
              </a:rPr>
              <a:t>Socio-economic status; Season of birth; Parental Body-Mass-Index </a:t>
            </a:r>
          </a:p>
        </p:txBody>
      </p:sp>
      <p:sp>
        <p:nvSpPr>
          <p:cNvPr id="30" name="Teardrop 29">
            <a:extLst>
              <a:ext uri="{FF2B5EF4-FFF2-40B4-BE49-F238E27FC236}">
                <a16:creationId xmlns:a16="http://schemas.microsoft.com/office/drawing/2014/main" id="{0F55D078-26E4-734D-89DC-B0516AE178C2}"/>
              </a:ext>
            </a:extLst>
          </p:cNvPr>
          <p:cNvSpPr/>
          <p:nvPr/>
        </p:nvSpPr>
        <p:spPr>
          <a:xfrm>
            <a:off x="5486908" y="3399635"/>
            <a:ext cx="188619" cy="180958"/>
          </a:xfrm>
          <a:prstGeom prst="teardrop">
            <a:avLst/>
          </a:prstGeom>
          <a:solidFill>
            <a:srgbClr val="C00000">
              <a:alpha val="6117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ardrop 30">
            <a:extLst>
              <a:ext uri="{FF2B5EF4-FFF2-40B4-BE49-F238E27FC236}">
                <a16:creationId xmlns:a16="http://schemas.microsoft.com/office/drawing/2014/main" id="{AFCAF8EB-6A92-6841-9805-E4395F6DBD42}"/>
              </a:ext>
            </a:extLst>
          </p:cNvPr>
          <p:cNvSpPr/>
          <p:nvPr/>
        </p:nvSpPr>
        <p:spPr>
          <a:xfrm>
            <a:off x="6634119" y="3399635"/>
            <a:ext cx="188619" cy="180958"/>
          </a:xfrm>
          <a:prstGeom prst="teardrop">
            <a:avLst/>
          </a:prstGeom>
          <a:solidFill>
            <a:srgbClr val="C00000">
              <a:alpha val="6117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ardrop 31">
            <a:extLst>
              <a:ext uri="{FF2B5EF4-FFF2-40B4-BE49-F238E27FC236}">
                <a16:creationId xmlns:a16="http://schemas.microsoft.com/office/drawing/2014/main" id="{996A587B-AE6C-5647-BD98-079757F80EF4}"/>
              </a:ext>
            </a:extLst>
          </p:cNvPr>
          <p:cNvSpPr/>
          <p:nvPr/>
        </p:nvSpPr>
        <p:spPr>
          <a:xfrm>
            <a:off x="7926162" y="3393216"/>
            <a:ext cx="188619" cy="180958"/>
          </a:xfrm>
          <a:prstGeom prst="teardrop">
            <a:avLst/>
          </a:prstGeom>
          <a:solidFill>
            <a:srgbClr val="C00000">
              <a:alpha val="6117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DC3007-BB5E-584C-94FF-CAC26F7CDF3C}"/>
              </a:ext>
            </a:extLst>
          </p:cNvPr>
          <p:cNvSpPr txBox="1"/>
          <p:nvPr/>
        </p:nvSpPr>
        <p:spPr>
          <a:xfrm>
            <a:off x="4732569" y="3601528"/>
            <a:ext cx="4772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solidFill>
                  <a:srgbClr val="C00000"/>
                </a:solidFill>
              </a:rPr>
              <a:t>Blood Biomarkers &amp; Precursor Mechanisms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1436405-1C79-7544-B0BF-C75503EC7C85}"/>
              </a:ext>
            </a:extLst>
          </p:cNvPr>
          <p:cNvCxnSpPr/>
          <p:nvPr/>
        </p:nvCxnSpPr>
        <p:spPr>
          <a:xfrm>
            <a:off x="5983083" y="3520700"/>
            <a:ext cx="362779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5B4F4C2-AEBD-8644-B95F-41E388EB551D}"/>
              </a:ext>
            </a:extLst>
          </p:cNvPr>
          <p:cNvCxnSpPr/>
          <p:nvPr/>
        </p:nvCxnSpPr>
        <p:spPr>
          <a:xfrm>
            <a:off x="7215079" y="3518239"/>
            <a:ext cx="362779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61" descr="human-body modified.png">
            <a:extLst>
              <a:ext uri="{FF2B5EF4-FFF2-40B4-BE49-F238E27FC236}">
                <a16:creationId xmlns:a16="http://schemas.microsoft.com/office/drawing/2014/main" id="{3DFF128C-646D-4240-8CD2-D1F371DEF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58" l="1508" r="100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702716" y="3629120"/>
            <a:ext cx="1317079" cy="202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F631348-44B5-AC4B-A59C-59686BA1E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471" y="2952447"/>
            <a:ext cx="116051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err="1"/>
              <a:t>Adulthood</a:t>
            </a:r>
            <a:endParaRPr lang="en-US" sz="1400"/>
          </a:p>
        </p:txBody>
      </p:sp>
      <p:pic>
        <p:nvPicPr>
          <p:cNvPr id="38" name="Picture 63" descr="baby-cartoon4.jpg">
            <a:extLst>
              <a:ext uri="{FF2B5EF4-FFF2-40B4-BE49-F238E27FC236}">
                <a16:creationId xmlns:a16="http://schemas.microsoft.com/office/drawing/2014/main" id="{6DD8C6F0-A83B-3445-B618-2A378026CA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305" l="0" r="99167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28261" y="5075571"/>
            <a:ext cx="501466" cy="66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8D47F85-E338-744E-9FC9-61580CC70E6D}"/>
              </a:ext>
            </a:extLst>
          </p:cNvPr>
          <p:cNvGrpSpPr/>
          <p:nvPr/>
        </p:nvGrpSpPr>
        <p:grpSpPr>
          <a:xfrm>
            <a:off x="5042825" y="914698"/>
            <a:ext cx="1723716" cy="2168259"/>
            <a:chOff x="4910119" y="749098"/>
            <a:chExt cx="1723716" cy="2168259"/>
          </a:xfrm>
        </p:grpSpPr>
        <p:sp>
          <p:nvSpPr>
            <p:cNvPr id="40" name="Line Callout 3 (No Border) 191">
              <a:extLst>
                <a:ext uri="{FF2B5EF4-FFF2-40B4-BE49-F238E27FC236}">
                  <a16:creationId xmlns:a16="http://schemas.microsoft.com/office/drawing/2014/main" id="{7A27932E-612C-C942-A85A-63B08C924431}"/>
                </a:ext>
              </a:extLst>
            </p:cNvPr>
            <p:cNvSpPr/>
            <p:nvPr/>
          </p:nvSpPr>
          <p:spPr>
            <a:xfrm>
              <a:off x="4910119" y="767624"/>
              <a:ext cx="1723716" cy="2149733"/>
            </a:xfrm>
            <a:custGeom>
              <a:avLst/>
              <a:gdLst>
                <a:gd name="connsiteX0" fmla="*/ 0 w 1382233"/>
                <a:gd name="connsiteY0" fmla="*/ 0 h 1363224"/>
                <a:gd name="connsiteX1" fmla="*/ 1382233 w 1382233"/>
                <a:gd name="connsiteY1" fmla="*/ 0 h 1363224"/>
                <a:gd name="connsiteX2" fmla="*/ 1382233 w 1382233"/>
                <a:gd name="connsiteY2" fmla="*/ 1363224 h 1363224"/>
                <a:gd name="connsiteX3" fmla="*/ 0 w 1382233"/>
                <a:gd name="connsiteY3" fmla="*/ 1363224 h 1363224"/>
                <a:gd name="connsiteX4" fmla="*/ 0 w 1382233"/>
                <a:gd name="connsiteY4" fmla="*/ 0 h 1363224"/>
                <a:gd name="connsiteX0" fmla="*/ -115181 w 1382233"/>
                <a:gd name="connsiteY0" fmla="*/ 255605 h 1363224"/>
                <a:gd name="connsiteX1" fmla="*/ -230377 w 1382233"/>
                <a:gd name="connsiteY1" fmla="*/ 255605 h 1363224"/>
                <a:gd name="connsiteX2" fmla="*/ -230377 w 1382233"/>
                <a:gd name="connsiteY2" fmla="*/ 1363224 h 1363224"/>
                <a:gd name="connsiteX3" fmla="*/ 589674 w 1382233"/>
                <a:gd name="connsiteY3" fmla="*/ 1997137 h 1363224"/>
                <a:gd name="connsiteX0" fmla="*/ 230377 w 1612610"/>
                <a:gd name="connsiteY0" fmla="*/ 0 h 1997137"/>
                <a:gd name="connsiteX1" fmla="*/ 1612610 w 1612610"/>
                <a:gd name="connsiteY1" fmla="*/ 0 h 1997137"/>
                <a:gd name="connsiteX2" fmla="*/ 1603085 w 1612610"/>
                <a:gd name="connsiteY2" fmla="*/ 753624 h 1997137"/>
                <a:gd name="connsiteX3" fmla="*/ 230377 w 1612610"/>
                <a:gd name="connsiteY3" fmla="*/ 1363224 h 1997137"/>
                <a:gd name="connsiteX4" fmla="*/ 230377 w 1612610"/>
                <a:gd name="connsiteY4" fmla="*/ 0 h 1997137"/>
                <a:gd name="connsiteX0" fmla="*/ 115196 w 1612610"/>
                <a:gd name="connsiteY0" fmla="*/ 255605 h 1997137"/>
                <a:gd name="connsiteX1" fmla="*/ 0 w 1612610"/>
                <a:gd name="connsiteY1" fmla="*/ 255605 h 1997137"/>
                <a:gd name="connsiteX2" fmla="*/ 0 w 1612610"/>
                <a:gd name="connsiteY2" fmla="*/ 1363224 h 1997137"/>
                <a:gd name="connsiteX3" fmla="*/ 820051 w 1612610"/>
                <a:gd name="connsiteY3" fmla="*/ 1997137 h 1997137"/>
                <a:gd name="connsiteX0" fmla="*/ 230377 w 1612610"/>
                <a:gd name="connsiteY0" fmla="*/ 0 h 1997137"/>
                <a:gd name="connsiteX1" fmla="*/ 1612610 w 1612610"/>
                <a:gd name="connsiteY1" fmla="*/ 0 h 1997137"/>
                <a:gd name="connsiteX2" fmla="*/ 1603085 w 1612610"/>
                <a:gd name="connsiteY2" fmla="*/ 753624 h 1997137"/>
                <a:gd name="connsiteX3" fmla="*/ 278002 w 1612610"/>
                <a:gd name="connsiteY3" fmla="*/ 648849 h 1997137"/>
                <a:gd name="connsiteX4" fmla="*/ 230377 w 1612610"/>
                <a:gd name="connsiteY4" fmla="*/ 0 h 1997137"/>
                <a:gd name="connsiteX0" fmla="*/ 115196 w 1612610"/>
                <a:gd name="connsiteY0" fmla="*/ 255605 h 1997137"/>
                <a:gd name="connsiteX1" fmla="*/ 0 w 1612610"/>
                <a:gd name="connsiteY1" fmla="*/ 255605 h 1997137"/>
                <a:gd name="connsiteX2" fmla="*/ 0 w 1612610"/>
                <a:gd name="connsiteY2" fmla="*/ 1363224 h 1997137"/>
                <a:gd name="connsiteX3" fmla="*/ 820051 w 1612610"/>
                <a:gd name="connsiteY3" fmla="*/ 1997137 h 1997137"/>
                <a:gd name="connsiteX0" fmla="*/ 230377 w 1612610"/>
                <a:gd name="connsiteY0" fmla="*/ 0 h 1997137"/>
                <a:gd name="connsiteX1" fmla="*/ 1612610 w 1612610"/>
                <a:gd name="connsiteY1" fmla="*/ 0 h 1997137"/>
                <a:gd name="connsiteX2" fmla="*/ 1612610 w 1612610"/>
                <a:gd name="connsiteY2" fmla="*/ 648849 h 1997137"/>
                <a:gd name="connsiteX3" fmla="*/ 278002 w 1612610"/>
                <a:gd name="connsiteY3" fmla="*/ 648849 h 1997137"/>
                <a:gd name="connsiteX4" fmla="*/ 230377 w 1612610"/>
                <a:gd name="connsiteY4" fmla="*/ 0 h 1997137"/>
                <a:gd name="connsiteX0" fmla="*/ 115196 w 1612610"/>
                <a:gd name="connsiteY0" fmla="*/ 255605 h 1997137"/>
                <a:gd name="connsiteX1" fmla="*/ 0 w 1612610"/>
                <a:gd name="connsiteY1" fmla="*/ 255605 h 1997137"/>
                <a:gd name="connsiteX2" fmla="*/ 0 w 1612610"/>
                <a:gd name="connsiteY2" fmla="*/ 1363224 h 1997137"/>
                <a:gd name="connsiteX3" fmla="*/ 820051 w 1612610"/>
                <a:gd name="connsiteY3" fmla="*/ 1997137 h 1997137"/>
                <a:gd name="connsiteX0" fmla="*/ 230377 w 1612610"/>
                <a:gd name="connsiteY0" fmla="*/ 0 h 1997137"/>
                <a:gd name="connsiteX1" fmla="*/ 1612610 w 1612610"/>
                <a:gd name="connsiteY1" fmla="*/ 0 h 1997137"/>
                <a:gd name="connsiteX2" fmla="*/ 1612610 w 1612610"/>
                <a:gd name="connsiteY2" fmla="*/ 648849 h 1997137"/>
                <a:gd name="connsiteX3" fmla="*/ 230377 w 1612610"/>
                <a:gd name="connsiteY3" fmla="*/ 648849 h 1997137"/>
                <a:gd name="connsiteX4" fmla="*/ 230377 w 1612610"/>
                <a:gd name="connsiteY4" fmla="*/ 0 h 1997137"/>
                <a:gd name="connsiteX0" fmla="*/ 115196 w 1612610"/>
                <a:gd name="connsiteY0" fmla="*/ 255605 h 1997137"/>
                <a:gd name="connsiteX1" fmla="*/ 0 w 1612610"/>
                <a:gd name="connsiteY1" fmla="*/ 255605 h 1997137"/>
                <a:gd name="connsiteX2" fmla="*/ 0 w 1612610"/>
                <a:gd name="connsiteY2" fmla="*/ 1363224 h 1997137"/>
                <a:gd name="connsiteX3" fmla="*/ 820051 w 1612610"/>
                <a:gd name="connsiteY3" fmla="*/ 1997137 h 1997137"/>
                <a:gd name="connsiteX0" fmla="*/ 230377 w 1612610"/>
                <a:gd name="connsiteY0" fmla="*/ 0 h 1997137"/>
                <a:gd name="connsiteX1" fmla="*/ 1612610 w 1612610"/>
                <a:gd name="connsiteY1" fmla="*/ 0 h 1997137"/>
                <a:gd name="connsiteX2" fmla="*/ 1612610 w 1612610"/>
                <a:gd name="connsiteY2" fmla="*/ 591699 h 1997137"/>
                <a:gd name="connsiteX3" fmla="*/ 230377 w 1612610"/>
                <a:gd name="connsiteY3" fmla="*/ 648849 h 1997137"/>
                <a:gd name="connsiteX4" fmla="*/ 230377 w 1612610"/>
                <a:gd name="connsiteY4" fmla="*/ 0 h 1997137"/>
                <a:gd name="connsiteX0" fmla="*/ 115196 w 1612610"/>
                <a:gd name="connsiteY0" fmla="*/ 255605 h 1997137"/>
                <a:gd name="connsiteX1" fmla="*/ 0 w 1612610"/>
                <a:gd name="connsiteY1" fmla="*/ 255605 h 1997137"/>
                <a:gd name="connsiteX2" fmla="*/ 0 w 1612610"/>
                <a:gd name="connsiteY2" fmla="*/ 1363224 h 1997137"/>
                <a:gd name="connsiteX3" fmla="*/ 820051 w 1612610"/>
                <a:gd name="connsiteY3" fmla="*/ 1997137 h 1997137"/>
                <a:gd name="connsiteX0" fmla="*/ 230377 w 1612610"/>
                <a:gd name="connsiteY0" fmla="*/ 0 h 1997137"/>
                <a:gd name="connsiteX1" fmla="*/ 1612610 w 1612610"/>
                <a:gd name="connsiteY1" fmla="*/ 0 h 1997137"/>
                <a:gd name="connsiteX2" fmla="*/ 1612610 w 1612610"/>
                <a:gd name="connsiteY2" fmla="*/ 591699 h 1997137"/>
                <a:gd name="connsiteX3" fmla="*/ 230377 w 1612610"/>
                <a:gd name="connsiteY3" fmla="*/ 610749 h 1997137"/>
                <a:gd name="connsiteX4" fmla="*/ 230377 w 1612610"/>
                <a:gd name="connsiteY4" fmla="*/ 0 h 1997137"/>
                <a:gd name="connsiteX0" fmla="*/ 115196 w 1612610"/>
                <a:gd name="connsiteY0" fmla="*/ 255605 h 1997137"/>
                <a:gd name="connsiteX1" fmla="*/ 0 w 1612610"/>
                <a:gd name="connsiteY1" fmla="*/ 255605 h 1997137"/>
                <a:gd name="connsiteX2" fmla="*/ 0 w 1612610"/>
                <a:gd name="connsiteY2" fmla="*/ 1363224 h 1997137"/>
                <a:gd name="connsiteX3" fmla="*/ 820051 w 1612610"/>
                <a:gd name="connsiteY3" fmla="*/ 1997137 h 1997137"/>
                <a:gd name="connsiteX0" fmla="*/ 230377 w 1612610"/>
                <a:gd name="connsiteY0" fmla="*/ 0 h 1997137"/>
                <a:gd name="connsiteX1" fmla="*/ 1612610 w 1612610"/>
                <a:gd name="connsiteY1" fmla="*/ 0 h 1997137"/>
                <a:gd name="connsiteX2" fmla="*/ 1612610 w 1612610"/>
                <a:gd name="connsiteY2" fmla="*/ 591699 h 1997137"/>
                <a:gd name="connsiteX3" fmla="*/ 230377 w 1612610"/>
                <a:gd name="connsiteY3" fmla="*/ 563124 h 1997137"/>
                <a:gd name="connsiteX4" fmla="*/ 230377 w 1612610"/>
                <a:gd name="connsiteY4" fmla="*/ 0 h 1997137"/>
                <a:gd name="connsiteX0" fmla="*/ 115196 w 1612610"/>
                <a:gd name="connsiteY0" fmla="*/ 255605 h 1997137"/>
                <a:gd name="connsiteX1" fmla="*/ 0 w 1612610"/>
                <a:gd name="connsiteY1" fmla="*/ 255605 h 1997137"/>
                <a:gd name="connsiteX2" fmla="*/ 0 w 1612610"/>
                <a:gd name="connsiteY2" fmla="*/ 1363224 h 1997137"/>
                <a:gd name="connsiteX3" fmla="*/ 820051 w 1612610"/>
                <a:gd name="connsiteY3" fmla="*/ 1997137 h 1997137"/>
                <a:gd name="connsiteX0" fmla="*/ 230377 w 1612610"/>
                <a:gd name="connsiteY0" fmla="*/ 0 h 1997137"/>
                <a:gd name="connsiteX1" fmla="*/ 1612610 w 1612610"/>
                <a:gd name="connsiteY1" fmla="*/ 0 h 1997137"/>
                <a:gd name="connsiteX2" fmla="*/ 1612610 w 1612610"/>
                <a:gd name="connsiteY2" fmla="*/ 572649 h 1997137"/>
                <a:gd name="connsiteX3" fmla="*/ 230377 w 1612610"/>
                <a:gd name="connsiteY3" fmla="*/ 563124 h 1997137"/>
                <a:gd name="connsiteX4" fmla="*/ 230377 w 1612610"/>
                <a:gd name="connsiteY4" fmla="*/ 0 h 1997137"/>
                <a:gd name="connsiteX0" fmla="*/ 115196 w 1612610"/>
                <a:gd name="connsiteY0" fmla="*/ 255605 h 1997137"/>
                <a:gd name="connsiteX1" fmla="*/ 0 w 1612610"/>
                <a:gd name="connsiteY1" fmla="*/ 255605 h 1997137"/>
                <a:gd name="connsiteX2" fmla="*/ 0 w 1612610"/>
                <a:gd name="connsiteY2" fmla="*/ 1363224 h 1997137"/>
                <a:gd name="connsiteX3" fmla="*/ 820051 w 1612610"/>
                <a:gd name="connsiteY3" fmla="*/ 1997137 h 1997137"/>
                <a:gd name="connsiteX0" fmla="*/ 230377 w 1612610"/>
                <a:gd name="connsiteY0" fmla="*/ 0 h 1997137"/>
                <a:gd name="connsiteX1" fmla="*/ 1612610 w 1612610"/>
                <a:gd name="connsiteY1" fmla="*/ 0 h 1997137"/>
                <a:gd name="connsiteX2" fmla="*/ 1612610 w 1612610"/>
                <a:gd name="connsiteY2" fmla="*/ 572649 h 1997137"/>
                <a:gd name="connsiteX3" fmla="*/ 230377 w 1612610"/>
                <a:gd name="connsiteY3" fmla="*/ 563124 h 1997137"/>
                <a:gd name="connsiteX4" fmla="*/ 230377 w 1612610"/>
                <a:gd name="connsiteY4" fmla="*/ 0 h 1997137"/>
                <a:gd name="connsiteX0" fmla="*/ 115196 w 1612610"/>
                <a:gd name="connsiteY0" fmla="*/ 255605 h 1997137"/>
                <a:gd name="connsiteX1" fmla="*/ 0 w 1612610"/>
                <a:gd name="connsiteY1" fmla="*/ 255605 h 1997137"/>
                <a:gd name="connsiteX2" fmla="*/ 0 w 1612610"/>
                <a:gd name="connsiteY2" fmla="*/ 1363224 h 1997137"/>
                <a:gd name="connsiteX3" fmla="*/ 820051 w 1612610"/>
                <a:gd name="connsiteY3" fmla="*/ 1997137 h 1997137"/>
                <a:gd name="connsiteX0" fmla="*/ 230377 w 1612610"/>
                <a:gd name="connsiteY0" fmla="*/ 0 h 1997137"/>
                <a:gd name="connsiteX1" fmla="*/ 1612610 w 1612610"/>
                <a:gd name="connsiteY1" fmla="*/ 0 h 1997137"/>
                <a:gd name="connsiteX2" fmla="*/ 1612610 w 1612610"/>
                <a:gd name="connsiteY2" fmla="*/ 563124 h 1997137"/>
                <a:gd name="connsiteX3" fmla="*/ 230377 w 1612610"/>
                <a:gd name="connsiteY3" fmla="*/ 563124 h 1997137"/>
                <a:gd name="connsiteX4" fmla="*/ 230377 w 1612610"/>
                <a:gd name="connsiteY4" fmla="*/ 0 h 1997137"/>
                <a:gd name="connsiteX0" fmla="*/ 115196 w 1612610"/>
                <a:gd name="connsiteY0" fmla="*/ 255605 h 1997137"/>
                <a:gd name="connsiteX1" fmla="*/ 0 w 1612610"/>
                <a:gd name="connsiteY1" fmla="*/ 255605 h 1997137"/>
                <a:gd name="connsiteX2" fmla="*/ 0 w 1612610"/>
                <a:gd name="connsiteY2" fmla="*/ 1363224 h 1997137"/>
                <a:gd name="connsiteX3" fmla="*/ 820051 w 1612610"/>
                <a:gd name="connsiteY3" fmla="*/ 1997137 h 1997137"/>
                <a:gd name="connsiteX0" fmla="*/ 230377 w 1612610"/>
                <a:gd name="connsiteY0" fmla="*/ 0 h 1997137"/>
                <a:gd name="connsiteX1" fmla="*/ 1612610 w 1612610"/>
                <a:gd name="connsiteY1" fmla="*/ 0 h 1997137"/>
                <a:gd name="connsiteX2" fmla="*/ 1612610 w 1612610"/>
                <a:gd name="connsiteY2" fmla="*/ 563124 h 1997137"/>
                <a:gd name="connsiteX3" fmla="*/ 221777 w 1612610"/>
                <a:gd name="connsiteY3" fmla="*/ 489930 h 1997137"/>
                <a:gd name="connsiteX4" fmla="*/ 230377 w 1612610"/>
                <a:gd name="connsiteY4" fmla="*/ 0 h 1997137"/>
                <a:gd name="connsiteX0" fmla="*/ 115196 w 1612610"/>
                <a:gd name="connsiteY0" fmla="*/ 255605 h 1997137"/>
                <a:gd name="connsiteX1" fmla="*/ 0 w 1612610"/>
                <a:gd name="connsiteY1" fmla="*/ 255605 h 1997137"/>
                <a:gd name="connsiteX2" fmla="*/ 0 w 1612610"/>
                <a:gd name="connsiteY2" fmla="*/ 1363224 h 1997137"/>
                <a:gd name="connsiteX3" fmla="*/ 820051 w 1612610"/>
                <a:gd name="connsiteY3" fmla="*/ 1997137 h 1997137"/>
                <a:gd name="connsiteX0" fmla="*/ 230377 w 1621210"/>
                <a:gd name="connsiteY0" fmla="*/ 0 h 1997137"/>
                <a:gd name="connsiteX1" fmla="*/ 1612610 w 1621210"/>
                <a:gd name="connsiteY1" fmla="*/ 0 h 1997137"/>
                <a:gd name="connsiteX2" fmla="*/ 1621210 w 1621210"/>
                <a:gd name="connsiteY2" fmla="*/ 499079 h 1997137"/>
                <a:gd name="connsiteX3" fmla="*/ 221777 w 1621210"/>
                <a:gd name="connsiteY3" fmla="*/ 489930 h 1997137"/>
                <a:gd name="connsiteX4" fmla="*/ 230377 w 1621210"/>
                <a:gd name="connsiteY4" fmla="*/ 0 h 1997137"/>
                <a:gd name="connsiteX0" fmla="*/ 115196 w 1621210"/>
                <a:gd name="connsiteY0" fmla="*/ 255605 h 1997137"/>
                <a:gd name="connsiteX1" fmla="*/ 0 w 1621210"/>
                <a:gd name="connsiteY1" fmla="*/ 255605 h 1997137"/>
                <a:gd name="connsiteX2" fmla="*/ 0 w 1621210"/>
                <a:gd name="connsiteY2" fmla="*/ 1363224 h 1997137"/>
                <a:gd name="connsiteX3" fmla="*/ 820051 w 1621210"/>
                <a:gd name="connsiteY3" fmla="*/ 1997137 h 1997137"/>
                <a:gd name="connsiteX0" fmla="*/ 230377 w 1621210"/>
                <a:gd name="connsiteY0" fmla="*/ 0 h 2134377"/>
                <a:gd name="connsiteX1" fmla="*/ 1612610 w 1621210"/>
                <a:gd name="connsiteY1" fmla="*/ 0 h 2134377"/>
                <a:gd name="connsiteX2" fmla="*/ 1621210 w 1621210"/>
                <a:gd name="connsiteY2" fmla="*/ 499079 h 2134377"/>
                <a:gd name="connsiteX3" fmla="*/ 221777 w 1621210"/>
                <a:gd name="connsiteY3" fmla="*/ 489930 h 2134377"/>
                <a:gd name="connsiteX4" fmla="*/ 230377 w 1621210"/>
                <a:gd name="connsiteY4" fmla="*/ 0 h 2134377"/>
                <a:gd name="connsiteX0" fmla="*/ 115196 w 1621210"/>
                <a:gd name="connsiteY0" fmla="*/ 255605 h 2134377"/>
                <a:gd name="connsiteX1" fmla="*/ 0 w 1621210"/>
                <a:gd name="connsiteY1" fmla="*/ 255605 h 2134377"/>
                <a:gd name="connsiteX2" fmla="*/ 0 w 1621210"/>
                <a:gd name="connsiteY2" fmla="*/ 1363224 h 2134377"/>
                <a:gd name="connsiteX3" fmla="*/ 751249 w 1621210"/>
                <a:gd name="connsiteY3" fmla="*/ 2134377 h 2134377"/>
                <a:gd name="connsiteX0" fmla="*/ 230377 w 1621210"/>
                <a:gd name="connsiteY0" fmla="*/ 0 h 2124878"/>
                <a:gd name="connsiteX1" fmla="*/ 1612610 w 1621210"/>
                <a:gd name="connsiteY1" fmla="*/ 0 h 2124878"/>
                <a:gd name="connsiteX2" fmla="*/ 1621210 w 1621210"/>
                <a:gd name="connsiteY2" fmla="*/ 499079 h 2124878"/>
                <a:gd name="connsiteX3" fmla="*/ 221777 w 1621210"/>
                <a:gd name="connsiteY3" fmla="*/ 489930 h 2124878"/>
                <a:gd name="connsiteX4" fmla="*/ 230377 w 1621210"/>
                <a:gd name="connsiteY4" fmla="*/ 0 h 2124878"/>
                <a:gd name="connsiteX0" fmla="*/ 115196 w 1621210"/>
                <a:gd name="connsiteY0" fmla="*/ 255605 h 2124878"/>
                <a:gd name="connsiteX1" fmla="*/ 0 w 1621210"/>
                <a:gd name="connsiteY1" fmla="*/ 255605 h 2124878"/>
                <a:gd name="connsiteX2" fmla="*/ 0 w 1621210"/>
                <a:gd name="connsiteY2" fmla="*/ 1363224 h 2124878"/>
                <a:gd name="connsiteX3" fmla="*/ 903545 w 1621210"/>
                <a:gd name="connsiteY3" fmla="*/ 2124878 h 2124878"/>
                <a:gd name="connsiteX0" fmla="*/ 230377 w 1621210"/>
                <a:gd name="connsiteY0" fmla="*/ 0 h 2124878"/>
                <a:gd name="connsiteX1" fmla="*/ 1612610 w 1621210"/>
                <a:gd name="connsiteY1" fmla="*/ 0 h 2124878"/>
                <a:gd name="connsiteX2" fmla="*/ 1621210 w 1621210"/>
                <a:gd name="connsiteY2" fmla="*/ 499079 h 2124878"/>
                <a:gd name="connsiteX3" fmla="*/ 221777 w 1621210"/>
                <a:gd name="connsiteY3" fmla="*/ 489930 h 2124878"/>
                <a:gd name="connsiteX4" fmla="*/ 230377 w 1621210"/>
                <a:gd name="connsiteY4" fmla="*/ 0 h 2124878"/>
                <a:gd name="connsiteX0" fmla="*/ 115196 w 1621210"/>
                <a:gd name="connsiteY0" fmla="*/ 255605 h 2124878"/>
                <a:gd name="connsiteX1" fmla="*/ 0 w 1621210"/>
                <a:gd name="connsiteY1" fmla="*/ 255605 h 2124878"/>
                <a:gd name="connsiteX2" fmla="*/ 0 w 1621210"/>
                <a:gd name="connsiteY2" fmla="*/ 1543706 h 2124878"/>
                <a:gd name="connsiteX3" fmla="*/ 903545 w 1621210"/>
                <a:gd name="connsiteY3" fmla="*/ 2124878 h 2124878"/>
                <a:gd name="connsiteX0" fmla="*/ 230377 w 1621210"/>
                <a:gd name="connsiteY0" fmla="*/ 0 h 2124878"/>
                <a:gd name="connsiteX1" fmla="*/ 1612610 w 1621210"/>
                <a:gd name="connsiteY1" fmla="*/ 0 h 2124878"/>
                <a:gd name="connsiteX2" fmla="*/ 1621210 w 1621210"/>
                <a:gd name="connsiteY2" fmla="*/ 499079 h 2124878"/>
                <a:gd name="connsiteX3" fmla="*/ 221777 w 1621210"/>
                <a:gd name="connsiteY3" fmla="*/ 489930 h 2124878"/>
                <a:gd name="connsiteX4" fmla="*/ 230377 w 1621210"/>
                <a:gd name="connsiteY4" fmla="*/ 0 h 2124878"/>
                <a:gd name="connsiteX0" fmla="*/ 115196 w 1621210"/>
                <a:gd name="connsiteY0" fmla="*/ 255605 h 2124878"/>
                <a:gd name="connsiteX1" fmla="*/ 0 w 1621210"/>
                <a:gd name="connsiteY1" fmla="*/ 255605 h 2124878"/>
                <a:gd name="connsiteX2" fmla="*/ 0 w 1621210"/>
                <a:gd name="connsiteY2" fmla="*/ 1543706 h 2124878"/>
                <a:gd name="connsiteX3" fmla="*/ 903545 w 1621210"/>
                <a:gd name="connsiteY3" fmla="*/ 2124878 h 2124878"/>
                <a:gd name="connsiteX0" fmla="*/ 230377 w 1621210"/>
                <a:gd name="connsiteY0" fmla="*/ 0 h 2124878"/>
                <a:gd name="connsiteX1" fmla="*/ 1612610 w 1621210"/>
                <a:gd name="connsiteY1" fmla="*/ 0 h 2124878"/>
                <a:gd name="connsiteX2" fmla="*/ 1621210 w 1621210"/>
                <a:gd name="connsiteY2" fmla="*/ 499079 h 2124878"/>
                <a:gd name="connsiteX3" fmla="*/ 221777 w 1621210"/>
                <a:gd name="connsiteY3" fmla="*/ 489930 h 2124878"/>
                <a:gd name="connsiteX4" fmla="*/ 230377 w 1621210"/>
                <a:gd name="connsiteY4" fmla="*/ 0 h 2124878"/>
                <a:gd name="connsiteX0" fmla="*/ 115196 w 1621210"/>
                <a:gd name="connsiteY0" fmla="*/ 255605 h 2124878"/>
                <a:gd name="connsiteX1" fmla="*/ 0 w 1621210"/>
                <a:gd name="connsiteY1" fmla="*/ 255605 h 2124878"/>
                <a:gd name="connsiteX2" fmla="*/ 0 w 1621210"/>
                <a:gd name="connsiteY2" fmla="*/ 1543706 h 2124878"/>
                <a:gd name="connsiteX3" fmla="*/ 939379 w 1621210"/>
                <a:gd name="connsiteY3" fmla="*/ 2124878 h 2124878"/>
                <a:gd name="connsiteX0" fmla="*/ 230377 w 1621210"/>
                <a:gd name="connsiteY0" fmla="*/ 0 h 2124878"/>
                <a:gd name="connsiteX1" fmla="*/ 1612610 w 1621210"/>
                <a:gd name="connsiteY1" fmla="*/ 0 h 2124878"/>
                <a:gd name="connsiteX2" fmla="*/ 1621210 w 1621210"/>
                <a:gd name="connsiteY2" fmla="*/ 499079 h 2124878"/>
                <a:gd name="connsiteX3" fmla="*/ 221777 w 1621210"/>
                <a:gd name="connsiteY3" fmla="*/ 489930 h 2124878"/>
                <a:gd name="connsiteX4" fmla="*/ 230377 w 1621210"/>
                <a:gd name="connsiteY4" fmla="*/ 0 h 2124878"/>
                <a:gd name="connsiteX0" fmla="*/ 115196 w 1621210"/>
                <a:gd name="connsiteY0" fmla="*/ 255605 h 2124878"/>
                <a:gd name="connsiteX1" fmla="*/ 0 w 1621210"/>
                <a:gd name="connsiteY1" fmla="*/ 255605 h 2124878"/>
                <a:gd name="connsiteX2" fmla="*/ 0 w 1621210"/>
                <a:gd name="connsiteY2" fmla="*/ 1543706 h 2124878"/>
                <a:gd name="connsiteX3" fmla="*/ 939379 w 1621210"/>
                <a:gd name="connsiteY3" fmla="*/ 2124878 h 2124878"/>
                <a:gd name="connsiteX0" fmla="*/ 230377 w 1621210"/>
                <a:gd name="connsiteY0" fmla="*/ 0 h 2124878"/>
                <a:gd name="connsiteX1" fmla="*/ 1612610 w 1621210"/>
                <a:gd name="connsiteY1" fmla="*/ 0 h 2124878"/>
                <a:gd name="connsiteX2" fmla="*/ 1621210 w 1621210"/>
                <a:gd name="connsiteY2" fmla="*/ 499079 h 2124878"/>
                <a:gd name="connsiteX3" fmla="*/ 221777 w 1621210"/>
                <a:gd name="connsiteY3" fmla="*/ 489930 h 2124878"/>
                <a:gd name="connsiteX4" fmla="*/ 230377 w 1621210"/>
                <a:gd name="connsiteY4" fmla="*/ 0 h 2124878"/>
                <a:gd name="connsiteX0" fmla="*/ 115196 w 1621210"/>
                <a:gd name="connsiteY0" fmla="*/ 255605 h 2124878"/>
                <a:gd name="connsiteX1" fmla="*/ 0 w 1621210"/>
                <a:gd name="connsiteY1" fmla="*/ 255605 h 2124878"/>
                <a:gd name="connsiteX2" fmla="*/ 0 w 1621210"/>
                <a:gd name="connsiteY2" fmla="*/ 1648195 h 2124878"/>
                <a:gd name="connsiteX3" fmla="*/ 939379 w 1621210"/>
                <a:gd name="connsiteY3" fmla="*/ 2124878 h 2124878"/>
                <a:gd name="connsiteX0" fmla="*/ 230377 w 1621210"/>
                <a:gd name="connsiteY0" fmla="*/ 0 h 2134377"/>
                <a:gd name="connsiteX1" fmla="*/ 1612610 w 1621210"/>
                <a:gd name="connsiteY1" fmla="*/ 0 h 2134377"/>
                <a:gd name="connsiteX2" fmla="*/ 1621210 w 1621210"/>
                <a:gd name="connsiteY2" fmla="*/ 499079 h 2134377"/>
                <a:gd name="connsiteX3" fmla="*/ 221777 w 1621210"/>
                <a:gd name="connsiteY3" fmla="*/ 489930 h 2134377"/>
                <a:gd name="connsiteX4" fmla="*/ 230377 w 1621210"/>
                <a:gd name="connsiteY4" fmla="*/ 0 h 2134377"/>
                <a:gd name="connsiteX0" fmla="*/ 115196 w 1621210"/>
                <a:gd name="connsiteY0" fmla="*/ 255605 h 2134377"/>
                <a:gd name="connsiteX1" fmla="*/ 0 w 1621210"/>
                <a:gd name="connsiteY1" fmla="*/ 255605 h 2134377"/>
                <a:gd name="connsiteX2" fmla="*/ 0 w 1621210"/>
                <a:gd name="connsiteY2" fmla="*/ 1648195 h 2134377"/>
                <a:gd name="connsiteX3" fmla="*/ 1055840 w 1621210"/>
                <a:gd name="connsiteY3" fmla="*/ 2134377 h 2134377"/>
                <a:gd name="connsiteX0" fmla="*/ 230377 w 1621210"/>
                <a:gd name="connsiteY0" fmla="*/ 0 h 2134377"/>
                <a:gd name="connsiteX1" fmla="*/ 1612610 w 1621210"/>
                <a:gd name="connsiteY1" fmla="*/ 0 h 2134377"/>
                <a:gd name="connsiteX2" fmla="*/ 1621210 w 1621210"/>
                <a:gd name="connsiteY2" fmla="*/ 499079 h 2134377"/>
                <a:gd name="connsiteX3" fmla="*/ 221777 w 1621210"/>
                <a:gd name="connsiteY3" fmla="*/ 489930 h 2134377"/>
                <a:gd name="connsiteX4" fmla="*/ 230377 w 1621210"/>
                <a:gd name="connsiteY4" fmla="*/ 0 h 2134377"/>
                <a:gd name="connsiteX0" fmla="*/ 115196 w 1621210"/>
                <a:gd name="connsiteY0" fmla="*/ 255605 h 2134377"/>
                <a:gd name="connsiteX1" fmla="*/ 0 w 1621210"/>
                <a:gd name="connsiteY1" fmla="*/ 255605 h 2134377"/>
                <a:gd name="connsiteX2" fmla="*/ 0 w 1621210"/>
                <a:gd name="connsiteY2" fmla="*/ 1648195 h 2134377"/>
                <a:gd name="connsiteX3" fmla="*/ 1100633 w 1621210"/>
                <a:gd name="connsiteY3" fmla="*/ 2134377 h 2134377"/>
                <a:gd name="connsiteX0" fmla="*/ 230377 w 1621210"/>
                <a:gd name="connsiteY0" fmla="*/ 0 h 2134377"/>
                <a:gd name="connsiteX1" fmla="*/ 1612610 w 1621210"/>
                <a:gd name="connsiteY1" fmla="*/ 0 h 2134377"/>
                <a:gd name="connsiteX2" fmla="*/ 1621210 w 1621210"/>
                <a:gd name="connsiteY2" fmla="*/ 499079 h 2134377"/>
                <a:gd name="connsiteX3" fmla="*/ 221777 w 1621210"/>
                <a:gd name="connsiteY3" fmla="*/ 489930 h 2134377"/>
                <a:gd name="connsiteX4" fmla="*/ 230377 w 1621210"/>
                <a:gd name="connsiteY4" fmla="*/ 0 h 2134377"/>
                <a:gd name="connsiteX0" fmla="*/ 115196 w 1621210"/>
                <a:gd name="connsiteY0" fmla="*/ 255605 h 2134377"/>
                <a:gd name="connsiteX1" fmla="*/ 0 w 1621210"/>
                <a:gd name="connsiteY1" fmla="*/ 255605 h 2134377"/>
                <a:gd name="connsiteX2" fmla="*/ 0 w 1621210"/>
                <a:gd name="connsiteY2" fmla="*/ 1648195 h 2134377"/>
                <a:gd name="connsiteX3" fmla="*/ 1091675 w 1621210"/>
                <a:gd name="connsiteY3" fmla="*/ 2134377 h 2134377"/>
                <a:gd name="connsiteX0" fmla="*/ 230377 w 1621210"/>
                <a:gd name="connsiteY0" fmla="*/ 0 h 2134377"/>
                <a:gd name="connsiteX1" fmla="*/ 1612610 w 1621210"/>
                <a:gd name="connsiteY1" fmla="*/ 0 h 2134377"/>
                <a:gd name="connsiteX2" fmla="*/ 1621210 w 1621210"/>
                <a:gd name="connsiteY2" fmla="*/ 499079 h 2134377"/>
                <a:gd name="connsiteX3" fmla="*/ 221777 w 1621210"/>
                <a:gd name="connsiteY3" fmla="*/ 489930 h 2134377"/>
                <a:gd name="connsiteX4" fmla="*/ 230377 w 1621210"/>
                <a:gd name="connsiteY4" fmla="*/ 0 h 2134377"/>
                <a:gd name="connsiteX0" fmla="*/ 115196 w 1621210"/>
                <a:gd name="connsiteY0" fmla="*/ 255605 h 2134377"/>
                <a:gd name="connsiteX1" fmla="*/ 0 w 1621210"/>
                <a:gd name="connsiteY1" fmla="*/ 255605 h 2134377"/>
                <a:gd name="connsiteX2" fmla="*/ 0 w 1621210"/>
                <a:gd name="connsiteY2" fmla="*/ 1695690 h 2134377"/>
                <a:gd name="connsiteX3" fmla="*/ 1091675 w 1621210"/>
                <a:gd name="connsiteY3" fmla="*/ 2134377 h 2134377"/>
                <a:gd name="connsiteX0" fmla="*/ 230377 w 1621210"/>
                <a:gd name="connsiteY0" fmla="*/ 0 h 2096381"/>
                <a:gd name="connsiteX1" fmla="*/ 1612610 w 1621210"/>
                <a:gd name="connsiteY1" fmla="*/ 0 h 2096381"/>
                <a:gd name="connsiteX2" fmla="*/ 1621210 w 1621210"/>
                <a:gd name="connsiteY2" fmla="*/ 499079 h 2096381"/>
                <a:gd name="connsiteX3" fmla="*/ 221777 w 1621210"/>
                <a:gd name="connsiteY3" fmla="*/ 489930 h 2096381"/>
                <a:gd name="connsiteX4" fmla="*/ 230377 w 1621210"/>
                <a:gd name="connsiteY4" fmla="*/ 0 h 2096381"/>
                <a:gd name="connsiteX0" fmla="*/ 115196 w 1621210"/>
                <a:gd name="connsiteY0" fmla="*/ 255605 h 2096381"/>
                <a:gd name="connsiteX1" fmla="*/ 0 w 1621210"/>
                <a:gd name="connsiteY1" fmla="*/ 255605 h 2096381"/>
                <a:gd name="connsiteX2" fmla="*/ 0 w 1621210"/>
                <a:gd name="connsiteY2" fmla="*/ 1695690 h 2096381"/>
                <a:gd name="connsiteX3" fmla="*/ 1091675 w 1621210"/>
                <a:gd name="connsiteY3" fmla="*/ 2096381 h 2096381"/>
                <a:gd name="connsiteX0" fmla="*/ 230377 w 1621210"/>
                <a:gd name="connsiteY0" fmla="*/ 0 h 2143876"/>
                <a:gd name="connsiteX1" fmla="*/ 1612610 w 1621210"/>
                <a:gd name="connsiteY1" fmla="*/ 0 h 2143876"/>
                <a:gd name="connsiteX2" fmla="*/ 1621210 w 1621210"/>
                <a:gd name="connsiteY2" fmla="*/ 499079 h 2143876"/>
                <a:gd name="connsiteX3" fmla="*/ 221777 w 1621210"/>
                <a:gd name="connsiteY3" fmla="*/ 489930 h 2143876"/>
                <a:gd name="connsiteX4" fmla="*/ 230377 w 1621210"/>
                <a:gd name="connsiteY4" fmla="*/ 0 h 2143876"/>
                <a:gd name="connsiteX0" fmla="*/ 115196 w 1621210"/>
                <a:gd name="connsiteY0" fmla="*/ 255605 h 2143876"/>
                <a:gd name="connsiteX1" fmla="*/ 0 w 1621210"/>
                <a:gd name="connsiteY1" fmla="*/ 255605 h 2143876"/>
                <a:gd name="connsiteX2" fmla="*/ 0 w 1621210"/>
                <a:gd name="connsiteY2" fmla="*/ 1695690 h 2143876"/>
                <a:gd name="connsiteX3" fmla="*/ 1091675 w 1621210"/>
                <a:gd name="connsiteY3" fmla="*/ 2143876 h 2143876"/>
                <a:gd name="connsiteX0" fmla="*/ 230377 w 1621210"/>
                <a:gd name="connsiteY0" fmla="*/ 0 h 2143876"/>
                <a:gd name="connsiteX1" fmla="*/ 1612610 w 1621210"/>
                <a:gd name="connsiteY1" fmla="*/ 0 h 2143876"/>
                <a:gd name="connsiteX2" fmla="*/ 1621210 w 1621210"/>
                <a:gd name="connsiteY2" fmla="*/ 499079 h 2143876"/>
                <a:gd name="connsiteX3" fmla="*/ 221777 w 1621210"/>
                <a:gd name="connsiteY3" fmla="*/ 489930 h 2143876"/>
                <a:gd name="connsiteX4" fmla="*/ 230377 w 1621210"/>
                <a:gd name="connsiteY4" fmla="*/ 0 h 2143876"/>
                <a:gd name="connsiteX0" fmla="*/ 115196 w 1621210"/>
                <a:gd name="connsiteY0" fmla="*/ 255605 h 2143876"/>
                <a:gd name="connsiteX1" fmla="*/ 0 w 1621210"/>
                <a:gd name="connsiteY1" fmla="*/ 255605 h 2143876"/>
                <a:gd name="connsiteX2" fmla="*/ 0 w 1621210"/>
                <a:gd name="connsiteY2" fmla="*/ 1771683 h 2143876"/>
                <a:gd name="connsiteX3" fmla="*/ 1091675 w 1621210"/>
                <a:gd name="connsiteY3" fmla="*/ 2143876 h 2143876"/>
                <a:gd name="connsiteX0" fmla="*/ 230377 w 1621210"/>
                <a:gd name="connsiteY0" fmla="*/ 0 h 2143876"/>
                <a:gd name="connsiteX1" fmla="*/ 1612610 w 1621210"/>
                <a:gd name="connsiteY1" fmla="*/ 0 h 2143876"/>
                <a:gd name="connsiteX2" fmla="*/ 1621210 w 1621210"/>
                <a:gd name="connsiteY2" fmla="*/ 499079 h 2143876"/>
                <a:gd name="connsiteX3" fmla="*/ 221777 w 1621210"/>
                <a:gd name="connsiteY3" fmla="*/ 489930 h 2143876"/>
                <a:gd name="connsiteX4" fmla="*/ 230377 w 1621210"/>
                <a:gd name="connsiteY4" fmla="*/ 0 h 2143876"/>
                <a:gd name="connsiteX0" fmla="*/ 115196 w 1621210"/>
                <a:gd name="connsiteY0" fmla="*/ 255605 h 2143876"/>
                <a:gd name="connsiteX1" fmla="*/ 0 w 1621210"/>
                <a:gd name="connsiteY1" fmla="*/ 255605 h 2143876"/>
                <a:gd name="connsiteX2" fmla="*/ 0 w 1621210"/>
                <a:gd name="connsiteY2" fmla="*/ 1629197 h 2143876"/>
                <a:gd name="connsiteX3" fmla="*/ 1091675 w 1621210"/>
                <a:gd name="connsiteY3" fmla="*/ 2143876 h 214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1210" h="2143876" stroke="0" extrusionOk="0">
                  <a:moveTo>
                    <a:pt x="230377" y="0"/>
                  </a:moveTo>
                  <a:lnTo>
                    <a:pt x="1612610" y="0"/>
                  </a:lnTo>
                  <a:lnTo>
                    <a:pt x="1621210" y="499079"/>
                  </a:lnTo>
                  <a:lnTo>
                    <a:pt x="221777" y="489930"/>
                  </a:lnTo>
                  <a:lnTo>
                    <a:pt x="230377" y="0"/>
                  </a:lnTo>
                  <a:close/>
                </a:path>
                <a:path w="1621210" h="2143876" fill="none" extrusionOk="0">
                  <a:moveTo>
                    <a:pt x="115196" y="255605"/>
                  </a:moveTo>
                  <a:lnTo>
                    <a:pt x="0" y="255605"/>
                  </a:lnTo>
                  <a:lnTo>
                    <a:pt x="0" y="1629197"/>
                  </a:lnTo>
                  <a:cubicBezTo>
                    <a:pt x="8534" y="1667770"/>
                    <a:pt x="1029389" y="1877326"/>
                    <a:pt x="1091675" y="2143876"/>
                  </a:cubicBez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162CF6F-CB9D-B847-85D9-4C70067FBF3B}"/>
                </a:ext>
              </a:extLst>
            </p:cNvPr>
            <p:cNvSpPr/>
            <p:nvPr/>
          </p:nvSpPr>
          <p:spPr>
            <a:xfrm>
              <a:off x="4991706" y="749098"/>
              <a:ext cx="15853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>
                  <a:solidFill>
                    <a:schemeClr val="accent2"/>
                  </a:solidFill>
                </a:rPr>
                <a:t>Intermediate Phenotypes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9A911A5-23E2-5A48-A50B-986ABDCCAB4E}"/>
                </a:ext>
              </a:extLst>
            </p:cNvPr>
            <p:cNvSpPr/>
            <p:nvPr/>
          </p:nvSpPr>
          <p:spPr>
            <a:xfrm>
              <a:off x="5108288" y="1344407"/>
              <a:ext cx="1455002" cy="180000"/>
            </a:xfrm>
            <a:prstGeom prst="rect">
              <a:avLst/>
            </a:pr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schemeClr val="tx1"/>
                  </a:solidFill>
                </a:rPr>
                <a:t>Birthweight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1E24C06-DE04-9B4E-8BD9-542C88E7F80F}"/>
                </a:ext>
              </a:extLst>
            </p:cNvPr>
            <p:cNvSpPr/>
            <p:nvPr/>
          </p:nvSpPr>
          <p:spPr>
            <a:xfrm>
              <a:off x="5108288" y="1599079"/>
              <a:ext cx="1455002" cy="180000"/>
            </a:xfrm>
            <a:prstGeom prst="rect">
              <a:avLst/>
            </a:pr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schemeClr val="tx1"/>
                  </a:solidFill>
                </a:rPr>
                <a:t>Head Circumference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E6BD7A1-5B7C-9D43-908C-0C30A0E6BD52}"/>
                </a:ext>
              </a:extLst>
            </p:cNvPr>
            <p:cNvSpPr/>
            <p:nvPr/>
          </p:nvSpPr>
          <p:spPr>
            <a:xfrm>
              <a:off x="5108288" y="1843839"/>
              <a:ext cx="1455002" cy="180000"/>
            </a:xfrm>
            <a:prstGeom prst="rect">
              <a:avLst/>
            </a:pr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err="1">
                  <a:solidFill>
                    <a:schemeClr val="tx1"/>
                  </a:solidFill>
                </a:rPr>
                <a:t>Nevous</a:t>
              </a:r>
              <a:r>
                <a:rPr lang="en-GB" sz="1200">
                  <a:solidFill>
                    <a:schemeClr val="tx1"/>
                  </a:solidFill>
                </a:rPr>
                <a:t> Counts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DFD93B8-E1D5-4840-A0CF-F9899663E110}"/>
                </a:ext>
              </a:extLst>
            </p:cNvPr>
            <p:cNvSpPr/>
            <p:nvPr/>
          </p:nvSpPr>
          <p:spPr>
            <a:xfrm>
              <a:off x="5108288" y="2083517"/>
              <a:ext cx="1455002" cy="180000"/>
            </a:xfrm>
            <a:prstGeom prst="rect">
              <a:avLst/>
            </a:pr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schemeClr val="tx1"/>
                  </a:solidFill>
                </a:rPr>
                <a:t>Body Mass Index</a:t>
              </a:r>
            </a:p>
          </p:txBody>
        </p:sp>
      </p:grpSp>
      <p:sp>
        <p:nvSpPr>
          <p:cNvPr id="46" name="Teardrop 45">
            <a:extLst>
              <a:ext uri="{FF2B5EF4-FFF2-40B4-BE49-F238E27FC236}">
                <a16:creationId xmlns:a16="http://schemas.microsoft.com/office/drawing/2014/main" id="{A17E3183-7895-C340-941D-ED6AA75A28ED}"/>
              </a:ext>
            </a:extLst>
          </p:cNvPr>
          <p:cNvSpPr/>
          <p:nvPr/>
        </p:nvSpPr>
        <p:spPr>
          <a:xfrm>
            <a:off x="9162646" y="3378996"/>
            <a:ext cx="188619" cy="180958"/>
          </a:xfrm>
          <a:prstGeom prst="teardrop">
            <a:avLst/>
          </a:prstGeom>
          <a:solidFill>
            <a:srgbClr val="C00000">
              <a:alpha val="6117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759D43D-D6F1-BA40-B1A9-C36756FDB5CF}"/>
              </a:ext>
            </a:extLst>
          </p:cNvPr>
          <p:cNvCxnSpPr/>
          <p:nvPr/>
        </p:nvCxnSpPr>
        <p:spPr>
          <a:xfrm>
            <a:off x="8464560" y="3518239"/>
            <a:ext cx="362779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825CD11-9FE6-2846-B12F-0276132F978E}"/>
              </a:ext>
            </a:extLst>
          </p:cNvPr>
          <p:cNvGrpSpPr/>
          <p:nvPr/>
        </p:nvGrpSpPr>
        <p:grpSpPr>
          <a:xfrm>
            <a:off x="6695996" y="942028"/>
            <a:ext cx="2648734" cy="2027672"/>
            <a:chOff x="6885195" y="776428"/>
            <a:chExt cx="2648734" cy="2027672"/>
          </a:xfrm>
        </p:grpSpPr>
        <p:sp>
          <p:nvSpPr>
            <p:cNvPr id="49" name="Explosion 1 48">
              <a:extLst>
                <a:ext uri="{FF2B5EF4-FFF2-40B4-BE49-F238E27FC236}">
                  <a16:creationId xmlns:a16="http://schemas.microsoft.com/office/drawing/2014/main" id="{092A05DC-C382-8747-8B9E-4BCB0D397E73}"/>
                </a:ext>
              </a:extLst>
            </p:cNvPr>
            <p:cNvSpPr/>
            <p:nvPr/>
          </p:nvSpPr>
          <p:spPr>
            <a:xfrm flipV="1">
              <a:off x="7001835" y="1344033"/>
              <a:ext cx="197759" cy="180000"/>
            </a:xfrm>
            <a:prstGeom prst="irregularSeal1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200">
                <a:solidFill>
                  <a:srgbClr val="000000"/>
                </a:solidFill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DB160EC-F99B-5C40-A5CE-F792765F3047}"/>
                </a:ext>
              </a:extLst>
            </p:cNvPr>
            <p:cNvCxnSpPr>
              <a:stCxn id="56" idx="2"/>
              <a:endCxn id="15" idx="0"/>
            </p:cNvCxnSpPr>
            <p:nvPr/>
          </p:nvCxnSpPr>
          <p:spPr>
            <a:xfrm flipH="1">
              <a:off x="7016926" y="2250670"/>
              <a:ext cx="1209809" cy="548439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627F0B3-07AA-D04B-B5BF-471F5F38535C}"/>
                </a:ext>
              </a:extLst>
            </p:cNvPr>
            <p:cNvCxnSpPr>
              <a:stCxn id="37" idx="0"/>
              <a:endCxn id="56" idx="2"/>
            </p:cNvCxnSpPr>
            <p:nvPr/>
          </p:nvCxnSpPr>
          <p:spPr>
            <a:xfrm flipH="1" flipV="1">
              <a:off x="8226735" y="2250670"/>
              <a:ext cx="1307194" cy="55343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0C1C4-65A7-574E-BD85-6B0ED682FEAB}"/>
                </a:ext>
              </a:extLst>
            </p:cNvPr>
            <p:cNvCxnSpPr>
              <a:stCxn id="56" idx="2"/>
              <a:endCxn id="16" idx="0"/>
            </p:cNvCxnSpPr>
            <p:nvPr/>
          </p:nvCxnSpPr>
          <p:spPr>
            <a:xfrm>
              <a:off x="8226735" y="2250670"/>
              <a:ext cx="28116" cy="548439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F43A6F6-2C78-B344-8F49-2B2DB61A66E3}"/>
                </a:ext>
              </a:extLst>
            </p:cNvPr>
            <p:cNvSpPr/>
            <p:nvPr/>
          </p:nvSpPr>
          <p:spPr>
            <a:xfrm>
              <a:off x="6937995" y="1336357"/>
              <a:ext cx="2577480" cy="180000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>
                  <a:solidFill>
                    <a:srgbClr val="000000"/>
                  </a:solidFill>
                </a:rPr>
                <a:t>Leukemia &amp; </a:t>
              </a:r>
              <a:r>
                <a:rPr lang="en-US" sz="1200" err="1">
                  <a:solidFill>
                    <a:srgbClr val="000000"/>
                  </a:solidFill>
                </a:rPr>
                <a:t>Burkitt’s</a:t>
              </a:r>
              <a:r>
                <a:rPr lang="en-US" sz="1200">
                  <a:solidFill>
                    <a:srgbClr val="000000"/>
                  </a:solidFill>
                </a:rPr>
                <a:t> Lymphoma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F8C8EB0-1CD2-9F49-A0B3-BE835517A46E}"/>
                </a:ext>
              </a:extLst>
            </p:cNvPr>
            <p:cNvSpPr/>
            <p:nvPr/>
          </p:nvSpPr>
          <p:spPr>
            <a:xfrm>
              <a:off x="6937995" y="1595757"/>
              <a:ext cx="2577480" cy="180000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>
                  <a:solidFill>
                    <a:srgbClr val="000000"/>
                  </a:solidFill>
                </a:rPr>
                <a:t>CNS Tumors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D24A106-E45D-704F-9854-FC4E1DC0363D}"/>
                </a:ext>
              </a:extLst>
            </p:cNvPr>
            <p:cNvSpPr/>
            <p:nvPr/>
          </p:nvSpPr>
          <p:spPr>
            <a:xfrm>
              <a:off x="6937995" y="1830993"/>
              <a:ext cx="2577480" cy="180000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>
                  <a:solidFill>
                    <a:srgbClr val="000000"/>
                  </a:solidFill>
                </a:rPr>
                <a:t>Melanoma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490813A-5E9E-3B4D-86B5-0331B5AE3C43}"/>
                </a:ext>
              </a:extLst>
            </p:cNvPr>
            <p:cNvSpPr/>
            <p:nvPr/>
          </p:nvSpPr>
          <p:spPr>
            <a:xfrm>
              <a:off x="6937995" y="2070670"/>
              <a:ext cx="2577480" cy="180000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>
                  <a:solidFill>
                    <a:srgbClr val="000000"/>
                  </a:solidFill>
                </a:rPr>
                <a:t>  Overall cancers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9FC4134-9076-0247-BBB0-4A3BD5A2AA48}"/>
                </a:ext>
              </a:extLst>
            </p:cNvPr>
            <p:cNvSpPr/>
            <p:nvPr/>
          </p:nvSpPr>
          <p:spPr>
            <a:xfrm>
              <a:off x="6937995" y="776428"/>
              <a:ext cx="2577480" cy="50469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EEDA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E6E33BD-8624-304B-8DB6-FEE68D0862E4}"/>
                </a:ext>
              </a:extLst>
            </p:cNvPr>
            <p:cNvSpPr/>
            <p:nvPr/>
          </p:nvSpPr>
          <p:spPr>
            <a:xfrm>
              <a:off x="7636824" y="901996"/>
              <a:ext cx="9316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>
                  <a:solidFill>
                    <a:schemeClr val="accent4">
                      <a:lumMod val="75000"/>
                    </a:schemeClr>
                  </a:solidFill>
                </a:rPr>
                <a:t>Endpoints</a:t>
              </a:r>
            </a:p>
          </p:txBody>
        </p:sp>
        <p:sp>
          <p:nvSpPr>
            <p:cNvPr id="59" name="Explosion 1 58">
              <a:extLst>
                <a:ext uri="{FF2B5EF4-FFF2-40B4-BE49-F238E27FC236}">
                  <a16:creationId xmlns:a16="http://schemas.microsoft.com/office/drawing/2014/main" id="{FE864860-FEFB-AF4F-B940-1B8F4D1C3D08}"/>
                </a:ext>
              </a:extLst>
            </p:cNvPr>
            <p:cNvSpPr/>
            <p:nvPr/>
          </p:nvSpPr>
          <p:spPr>
            <a:xfrm flipV="1">
              <a:off x="7001835" y="1606123"/>
              <a:ext cx="197759" cy="180000"/>
            </a:xfrm>
            <a:prstGeom prst="irregularSeal1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60" name="Explosion 1 59">
              <a:extLst>
                <a:ext uri="{FF2B5EF4-FFF2-40B4-BE49-F238E27FC236}">
                  <a16:creationId xmlns:a16="http://schemas.microsoft.com/office/drawing/2014/main" id="{07B33B2A-1E45-C14D-AA16-10021E9A7C76}"/>
                </a:ext>
              </a:extLst>
            </p:cNvPr>
            <p:cNvSpPr/>
            <p:nvPr/>
          </p:nvSpPr>
          <p:spPr>
            <a:xfrm flipV="1">
              <a:off x="7001834" y="1860105"/>
              <a:ext cx="197759" cy="180000"/>
            </a:xfrm>
            <a:prstGeom prst="irregularSeal1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61" name="Explosion 1 60">
              <a:extLst>
                <a:ext uri="{FF2B5EF4-FFF2-40B4-BE49-F238E27FC236}">
                  <a16:creationId xmlns:a16="http://schemas.microsoft.com/office/drawing/2014/main" id="{953D65E2-9997-F142-9A29-0B12397BF222}"/>
                </a:ext>
              </a:extLst>
            </p:cNvPr>
            <p:cNvSpPr/>
            <p:nvPr/>
          </p:nvSpPr>
          <p:spPr>
            <a:xfrm flipV="1">
              <a:off x="7001833" y="2085084"/>
              <a:ext cx="197759" cy="180000"/>
            </a:xfrm>
            <a:prstGeom prst="irregularSeal1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200">
                <a:solidFill>
                  <a:srgbClr val="000000"/>
                </a:solidFill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DF53F2F-D907-FF4B-941F-97FB580EAC2C}"/>
                </a:ext>
              </a:extLst>
            </p:cNvPr>
            <p:cNvCxnSpPr>
              <a:stCxn id="42" idx="3"/>
              <a:endCxn id="56" idx="1"/>
            </p:cNvCxnSpPr>
            <p:nvPr/>
          </p:nvCxnSpPr>
          <p:spPr>
            <a:xfrm>
              <a:off x="6885195" y="1451660"/>
              <a:ext cx="52800" cy="70901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6586F2C3-BDCF-E94F-86C2-7B1F2E2B3991}"/>
                </a:ext>
              </a:extLst>
            </p:cNvPr>
            <p:cNvCxnSpPr>
              <a:stCxn id="42" idx="3"/>
              <a:endCxn id="53" idx="1"/>
            </p:cNvCxnSpPr>
            <p:nvPr/>
          </p:nvCxnSpPr>
          <p:spPr>
            <a:xfrm flipV="1">
              <a:off x="6885195" y="1426357"/>
              <a:ext cx="52800" cy="25303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6E953AB3-9381-B74B-A444-98BC36A65F1A}"/>
                </a:ext>
              </a:extLst>
            </p:cNvPr>
            <p:cNvCxnSpPr>
              <a:stCxn id="43" idx="3"/>
              <a:endCxn id="54" idx="1"/>
            </p:cNvCxnSpPr>
            <p:nvPr/>
          </p:nvCxnSpPr>
          <p:spPr>
            <a:xfrm flipV="1">
              <a:off x="6885195" y="1685757"/>
              <a:ext cx="52800" cy="20575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4FCA8D9-2C99-6A47-B128-B067BBA71FF6}"/>
                </a:ext>
              </a:extLst>
            </p:cNvPr>
            <p:cNvCxnSpPr>
              <a:stCxn id="44" idx="3"/>
              <a:endCxn id="55" idx="1"/>
            </p:cNvCxnSpPr>
            <p:nvPr/>
          </p:nvCxnSpPr>
          <p:spPr>
            <a:xfrm flipV="1">
              <a:off x="6885195" y="1920993"/>
              <a:ext cx="52800" cy="30099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D851F1FA-BA5C-2F4F-ACE7-183BE717CBA8}"/>
                </a:ext>
              </a:extLst>
            </p:cNvPr>
            <p:cNvCxnSpPr>
              <a:stCxn id="45" idx="3"/>
              <a:endCxn id="56" idx="1"/>
            </p:cNvCxnSpPr>
            <p:nvPr/>
          </p:nvCxnSpPr>
          <p:spPr>
            <a:xfrm flipV="1">
              <a:off x="6885195" y="2160670"/>
              <a:ext cx="52800" cy="3010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F36DEFFB-F8C9-B047-9AF6-937B30032906}"/>
              </a:ext>
            </a:extLst>
          </p:cNvPr>
          <p:cNvSpPr txBox="1"/>
          <p:nvPr/>
        </p:nvSpPr>
        <p:spPr>
          <a:xfrm>
            <a:off x="1081972" y="4965745"/>
            <a:ext cx="1368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Exposure timing is crucial</a:t>
            </a:r>
            <a:endParaRPr lang="en-GB" sz="1200" i="1"/>
          </a:p>
        </p:txBody>
      </p:sp>
      <p:sp>
        <p:nvSpPr>
          <p:cNvPr id="69" name="Right Arrow 68">
            <a:extLst>
              <a:ext uri="{FF2B5EF4-FFF2-40B4-BE49-F238E27FC236}">
                <a16:creationId xmlns:a16="http://schemas.microsoft.com/office/drawing/2014/main" id="{2DE4BD35-90F3-F845-9ACD-80335AC02118}"/>
              </a:ext>
            </a:extLst>
          </p:cNvPr>
          <p:cNvSpPr/>
          <p:nvPr/>
        </p:nvSpPr>
        <p:spPr>
          <a:xfrm>
            <a:off x="1154185" y="4843690"/>
            <a:ext cx="1347163" cy="829058"/>
          </a:xfrm>
          <a:prstGeom prst="rightArrow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A35F418-0DA8-494B-9C32-AA344CB2C2F7}"/>
              </a:ext>
            </a:extLst>
          </p:cNvPr>
          <p:cNvSpPr/>
          <p:nvPr/>
        </p:nvSpPr>
        <p:spPr>
          <a:xfrm rot="16200000">
            <a:off x="9928212" y="1422624"/>
            <a:ext cx="1242517" cy="523220"/>
          </a:xfrm>
          <a:prstGeom prst="rect">
            <a:avLst/>
          </a:prstGeom>
          <a:ln>
            <a:solidFill>
              <a:srgbClr val="4472C4"/>
            </a:solidFill>
          </a:ln>
        </p:spPr>
        <p:txBody>
          <a:bodyPr wrap="square">
            <a:spAutoFit/>
          </a:bodyPr>
          <a:lstStyle/>
          <a:p>
            <a:pPr marL="673134" indent="-67313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alibri"/>
                <a:cs typeface="Calibri"/>
              </a:rPr>
              <a:t>Exposures &amp;</a:t>
            </a:r>
          </a:p>
          <a:p>
            <a:pPr marL="673134" indent="-67313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alibri"/>
                <a:cs typeface="Calibri"/>
              </a:rPr>
              <a:t> Outcomes</a:t>
            </a:r>
            <a:endParaRPr lang="en-GB" sz="14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BC84B0F-76E8-C84A-A7FC-00A42B4B3EC4}"/>
              </a:ext>
            </a:extLst>
          </p:cNvPr>
          <p:cNvSpPr/>
          <p:nvPr/>
        </p:nvSpPr>
        <p:spPr>
          <a:xfrm rot="16200000">
            <a:off x="10205791" y="2796563"/>
            <a:ext cx="704631" cy="523220"/>
          </a:xfrm>
          <a:prstGeom prst="rect">
            <a:avLst/>
          </a:prstGeom>
          <a:ln>
            <a:solidFill>
              <a:srgbClr val="4472C4"/>
            </a:solidFill>
          </a:ln>
        </p:spPr>
        <p:txBody>
          <a:bodyPr wrap="square">
            <a:spAutoFit/>
          </a:bodyPr>
          <a:lstStyle/>
          <a:p>
            <a:pPr marL="673134" indent="-67313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alibri"/>
                <a:cs typeface="Calibri"/>
              </a:rPr>
              <a:t>Time </a:t>
            </a:r>
          </a:p>
          <a:p>
            <a:pPr marL="673134" indent="-67313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Calibri"/>
                <a:cs typeface="Calibri"/>
              </a:rPr>
              <a:t>points</a:t>
            </a:r>
            <a:endParaRPr lang="en-GB" sz="140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AE43A8A-FB3D-5E44-B858-E718D11E832B}"/>
              </a:ext>
            </a:extLst>
          </p:cNvPr>
          <p:cNvGrpSpPr/>
          <p:nvPr/>
        </p:nvGrpSpPr>
        <p:grpSpPr>
          <a:xfrm>
            <a:off x="1595894" y="5577450"/>
            <a:ext cx="9210581" cy="981283"/>
            <a:chOff x="952440" y="5301402"/>
            <a:chExt cx="9210581" cy="981283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1CC9EE3-2814-BE4A-A99F-7ECBEFB4864A}"/>
                </a:ext>
              </a:extLst>
            </p:cNvPr>
            <p:cNvSpPr/>
            <p:nvPr/>
          </p:nvSpPr>
          <p:spPr>
            <a:xfrm rot="16200000">
              <a:off x="9410769" y="5530434"/>
              <a:ext cx="981283" cy="523220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  <p:txBody>
            <a:bodyPr wrap="square">
              <a:spAutoFit/>
            </a:bodyPr>
            <a:lstStyle/>
            <a:p>
              <a:pPr marL="673134" indent="-67313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cs typeface="Calibri"/>
                </a:rPr>
                <a:t>Bio- </a:t>
              </a:r>
            </a:p>
            <a:p>
              <a:pPr marL="673134" indent="-67313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cs typeface="Calibri"/>
                </a:rPr>
                <a:t>Resources</a:t>
              </a:r>
              <a:endParaRPr lang="en-GB" sz="1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C9105585-9215-434F-ADFF-51EA0BF49A93}"/>
                </a:ext>
              </a:extLst>
            </p:cNvPr>
            <p:cNvSpPr/>
            <p:nvPr/>
          </p:nvSpPr>
          <p:spPr>
            <a:xfrm>
              <a:off x="952440" y="5591323"/>
              <a:ext cx="1269934" cy="662675"/>
            </a:xfrm>
            <a:prstGeom prst="roundRect">
              <a:avLst/>
            </a:prstGeom>
            <a:noFill/>
            <a:ln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err="1">
                  <a:solidFill>
                    <a:schemeClr val="tx1"/>
                  </a:solidFill>
                </a:rPr>
                <a:t>MoBa</a:t>
              </a:r>
              <a:r>
                <a:rPr lang="en-US" sz="1200">
                  <a:solidFill>
                    <a:schemeClr val="tx1"/>
                  </a:solidFill>
                </a:rPr>
                <a:t>-Norway</a:t>
              </a:r>
            </a:p>
            <a:p>
              <a:pPr algn="ctr"/>
              <a:r>
                <a:rPr lang="en-US" sz="1200">
                  <a:solidFill>
                    <a:schemeClr val="tx1"/>
                  </a:solidFill>
                </a:rPr>
                <a:t>Blood </a:t>
              </a:r>
              <a:r>
                <a:rPr lang="en-US" sz="1200" b="1">
                  <a:solidFill>
                    <a:schemeClr val="tx1"/>
                  </a:solidFill>
                </a:rPr>
                <a:t>at birth </a:t>
              </a:r>
              <a:r>
                <a:rPr lang="en-US" sz="1200">
                  <a:solidFill>
                    <a:schemeClr val="tx1"/>
                  </a:solidFill>
                </a:rPr>
                <a:t>79Cs+184 Ct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352067FF-E0A5-0741-82FD-6E28410D5081}"/>
                </a:ext>
              </a:extLst>
            </p:cNvPr>
            <p:cNvSpPr/>
            <p:nvPr/>
          </p:nvSpPr>
          <p:spPr>
            <a:xfrm>
              <a:off x="2250529" y="5578055"/>
              <a:ext cx="1255578" cy="662675"/>
            </a:xfrm>
            <a:prstGeom prst="roundRect">
              <a:avLst/>
            </a:prstGeom>
            <a:noFill/>
            <a:ln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DNBC-Denmark</a:t>
              </a:r>
            </a:p>
            <a:p>
              <a:pPr algn="ctr"/>
              <a:r>
                <a:rPr lang="en-US" sz="1200">
                  <a:solidFill>
                    <a:schemeClr val="tx1"/>
                  </a:solidFill>
                </a:rPr>
                <a:t>Blood </a:t>
              </a:r>
              <a:r>
                <a:rPr lang="en-US" sz="1200" b="1">
                  <a:solidFill>
                    <a:schemeClr val="tx1"/>
                  </a:solidFill>
                </a:rPr>
                <a:t>at birth </a:t>
              </a:r>
              <a:r>
                <a:rPr lang="en-US" sz="1200">
                  <a:solidFill>
                    <a:schemeClr val="tx1"/>
                  </a:solidFill>
                </a:rPr>
                <a:t>94Cs+240 Ct</a:t>
              </a: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904E10E9-C888-0048-981D-D057FBE61E53}"/>
                </a:ext>
              </a:extLst>
            </p:cNvPr>
            <p:cNvSpPr/>
            <p:nvPr/>
          </p:nvSpPr>
          <p:spPr>
            <a:xfrm>
              <a:off x="3534810" y="5592398"/>
              <a:ext cx="1158403" cy="662675"/>
            </a:xfrm>
            <a:prstGeom prst="roundRect">
              <a:avLst/>
            </a:prstGeom>
            <a:noFill/>
            <a:ln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CCLS-USA</a:t>
              </a:r>
            </a:p>
            <a:p>
              <a:pPr algn="ctr"/>
              <a:r>
                <a:rPr lang="en-US" sz="1200">
                  <a:solidFill>
                    <a:schemeClr val="tx1"/>
                  </a:solidFill>
                </a:rPr>
                <a:t>Blood </a:t>
              </a:r>
              <a:r>
                <a:rPr lang="en-US" sz="1200" b="1">
                  <a:solidFill>
                    <a:schemeClr val="tx1"/>
                  </a:solidFill>
                </a:rPr>
                <a:t>at birth </a:t>
              </a:r>
              <a:r>
                <a:rPr lang="en-US" sz="1200">
                  <a:solidFill>
                    <a:schemeClr val="tx1"/>
                  </a:solidFill>
                </a:rPr>
                <a:t>222CL+227 Ct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BE1BB02C-E227-7F47-86BA-4366FE6EF6D8}"/>
                </a:ext>
              </a:extLst>
            </p:cNvPr>
            <p:cNvSpPr/>
            <p:nvPr/>
          </p:nvSpPr>
          <p:spPr>
            <a:xfrm>
              <a:off x="4750076" y="5579129"/>
              <a:ext cx="1323493" cy="662675"/>
            </a:xfrm>
            <a:prstGeom prst="roundRect">
              <a:avLst/>
            </a:prstGeom>
            <a:noFill/>
            <a:ln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MCRI-Australia</a:t>
              </a:r>
            </a:p>
            <a:p>
              <a:pPr algn="ctr"/>
              <a:r>
                <a:rPr lang="en-US" sz="1200">
                  <a:solidFill>
                    <a:schemeClr val="tx1"/>
                  </a:solidFill>
                </a:rPr>
                <a:t>Blood </a:t>
              </a:r>
              <a:r>
                <a:rPr lang="en-US" sz="1200" b="1">
                  <a:solidFill>
                    <a:schemeClr val="tx1"/>
                  </a:solidFill>
                </a:rPr>
                <a:t>at birth </a:t>
              </a:r>
              <a:r>
                <a:rPr lang="en-US" sz="1200">
                  <a:solidFill>
                    <a:schemeClr val="tx1"/>
                  </a:solidFill>
                </a:rPr>
                <a:t>120CNS+120 Ct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131A8469-F714-394C-B38C-583A5C74C206}"/>
                </a:ext>
              </a:extLst>
            </p:cNvPr>
            <p:cNvSpPr/>
            <p:nvPr/>
          </p:nvSpPr>
          <p:spPr>
            <a:xfrm>
              <a:off x="6143699" y="5578591"/>
              <a:ext cx="1682915" cy="662675"/>
            </a:xfrm>
            <a:prstGeom prst="roundRect">
              <a:avLst/>
            </a:prstGeom>
            <a:noFill/>
            <a:ln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Future studies: ELFE, NBS Brazil, Denmark, Norway, France, POEM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1ADADFEC-5B9B-114E-BDE6-6E0A55145B9A}"/>
                </a:ext>
              </a:extLst>
            </p:cNvPr>
            <p:cNvSpPr/>
            <p:nvPr/>
          </p:nvSpPr>
          <p:spPr>
            <a:xfrm>
              <a:off x="7869705" y="5579128"/>
              <a:ext cx="1406291" cy="662675"/>
            </a:xfrm>
            <a:prstGeom prst="roundRect">
              <a:avLst/>
            </a:prstGeom>
            <a:noFill/>
            <a:ln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Population-based cohorts: PACE, </a:t>
              </a:r>
              <a:r>
                <a:rPr lang="en-US" sz="1200" err="1">
                  <a:solidFill>
                    <a:schemeClr val="tx1"/>
                  </a:solidFill>
                </a:rPr>
                <a:t>EXPOsOMICS</a:t>
              </a:r>
              <a:endParaRPr lang="en-US" sz="120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B15AA96-1889-852B-07A8-9A07240A78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9" y="888827"/>
            <a:ext cx="1363703" cy="1910663"/>
          </a:xfrm>
          <a:prstGeom prst="rect">
            <a:avLst/>
          </a:prstGeom>
        </p:spPr>
      </p:pic>
      <p:pic>
        <p:nvPicPr>
          <p:cNvPr id="83" name="Video 82">
            <a:extLst>
              <a:ext uri="{FF2B5EF4-FFF2-40B4-BE49-F238E27FC236}">
                <a16:creationId xmlns:a16="http://schemas.microsoft.com/office/drawing/2014/main" id="{69E5D8DC-2E3D-A4F2-8992-D220FC0EE3DB}"/>
              </a:ext>
            </a:extLst>
          </p:cNvPr>
          <p:cNvPicPr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67" name="Audio 66">
            <a:extLst>
              <a:ext uri="{FF2B5EF4-FFF2-40B4-BE49-F238E27FC236}">
                <a16:creationId xmlns:a16="http://schemas.microsoft.com/office/drawing/2014/main" id="{B091C156-EAA3-B81B-17B5-C774FF5D1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98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72"/>
    </mc:Choice>
    <mc:Fallback>
      <p:transition spd="slow" advTm="20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9">
            <a:extLst>
              <a:ext uri="{FF2B5EF4-FFF2-40B4-BE49-F238E27FC236}">
                <a16:creationId xmlns:a16="http://schemas.microsoft.com/office/drawing/2014/main" id="{F7381F7C-D820-9E72-0F8D-30E6E44B7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8881" y="2873366"/>
            <a:ext cx="19212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FR" sz="1600" b="1" u="none" err="1"/>
              <a:t>Akram</a:t>
            </a:r>
            <a:r>
              <a:rPr lang="en-US" altLang="en-FR" sz="1600" b="1" u="none"/>
              <a:t> </a:t>
            </a:r>
            <a:r>
              <a:rPr lang="en-US" altLang="en-FR" sz="1600" b="1" u="none" err="1"/>
              <a:t>Ghantous</a:t>
            </a:r>
            <a:endParaRPr lang="en-US" altLang="en-FR" sz="1600" b="1" u="non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59FF04-D991-EBDE-3228-ECDAC8F63FF1}"/>
              </a:ext>
            </a:extLst>
          </p:cNvPr>
          <p:cNvSpPr txBox="1">
            <a:spLocks/>
          </p:cNvSpPr>
          <p:nvPr/>
        </p:nvSpPr>
        <p:spPr bwMode="auto">
          <a:xfrm>
            <a:off x="-50781" y="0"/>
            <a:ext cx="12192000" cy="156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3092D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r>
              <a:rPr lang="en-GB" sz="3200" b="1" i="1" kern="0">
                <a:solidFill>
                  <a:srgbClr val="0000FF"/>
                </a:solidFill>
                <a:latin typeface="Calibri"/>
                <a:cs typeface="Calibri"/>
              </a:rPr>
              <a:t>e-Poster #3 </a:t>
            </a:r>
            <a:r>
              <a:rPr lang="en-GB" sz="3200" kern="0">
                <a:solidFill>
                  <a:srgbClr val="0000FF"/>
                </a:solidFill>
                <a:latin typeface="Calibri"/>
                <a:cs typeface="Calibri"/>
              </a:rPr>
              <a:t>Waterpipe and cigarette epigenome analysis reveals markers implicated in addiction and smoking type inference </a:t>
            </a:r>
          </a:p>
          <a:p>
            <a:endParaRPr lang="en-GB" sz="3200" kern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19" name="Picture 18" descr="A diagram of a medical procedure&#10;&#10;Description automatically generated with medium confidence">
            <a:extLst>
              <a:ext uri="{FF2B5EF4-FFF2-40B4-BE49-F238E27FC236}">
                <a16:creationId xmlns:a16="http://schemas.microsoft.com/office/drawing/2014/main" id="{C8739395-B682-0368-8D7E-A90C18ADD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928" y="1277391"/>
            <a:ext cx="3241448" cy="5285361"/>
          </a:xfrm>
          <a:prstGeom prst="rect">
            <a:avLst/>
          </a:prstGeom>
        </p:spPr>
      </p:pic>
      <p:pic>
        <p:nvPicPr>
          <p:cNvPr id="21" name="Picture 20" descr="A screen shot of a cell phone&#10;&#10;Description automatically generated">
            <a:extLst>
              <a:ext uri="{FF2B5EF4-FFF2-40B4-BE49-F238E27FC236}">
                <a16:creationId xmlns:a16="http://schemas.microsoft.com/office/drawing/2014/main" id="{376511B3-CA00-2ACE-4DAB-D0B64AF45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43" y="1277391"/>
            <a:ext cx="3328150" cy="5292747"/>
          </a:xfrm>
          <a:prstGeom prst="rect">
            <a:avLst/>
          </a:prstGeom>
        </p:spPr>
      </p:pic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521E1CF-7344-BC29-00B9-B4A0B94B39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35" y="1270004"/>
            <a:ext cx="3200472" cy="5292747"/>
          </a:xfrm>
          <a:prstGeom prst="rect">
            <a:avLst/>
          </a:prstGeom>
        </p:spPr>
      </p:pic>
      <p:pic>
        <p:nvPicPr>
          <p:cNvPr id="2" name="Picture 1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808F7A86-903D-7AFA-D1DA-1BC14E24D4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1" r="9680" b="15794"/>
          <a:stretch/>
        </p:blipFill>
        <p:spPr>
          <a:xfrm>
            <a:off x="215716" y="1310885"/>
            <a:ext cx="1447283" cy="1562481"/>
          </a:xfrm>
          <a:prstGeom prst="rect">
            <a:avLst/>
          </a:prstGeom>
        </p:spPr>
      </p:pic>
      <p:pic>
        <p:nvPicPr>
          <p:cNvPr id="10" name="Video 9">
            <a:extLst>
              <a:ext uri="{FF2B5EF4-FFF2-40B4-BE49-F238E27FC236}">
                <a16:creationId xmlns:a16="http://schemas.microsoft.com/office/drawing/2014/main" id="{4DBB0145-74C7-723F-741B-FDA3ADF87F12}"/>
              </a:ext>
            </a:extLst>
          </p:cNvPr>
          <p:cNvPicPr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3800DFF8-54AD-6DAC-61C4-279562C5C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19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13"/>
    </mc:Choice>
    <mc:Fallback>
      <p:transition spd="slow" advTm="17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BFE1832B8DD4CAF530CF92ED4AB1A" ma:contentTypeVersion="12" ma:contentTypeDescription="Create a new document." ma:contentTypeScope="" ma:versionID="0802d1342620a79bc03fafc44d3ac6bf">
  <xsd:schema xmlns:xsd="http://www.w3.org/2001/XMLSchema" xmlns:xs="http://www.w3.org/2001/XMLSchema" xmlns:p="http://schemas.microsoft.com/office/2006/metadata/properties" xmlns:ns2="9011f75a-37a6-4075-88b7-0b383ab0e182" xmlns:ns3="e83f6244-5743-46bb-8998-a1b75b616a34" targetNamespace="http://schemas.microsoft.com/office/2006/metadata/properties" ma:root="true" ma:fieldsID="00c2826b54ed845e64161f171214132c" ns2:_="" ns3:_="">
    <xsd:import namespace="9011f75a-37a6-4075-88b7-0b383ab0e182"/>
    <xsd:import namespace="e83f6244-5743-46bb-8998-a1b75b616a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11f75a-37a6-4075-88b7-0b383ab0e1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3f6244-5743-46bb-8998-a1b75b616a3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81A5F9-F642-44A2-9A53-A36B06A4CFB6}">
  <ds:schemaRefs>
    <ds:schemaRef ds:uri="9011f75a-37a6-4075-88b7-0b383ab0e182"/>
    <ds:schemaRef ds:uri="e83f6244-5743-46bb-8998-a1b75b616a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A40F36E-37F6-44BE-A494-B1317CA29F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Branch of Epigenomics &amp; Mechanisms (EGM)  Introduction to e-Posters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SOT CE Presentation Title As an Example for Everyone</dc:title>
  <dc:creator>Kevin Merritt</dc:creator>
  <cp:revision>1</cp:revision>
  <dcterms:created xsi:type="dcterms:W3CDTF">2018-02-28T21:47:59Z</dcterms:created>
  <dcterms:modified xsi:type="dcterms:W3CDTF">2023-11-24T15:09:02Z</dcterms:modified>
</cp:coreProperties>
</file>